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3" r:id="rId5"/>
    <p:sldId id="264" r:id="rId6"/>
    <p:sldId id="259" r:id="rId7"/>
    <p:sldId id="261" r:id="rId8"/>
    <p:sldId id="262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6" r:id="rId17"/>
    <p:sldId id="274" r:id="rId18"/>
    <p:sldId id="273" r:id="rId19"/>
    <p:sldId id="277" r:id="rId20"/>
    <p:sldId id="278" r:id="rId21"/>
    <p:sldId id="279" r:id="rId22"/>
    <p:sldId id="275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EEF30D"/>
    <a:srgbClr val="FEF808"/>
    <a:srgbClr val="2CD458"/>
    <a:srgbClr val="FF33CC"/>
    <a:srgbClr val="3904FC"/>
    <a:srgbClr val="F808FE"/>
    <a:srgbClr val="FB63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14" autoAdjust="0"/>
  </p:normalViewPr>
  <p:slideViewPr>
    <p:cSldViewPr>
      <p:cViewPr varScale="1">
        <p:scale>
          <a:sx n="76" d="100"/>
          <a:sy n="76" d="100"/>
        </p:scale>
        <p:origin x="-9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2E274A-D82B-4FD8-8B43-590D1AA0509F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AC4D32-F0C4-4F14-9C15-B16EDA168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9F6D4-0E69-4FB0-8F40-18032D498D1D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9F3DC-AC33-413C-8D95-59D0C1C75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2CEFE-20DA-4F86-BA8A-A0B967302BA3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757B2-0924-4AE9-9A62-A80F8306F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5A79-0DF2-402B-ACC6-5F0C7A11E8B8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32B99-CD35-47C1-9C87-20D1633E3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9A098-884C-4D54-A66B-762988E97973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48D7D-4223-45EE-9EB1-C20B4E775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DA541-D9A4-4B59-9B1A-E99CC58390AA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FD07B-745F-41D4-8A1A-C15A2CAA5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76E23-7E42-4141-87B8-B8AC9770DE73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762F0-6D63-4DB3-B859-27CB4451F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CFAED-4EFB-4286-97BB-B766F196E7A2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A73D1-D99F-4324-9F9A-02769D80E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944BC-D45C-4E14-BAB2-C074B7CAE470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2CB84-69FF-42A6-934F-EC237E711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414D2-26B4-4507-B208-C8CE62A5395D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E4CCB-21DB-41E9-A18D-844B452CB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2B17D-4CA9-46A2-9A86-2F3CEF667424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E118F-E04C-4C5A-9651-77B76D6AB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1" sz="1200" b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A1A403DC-8DB9-421D-BA6F-751AFC9C14A5}" type="datetimeFigureOut">
              <a:rPr lang="ru-RU"/>
              <a:pPr>
                <a:defRPr/>
              </a:pPr>
              <a:t>20.05.2011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b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B4884AE4-6019-43CF-AF41-9CA5D75AB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 sz="quarter"/>
          </p:nvPr>
        </p:nvPicPr>
        <p:blipFill>
          <a:blip r:embed="rId2"/>
          <a:srcRect/>
          <a:stretch>
            <a:fillRect/>
          </a:stretch>
        </p:blipFill>
        <p:spPr>
          <a:xfrm>
            <a:off x="920750" y="2419350"/>
            <a:ext cx="7162800" cy="1944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54013" y="-6350"/>
            <a:ext cx="8150225" cy="1212850"/>
          </a:xfrm>
        </p:spPr>
      </p:pic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071563" y="1214438"/>
            <a:ext cx="7315200" cy="5643562"/>
          </a:xfrm>
        </p:spPr>
        <p:txBody>
          <a:bodyPr/>
          <a:lstStyle/>
          <a:p>
            <a:r>
              <a:rPr lang="ru-RU" sz="2400" smtClean="0"/>
              <a:t>Укрытие городского населения в убежищах обеспечивает его защиту и от радиоактивного заражения. Для защиты от радиоактивного заражения населения сельской местности и небольших городов, по которым нанесение ядерных ударов маловероятно, используются противорадиационные укрытия.</a:t>
            </a:r>
          </a:p>
          <a:p>
            <a:r>
              <a:rPr lang="ru-RU" sz="2400" smtClean="0"/>
              <a:t>Противорадиационное укрытие, кроме защиты от радиоактивного заражения, защищает также от светового излучения, уменьшает воздействие ударной волны, значительно снижает воздействие проникающей радиации, а также защищает от полива жидкими отравляющими веществами и частично от химических и биологических аэрозолей.</a:t>
            </a:r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75" y="714375"/>
            <a:ext cx="8001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schemeClr val="accent4">
                    <a:lumMod val="10000"/>
                  </a:schemeClr>
                </a:solidFill>
                <a:latin typeface="+mj-lt"/>
              </a:rPr>
              <a:t> Следует помнить, что различные здания и сооружения по-разному ослабляют проникающую радиацию: помещения первого этажа деревянных зданий ослабляют проникающую радиацию в 2-3 раза; помещения первого этажа каменных зданий - в 10 раз; помещения верхних этажей (за исключением самого верхнего) многоэтажных зданий - в 50 раз; средняя часть подвала многоэтажного каменного здания - 500-1000 раз.</a:t>
            </a:r>
            <a:endParaRPr lang="ru-RU" sz="2200" dirty="0">
              <a:solidFill>
                <a:schemeClr val="accent4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3475" y="3108325"/>
            <a:ext cx="6657975" cy="3756025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848600" cy="66200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glow rad="101600">
                    <a:srgbClr val="00B0F0">
                      <a:alpha val="40000"/>
                    </a:srgbClr>
                  </a:glow>
                </a:effectLst>
              </a:rPr>
              <a:t>Радиация ослабляется…</a:t>
            </a:r>
            <a:endParaRPr lang="ru-RU" dirty="0">
              <a:effectLst>
                <a:glow rad="101600">
                  <a:srgbClr val="00B0F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848600" cy="66200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glow rad="101600">
                    <a:srgbClr val="66FF33">
                      <a:alpha val="40000"/>
                    </a:srgbClr>
                  </a:glow>
                </a:effectLst>
              </a:rPr>
              <a:t>Ближайшие Укрытие</a:t>
            </a:r>
            <a:endParaRPr lang="ru-RU" dirty="0">
              <a:effectLst>
                <a:glow rad="101600">
                  <a:srgbClr val="66FF33">
                    <a:alpha val="40000"/>
                  </a:srgbClr>
                </a:glow>
              </a:effectLst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571500" y="1071563"/>
            <a:ext cx="8743950" cy="2571750"/>
          </a:xfrm>
        </p:spPr>
        <p:txBody>
          <a:bodyPr/>
          <a:lstStyle/>
          <a:p>
            <a:r>
              <a:rPr lang="ru-RU" sz="2400" smtClean="0"/>
              <a:t>В качестве противорадиационных укрытий, в первую очередь, используются подвалы зданий, подполья домов, погреба, овощехранилища, подземные горные выработки, помещения жилых и производственных зданий, специально приспособленные и оборудованные для размещения укрываемых.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3475" y="3565525"/>
            <a:ext cx="3017838" cy="26162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9963" y="3565525"/>
            <a:ext cx="3230562" cy="2646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-292100" y="-207963"/>
            <a:ext cx="8150225" cy="90328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14375"/>
            <a:ext cx="8715375" cy="6143625"/>
          </a:xfrm>
        </p:spPr>
        <p:txBody>
          <a:bodyPr/>
          <a:lstStyle/>
          <a:p>
            <a:pPr>
              <a:defRPr/>
            </a:pPr>
            <a:r>
              <a:rPr lang="ru-RU" sz="1950" dirty="0" smtClean="0"/>
              <a:t>Самостоятельный выход из укрытия запрещается;</a:t>
            </a:r>
          </a:p>
          <a:p>
            <a:pPr>
              <a:defRPr/>
            </a:pPr>
            <a:r>
              <a:rPr lang="ru-RU" sz="1950" dirty="0" smtClean="0"/>
              <a:t>дверь и занавес на входе, а также вентиляционные отверстия в первые 3 часа с начала заражения должны быть закрытыми. В последующем для проветривания помещения разрешается открывать заслонку вентиляционных коробов на 15-20 минут. </a:t>
            </a:r>
          </a:p>
          <a:p>
            <a:pPr>
              <a:defRPr/>
            </a:pPr>
            <a:r>
              <a:rPr lang="ru-RU" sz="1950" dirty="0" smtClean="0"/>
              <a:t>при вынужденном выходе на зараженную местность нужно надевать индивидуальные средства защиты, при возвращении в укрытие.</a:t>
            </a:r>
          </a:p>
          <a:p>
            <a:pPr>
              <a:defRPr/>
            </a:pPr>
            <a:r>
              <a:rPr lang="ru-RU" sz="1950" dirty="0" smtClean="0"/>
              <a:t>во время приема пищи и воды нельзя открывать дверь и вентиляционные отверстия;</a:t>
            </a:r>
          </a:p>
          <a:p>
            <a:pPr>
              <a:defRPr/>
            </a:pPr>
            <a:r>
              <a:rPr lang="ru-RU" sz="1950" dirty="0" smtClean="0"/>
              <a:t>продукты и воду нужно хранить тщательно упакованными и защищенными от попадания на них радиоактивной пыли;</a:t>
            </a:r>
          </a:p>
          <a:p>
            <a:pPr>
              <a:defRPr/>
            </a:pPr>
            <a:r>
              <a:rPr lang="ru-RU" sz="1950" dirty="0" smtClean="0"/>
              <a:t>в укрытии запрещается курить;</a:t>
            </a:r>
          </a:p>
          <a:p>
            <a:pPr>
              <a:defRPr/>
            </a:pPr>
            <a:r>
              <a:rPr lang="ru-RU" sz="1950" dirty="0" smtClean="0"/>
              <a:t>при пользовании источниками света с открытым пламенем их следует ставить ближе к вытяжке;</a:t>
            </a:r>
          </a:p>
          <a:p>
            <a:pPr>
              <a:defRPr/>
            </a:pPr>
            <a:r>
              <a:rPr lang="ru-RU" sz="1950" dirty="0" smtClean="0"/>
              <a:t>топить печи в зимнее время необходимо при закрытой дверце, в перерывах между топками - закрывать дымоход.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66675" y="-60325"/>
            <a:ext cx="8143875" cy="901700"/>
          </a:xfrm>
        </p:spPr>
      </p:pic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928688" y="857250"/>
            <a:ext cx="7315200" cy="5786438"/>
          </a:xfrm>
        </p:spPr>
        <p:txBody>
          <a:bodyPr/>
          <a:lstStyle/>
          <a:p>
            <a:r>
              <a:rPr lang="ru-RU" smtClean="0"/>
              <a:t>Самым доступным средством защиты от современных средств и непогодных условия поражения являются простейшие укрытия. </a:t>
            </a:r>
          </a:p>
          <a:p>
            <a:r>
              <a:rPr lang="ru-RU" smtClean="0"/>
              <a:t>Они ослабляют: </a:t>
            </a:r>
          </a:p>
          <a:p>
            <a:pPr>
              <a:buFontTx/>
              <a:buNone/>
            </a:pPr>
            <a:r>
              <a:rPr lang="ru-RU" smtClean="0"/>
              <a:t>-воздействие ударной волны и радиоактивного излучения </a:t>
            </a:r>
          </a:p>
          <a:p>
            <a:pPr>
              <a:buFontTx/>
              <a:buNone/>
            </a:pPr>
            <a:r>
              <a:rPr lang="ru-RU" smtClean="0"/>
              <a:t>-защищают от светового излучения и обломков разрушающихся зданий</a:t>
            </a:r>
          </a:p>
          <a:p>
            <a:pPr>
              <a:buFontTx/>
              <a:buNone/>
            </a:pPr>
            <a:r>
              <a:rPr lang="ru-RU" smtClean="0"/>
              <a:t>-предохраняют от непосредственного попадания на одежду и кожу радиоактивных, отравляющих и зажигательных веществ.</a:t>
            </a: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848600" cy="81599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effectLst>
                  <a:glow rad="101600">
                    <a:srgbClr val="2CD458"/>
                  </a:glow>
                </a:effectLst>
              </a:rPr>
              <a:t>Временные укрытия</a:t>
            </a:r>
            <a:endParaRPr lang="ru-RU" dirty="0">
              <a:solidFill>
                <a:schemeClr val="tx1"/>
              </a:solidFill>
              <a:effectLst>
                <a:glow rad="101600">
                  <a:srgbClr val="2CD458"/>
                </a:glow>
              </a:effectLst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1000125" y="1071563"/>
            <a:ext cx="7315200" cy="5500687"/>
          </a:xfrm>
        </p:spPr>
        <p:txBody>
          <a:bodyPr/>
          <a:lstStyle/>
          <a:p>
            <a:r>
              <a:rPr lang="ru-RU" smtClean="0"/>
              <a:t>Если вы решили остаться на месте аварии транспортного средства, то придется разбить временный лагерь. В условиях лагеря легче организовать надежное укрытие от непогоды, поиск продовольствия, оказать помощь больным и раненым, оборудовать средства для подачи сигналов.</a:t>
            </a:r>
          </a:p>
          <a:p>
            <a:r>
              <a:rPr lang="ru-RU" smtClean="0"/>
              <a:t>В первую очередь необходимо обустроить временное укрытие, которое потребуется и в случае если вы отстали от группы или заблудились в лесу, особенно если это случилось в непогоду, холодное время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2"/>
          <p:cNvGraphicFramePr>
            <a:graphicFrameLocks/>
          </p:cNvGraphicFramePr>
          <p:nvPr>
            <p:ph idx="1"/>
          </p:nvPr>
        </p:nvGraphicFramePr>
        <p:xfrm>
          <a:off x="500063" y="571500"/>
          <a:ext cx="8001000" cy="5357813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992438" y="-207963"/>
            <a:ext cx="3305175" cy="903288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929190" y="4000504"/>
            <a:ext cx="350046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glow rad="101600">
                    <a:srgbClr val="EEF30D"/>
                  </a:glow>
                </a:effectLst>
                <a:latin typeface="+mj-lt"/>
                <a:ea typeface="+mj-ea"/>
                <a:cs typeface="+mj-cs"/>
              </a:rPr>
              <a:t>Зимний шалаш</a:t>
            </a:r>
            <a:endParaRPr lang="ru-RU" sz="4000" kern="0" dirty="0">
              <a:solidFill>
                <a:srgbClr val="000000"/>
              </a:solidFill>
              <a:effectLst>
                <a:glow rad="101600">
                  <a:srgbClr val="EEF30D"/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7158" y="4000504"/>
            <a:ext cx="3786214" cy="51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glow rad="101600">
                    <a:srgbClr val="EEF30D"/>
                  </a:glow>
                </a:effectLst>
                <a:latin typeface="+mj-lt"/>
                <a:ea typeface="+mj-ea"/>
                <a:cs typeface="+mj-cs"/>
              </a:rPr>
              <a:t>Шалаш из ткани</a:t>
            </a:r>
            <a:endParaRPr lang="ru-RU" sz="4000" kern="0" dirty="0">
              <a:solidFill>
                <a:srgbClr val="000000"/>
              </a:solidFill>
              <a:effectLst>
                <a:glow rad="101600">
                  <a:srgbClr val="EEF30D"/>
                </a:glo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5350" y="377825"/>
            <a:ext cx="3390900" cy="1390650"/>
          </a:xfrm>
          <a:prstGeom prst="rect">
            <a:avLst/>
          </a:prstGeom>
          <a:noFill/>
        </p:spPr>
      </p:pic>
      <p:pic>
        <p:nvPicPr>
          <p:cNvPr id="7" name="Заголово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377825"/>
            <a:ext cx="3517900" cy="1390650"/>
          </a:xfrm>
          <a:prstGeom prst="rect">
            <a:avLst/>
          </a:prstGeom>
          <a:noFill/>
        </p:spPr>
      </p:pic>
      <p:pic>
        <p:nvPicPr>
          <p:cNvPr id="8" name="Picture 4" descr="Изображение 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" y="1706563"/>
            <a:ext cx="3121025" cy="4181475"/>
          </a:xfrm>
          <a:prstGeom prst="rect">
            <a:avLst/>
          </a:prstGeom>
          <a:noFill/>
        </p:spPr>
      </p:pic>
      <p:pic>
        <p:nvPicPr>
          <p:cNvPr id="10" name="Picture 4" descr="mso55A1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73638" y="1706563"/>
            <a:ext cx="3195637" cy="4181475"/>
          </a:xfrm>
          <a:prstGeom prst="rect">
            <a:avLst/>
          </a:prstGeom>
          <a:noFill/>
        </p:spPr>
      </p:pic>
      <p:pic>
        <p:nvPicPr>
          <p:cNvPr id="11" name="Picture 4" descr="msoF686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1638" y="4638675"/>
            <a:ext cx="3195637" cy="4181475"/>
          </a:xfrm>
          <a:prstGeom prst="rect">
            <a:avLst/>
          </a:prstGeom>
          <a:noFill/>
        </p:spPr>
      </p:pic>
      <p:pic>
        <p:nvPicPr>
          <p:cNvPr id="12" name="Picture 4" descr="msoCD01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06963" y="4638675"/>
            <a:ext cx="3335337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2219316" cy="662006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effectLst>
                  <a:glow rad="101600">
                    <a:srgbClr val="66FF33">
                      <a:alpha val="40000"/>
                    </a:srgbClr>
                  </a:glow>
                </a:effectLst>
              </a:rPr>
              <a:t>Навес</a:t>
            </a:r>
            <a:endParaRPr lang="ru-RU" b="1" dirty="0">
              <a:ln>
                <a:solidFill>
                  <a:schemeClr val="tx1"/>
                </a:solidFill>
              </a:ln>
              <a:effectLst>
                <a:glow rad="101600">
                  <a:srgbClr val="66FF33">
                    <a:alpha val="40000"/>
                  </a:srgbClr>
                </a:glow>
              </a:effectLst>
            </a:endParaRPr>
          </a:p>
        </p:txBody>
      </p:sp>
      <p:pic>
        <p:nvPicPr>
          <p:cNvPr id="4" name="Picture 4" descr="mso90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1639888"/>
            <a:ext cx="4138612" cy="1878012"/>
          </a:xfrm>
          <a:prstGeom prst="rect">
            <a:avLst/>
          </a:prstGeom>
          <a:noFill/>
        </p:spPr>
      </p:pic>
      <p:pic>
        <p:nvPicPr>
          <p:cNvPr id="5" name="Picture 4" descr="mso57EE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4705350"/>
            <a:ext cx="4157662" cy="194468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000628" y="1000108"/>
            <a:ext cx="3500462" cy="66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b="1" kern="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Зимний навес </a:t>
            </a:r>
            <a:endParaRPr lang="ru-RU" sz="4000" b="1" kern="0" dirty="0">
              <a:ln>
                <a:solidFill>
                  <a:schemeClr val="tx1"/>
                </a:solidFill>
              </a:ln>
              <a:solidFill>
                <a:srgbClr val="000000"/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00034" y="3571876"/>
            <a:ext cx="4286280" cy="109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b="1" kern="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Навес из брезента(пленка)</a:t>
            </a:r>
            <a:endParaRPr lang="ru-RU" sz="4000" b="1" kern="0" dirty="0">
              <a:ln>
                <a:solidFill>
                  <a:schemeClr val="tx1"/>
                </a:solidFill>
              </a:ln>
              <a:solidFill>
                <a:srgbClr val="000000"/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5072034" y="3214686"/>
            <a:ext cx="407196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b="1" kern="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Навес с отражателем</a:t>
            </a:r>
            <a:endParaRPr lang="ru-RU" sz="4000" b="1" kern="0" dirty="0">
              <a:ln>
                <a:solidFill>
                  <a:schemeClr val="tx1"/>
                </a:solidFill>
              </a:ln>
              <a:solidFill>
                <a:srgbClr val="000000"/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Picture 4" descr="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2688" y="1639888"/>
            <a:ext cx="3870325" cy="1865312"/>
          </a:xfrm>
          <a:prstGeom prst="rect">
            <a:avLst/>
          </a:prstGeom>
          <a:noFill/>
        </p:spPr>
      </p:pic>
      <p:pic>
        <p:nvPicPr>
          <p:cNvPr id="11" name="Picture 4" descr="mso935F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92688" y="4705350"/>
            <a:ext cx="3870325" cy="1944688"/>
          </a:xfrm>
          <a:prstGeom prst="rect">
            <a:avLst/>
          </a:prstGeom>
          <a:noFill/>
        </p:spPr>
      </p:pic>
      <p:pic>
        <p:nvPicPr>
          <p:cNvPr id="12" name="Заголовок 1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00" y="-6350"/>
            <a:ext cx="2006600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0" y="-60325"/>
            <a:ext cx="1701800" cy="901700"/>
          </a:xfr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4013" y="1493838"/>
            <a:ext cx="4010025" cy="2297112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720" y="857232"/>
            <a:ext cx="421484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Чум(с помощи обуви)</a:t>
            </a:r>
            <a:endParaRPr lang="ru-RU" sz="3200" b="1" kern="0" dirty="0">
              <a:solidFill>
                <a:schemeClr val="bg2">
                  <a:lumMod val="50000"/>
                </a:schemeClr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929190" y="785794"/>
            <a:ext cx="400049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Чум подвешенный к дереву </a:t>
            </a:r>
            <a:endParaRPr lang="ru-RU" sz="3200" b="1" kern="0" dirty="0">
              <a:solidFill>
                <a:schemeClr val="bg2">
                  <a:lumMod val="50000"/>
                </a:schemeClr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7158" y="3714752"/>
            <a:ext cx="421484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glow rad="101600">
                    <a:srgbClr val="66FF33">
                      <a:alpha val="40000"/>
                    </a:srgbClr>
                  </a:glow>
                </a:effectLst>
                <a:latin typeface="+mj-lt"/>
                <a:ea typeface="+mj-ea"/>
                <a:cs typeface="+mj-cs"/>
              </a:rPr>
              <a:t>Чум(с манжетой от дождя)</a:t>
            </a:r>
            <a:endParaRPr lang="ru-RU" sz="3200" b="1" kern="0" dirty="0">
              <a:solidFill>
                <a:schemeClr val="bg2">
                  <a:lumMod val="50000"/>
                </a:schemeClr>
              </a:solidFill>
              <a:effectLst>
                <a:glow rad="101600">
                  <a:srgbClr val="66FF33">
                    <a:alpha val="4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4621213"/>
            <a:ext cx="4157662" cy="2243137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9963" y="1779588"/>
            <a:ext cx="3797300" cy="5084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11150" y="176213"/>
            <a:ext cx="8515350" cy="2719387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>
                <a:latin typeface="+mj-lt"/>
              </a:rPr>
              <a:t>Один из наиболее надежных способов защиты населения от воздействия аварийно химически опасных веществ </a:t>
            </a:r>
            <a:r>
              <a:rPr lang="ru-RU" sz="2400" dirty="0" smtClean="0">
                <a:latin typeface="+mj-lt"/>
              </a:rPr>
              <a:t>при </a:t>
            </a:r>
            <a:r>
              <a:rPr lang="ru-RU" sz="2400" dirty="0">
                <a:latin typeface="+mj-lt"/>
              </a:rPr>
              <a:t>авариях на химически опасных объектах и от радиоактивных веществ при неполадках на АЭС, во время стихийных бедствий: бурь, ураганов, смерчей, снежных заносов и, конечно, в случае применения оружия обычных видов и современных средств массового поражения - это укрытие в защитных сооружениях. К таким сооружениям относят убежища и противорадиационные </a:t>
            </a:r>
            <a:r>
              <a:rPr lang="ru-RU" sz="2400" dirty="0" smtClean="0">
                <a:latin typeface="+mj-lt"/>
              </a:rPr>
              <a:t>укрытия.</a:t>
            </a:r>
            <a:endParaRPr lang="ru-RU" sz="2400" dirty="0">
              <a:latin typeface="+mj-lt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067050" y="-152400"/>
            <a:ext cx="2724150" cy="901700"/>
          </a:xfr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38" y="633413"/>
            <a:ext cx="8547100" cy="532923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950" y="4279900"/>
            <a:ext cx="3554413" cy="4608513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48188" y="4316413"/>
            <a:ext cx="3846512" cy="4535487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86116" y="3500438"/>
            <a:ext cx="242889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80000"/>
              </a:lnSpc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glow rad="101600">
                    <a:schemeClr val="tx2">
                      <a:lumMod val="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Землянка</a:t>
            </a:r>
            <a:endParaRPr lang="ru-RU" sz="4000" kern="0" dirty="0">
              <a:solidFill>
                <a:srgbClr val="000000"/>
              </a:solidFill>
              <a:effectLst>
                <a:glow rad="101600">
                  <a:schemeClr val="tx2">
                    <a:lumMod val="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181350" y="195263"/>
            <a:ext cx="2652713" cy="1304925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1620838"/>
            <a:ext cx="3956050" cy="810895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86338" y="1011238"/>
            <a:ext cx="4243387" cy="8675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14290"/>
            <a:ext cx="3990980" cy="590568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Снежная пещера</a:t>
            </a:r>
            <a:endParaRPr lang="ru-RU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4" descr="mso7A0F0"/>
          <p:cNvPicPr>
            <a:picLocks noChangeAspect="1" noChangeArrowheads="1"/>
          </p:cNvPicPr>
          <p:nvPr/>
        </p:nvPicPr>
        <p:blipFill>
          <a:blip r:embed="rId2"/>
          <a:srcRect l="-150" b="48726"/>
          <a:stretch>
            <a:fillRect/>
          </a:stretch>
        </p:blipFill>
        <p:spPr bwMode="auto">
          <a:xfrm>
            <a:off x="611188" y="1352550"/>
            <a:ext cx="3198812" cy="2363788"/>
          </a:xfrm>
          <a:prstGeom prst="rect">
            <a:avLst/>
          </a:prstGeom>
          <a:noFill/>
        </p:spPr>
      </p:pic>
      <p:pic>
        <p:nvPicPr>
          <p:cNvPr id="5" name="Picture 4" descr="mso386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279525"/>
            <a:ext cx="3397250" cy="5578475"/>
          </a:xfrm>
          <a:prstGeom prst="rect">
            <a:avLst/>
          </a:prstGeom>
          <a:noFill/>
        </p:spPr>
      </p:pic>
      <p:pic>
        <p:nvPicPr>
          <p:cNvPr id="6" name="Picture 4" descr="Изображение 002"/>
          <p:cNvPicPr>
            <a:picLocks noChangeAspect="1" noChangeArrowheads="1"/>
          </p:cNvPicPr>
          <p:nvPr/>
        </p:nvPicPr>
        <p:blipFill>
          <a:blip r:embed="rId4"/>
          <a:srcRect l="-150" b="38165"/>
          <a:stretch>
            <a:fillRect/>
          </a:stretch>
        </p:blipFill>
        <p:spPr bwMode="auto">
          <a:xfrm>
            <a:off x="611188" y="3925888"/>
            <a:ext cx="3198812" cy="293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212725"/>
            <a:ext cx="8212138" cy="1146175"/>
          </a:xfrm>
          <a:prstGeom prst="rect">
            <a:avLst/>
          </a:prstGeom>
          <a:noFill/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571472" y="1571612"/>
            <a:ext cx="7848600" cy="495937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Презентацию подготовил:</a:t>
            </a:r>
            <a:r>
              <a:rPr lang="ru-RU" dirty="0" smtClean="0">
                <a:latin typeface="Haettenschweiler" pitchFamily="34" charset="0"/>
              </a:rPr>
              <a:t/>
            </a:r>
            <a:br>
              <a:rPr lang="ru-RU" dirty="0" smtClean="0">
                <a:latin typeface="Haettenschweiler" pitchFamily="34" charset="0"/>
              </a:rPr>
            </a:br>
            <a:r>
              <a:rPr lang="ru-RU" dirty="0" smtClean="0">
                <a:latin typeface="Haettenschweiler" pitchFamily="34" charset="0"/>
              </a:rPr>
              <a:t>                                    -</a:t>
            </a:r>
            <a:r>
              <a:rPr lang="ru-RU" dirty="0" err="1" smtClean="0">
                <a:latin typeface="Monotype Corsiva" pitchFamily="66" charset="0"/>
              </a:rPr>
              <a:t>Камалетдинов</a:t>
            </a:r>
            <a:r>
              <a:rPr lang="ru-RU" dirty="0" smtClean="0">
                <a:latin typeface="Monotype Corsiva" pitchFamily="66" charset="0"/>
              </a:rPr>
              <a:t> Эдуард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</a:t>
            </a:r>
            <a:r>
              <a:rPr lang="ru-RU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при содействии: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</a:t>
            </a:r>
            <a:r>
              <a:rPr lang="ru-RU" dirty="0" smtClean="0">
                <a:latin typeface="Monotype Corsiva" pitchFamily="66" charset="0"/>
              </a:rPr>
              <a:t>-</a:t>
            </a:r>
            <a:r>
              <a:rPr lang="ru-RU" dirty="0" err="1" smtClean="0">
                <a:latin typeface="Monotype Corsiva" pitchFamily="66" charset="0"/>
              </a:rPr>
              <a:t>Абунагимова</a:t>
            </a:r>
            <a:r>
              <a:rPr lang="ru-RU" dirty="0" smtClean="0">
                <a:latin typeface="Monotype Corsiva" pitchFamily="66" charset="0"/>
              </a:rPr>
              <a:t> Артура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                            -</a:t>
            </a:r>
            <a:r>
              <a:rPr lang="ru-RU" dirty="0" err="1" smtClean="0">
                <a:latin typeface="Monotype Corsiva" pitchFamily="66" charset="0"/>
              </a:rPr>
              <a:t>Низамова</a:t>
            </a:r>
            <a:r>
              <a:rPr lang="ru-RU" dirty="0" smtClean="0">
                <a:latin typeface="Monotype Corsiva" pitchFamily="66" charset="0"/>
              </a:rPr>
              <a:t> Ильдара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                            -</a:t>
            </a:r>
            <a:r>
              <a:rPr lang="ru-RU" dirty="0" err="1" smtClean="0">
                <a:latin typeface="Monotype Corsiva" pitchFamily="66" charset="0"/>
              </a:rPr>
              <a:t>Хамзина</a:t>
            </a:r>
            <a:r>
              <a:rPr lang="ru-RU" dirty="0" smtClean="0">
                <a:latin typeface="Monotype Corsiva" pitchFamily="66" charset="0"/>
              </a:rPr>
              <a:t> Салавата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                            -</a:t>
            </a:r>
            <a:r>
              <a:rPr lang="ru-RU" dirty="0" err="1" smtClean="0">
                <a:latin typeface="Monotype Corsiva" pitchFamily="66" charset="0"/>
              </a:rPr>
              <a:t>Ахметшина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Нияза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93775" y="-6350"/>
            <a:ext cx="8169275" cy="2414588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Все убежища обозначаются знаками, сделанными на видном месте у входа и на наружной двери.</a:t>
            </a:r>
          </a:p>
          <a:p>
            <a:pPr>
              <a:buFontTx/>
              <a:buNone/>
              <a:defRPr/>
            </a:pPr>
            <a:r>
              <a:rPr lang="ru-RU" dirty="0" smtClean="0">
                <a:latin typeface="+mj-lt"/>
              </a:rPr>
              <a:t>    Характерным </a:t>
            </a:r>
            <a:r>
              <a:rPr lang="ru-RU" dirty="0">
                <a:latin typeface="+mj-lt"/>
              </a:rPr>
              <a:t>признаком убежища является наличие равнопрочных герметических конструкций и фильтровентиляционных устройств, с помощью которых создаются условия для пребывания в убежищах укрываемых в течение двух и более суток.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429684" cy="1285884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Убежища обеспечивают защиту от действия: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857250" y="1428750"/>
            <a:ext cx="7929563" cy="5786438"/>
          </a:xfrm>
        </p:spPr>
        <p:txBody>
          <a:bodyPr/>
          <a:lstStyle/>
          <a:p>
            <a:r>
              <a:rPr lang="ru-RU" smtClean="0"/>
              <a:t>ударной волны ядерного взрыва (на определенном расстоянии от места взрыва);</a:t>
            </a:r>
          </a:p>
          <a:p>
            <a:r>
              <a:rPr lang="ru-RU" smtClean="0"/>
              <a:t>светового излучения;</a:t>
            </a:r>
          </a:p>
          <a:p>
            <a:r>
              <a:rPr lang="ru-RU" smtClean="0"/>
              <a:t>проникающей радиации;</a:t>
            </a:r>
          </a:p>
          <a:p>
            <a:r>
              <a:rPr lang="ru-RU" smtClean="0"/>
              <a:t>излучения осадков на следе радиоактивного облака;</a:t>
            </a:r>
          </a:p>
          <a:p>
            <a:r>
              <a:rPr lang="ru-RU" smtClean="0"/>
              <a:t>отравляющих веществ;</a:t>
            </a:r>
          </a:p>
          <a:p>
            <a:r>
              <a:rPr lang="ru-RU" smtClean="0"/>
              <a:t>бактериальных (биологических) средств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95263" y="354013"/>
            <a:ext cx="8174037" cy="2413000"/>
          </a:xfrm>
        </p:spPr>
      </p:pic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00063" y="2143125"/>
            <a:ext cx="7648575" cy="4471988"/>
          </a:xfrm>
        </p:spPr>
        <p:txBody>
          <a:bodyPr/>
          <a:lstStyle/>
          <a:p>
            <a:r>
              <a:rPr lang="ru-RU" smtClean="0"/>
              <a:t>Убежища, как правило, возводятся заблаговременно, в мирное время, и оснащаются оборудованием промышленного производства. При угрозе нападения противника и в ходе войны строятся быстровозводимые убежища с использованием готовых конструкций, подручных и местных материалов, с простейшими установками для подачи и очистки воздуха.</a:t>
            </a:r>
          </a:p>
          <a:p>
            <a:endParaRPr lang="ru-RU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8500" y="354013"/>
            <a:ext cx="2871788" cy="1944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706438" y="-6350"/>
            <a:ext cx="8218487" cy="1901825"/>
          </a:xfrm>
        </p:spPr>
      </p:pic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23875" y="1427163"/>
            <a:ext cx="1981200" cy="725487"/>
          </a:xfrm>
        </p:spPr>
      </p:pic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929058" y="1500174"/>
            <a:ext cx="5214942" cy="1043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ru-RU" sz="2800" kern="0" dirty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Проведена холодная вода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929058" y="3857628"/>
            <a:ext cx="578647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ru-RU" sz="2800" kern="0" dirty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</a:rPr>
              <a:t>Воздух и вода подвергаются многоразовой очистке.</a:t>
            </a:r>
          </a:p>
        </p:txBody>
      </p:sp>
      <p:pic>
        <p:nvPicPr>
          <p:cNvPr id="7" name="Содержимое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" y="3876675"/>
            <a:ext cx="2176463" cy="74453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5" y="1908175"/>
            <a:ext cx="2901950" cy="210978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65650" y="1920875"/>
            <a:ext cx="2882900" cy="2084388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6438" y="4352925"/>
            <a:ext cx="2878137" cy="2084388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79900" y="4638675"/>
            <a:ext cx="2382838" cy="1725613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78625" y="4638675"/>
            <a:ext cx="2328863" cy="168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8" y="-292100"/>
            <a:ext cx="8156575" cy="1858963"/>
          </a:xfrm>
        </p:spPr>
      </p:pic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3852863" y="928688"/>
            <a:ext cx="5291137" cy="5929312"/>
          </a:xfrm>
        </p:spPr>
        <p:txBody>
          <a:bodyPr/>
          <a:lstStyle/>
          <a:p>
            <a:r>
              <a:rPr lang="ru-RU" smtClean="0"/>
              <a:t>Запрещается приносить в убежище легковоспламеняющиеся или сильно пахнущие вещества, громоздкие вещи, а также приводить домашних животных.</a:t>
            </a:r>
          </a:p>
          <a:p>
            <a:r>
              <a:rPr lang="ru-RU" smtClean="0"/>
              <a:t>Укрываемым запрещается ходить без надобности по помещениям убежища, шуметь, курить, зажигать свечи и другие светильники с открытым пламенем.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1420813"/>
            <a:ext cx="3516312" cy="4681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68288" y="-60325"/>
            <a:ext cx="8169275" cy="1797050"/>
          </a:xfrm>
        </p:spPr>
      </p:pic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143375" y="1000125"/>
            <a:ext cx="5000625" cy="5143500"/>
          </a:xfrm>
        </p:spPr>
        <p:txBody>
          <a:bodyPr/>
          <a:lstStyle/>
          <a:p>
            <a:r>
              <a:rPr lang="ru-RU" smtClean="0"/>
              <a:t>Эвакуация укрываемых из убежища производится в такой последовательности: сначала на поверхность выходят несколько человек, чтобы оказать помощь тем, которые не могут выйти самостоятельно, затем эвакуируются пострадавшие, престарелые и дети, а после них - все остальные.</a:t>
            </a:r>
          </a:p>
          <a:p>
            <a:endParaRPr lang="ru-RU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1420813"/>
            <a:ext cx="4297362" cy="4303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848600" cy="733444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glow rad="63500">
                    <a:srgbClr val="FF33CC">
                      <a:alpha val="40000"/>
                    </a:srgbClr>
                  </a:glow>
                </a:effectLst>
              </a:rPr>
              <a:t>Двойное назначение Убежища</a:t>
            </a:r>
            <a:endParaRPr lang="ru-RU" dirty="0">
              <a:effectLst>
                <a:glow rad="63500">
                  <a:srgbClr val="FF33CC">
                    <a:alpha val="40000"/>
                  </a:srgbClr>
                </a:glow>
              </a:effectLst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1071563" y="1285875"/>
            <a:ext cx="7315200" cy="5114925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2400" smtClean="0"/>
              <a:t>Убежища в городах, населенных пунктах и на промышленных объектах имеют, как правило, двойное назначение: в мирное время они используются как складские помещения, гаражи, кафе, столовые, кинотеатры, тиры, спортзалы и т.п., а в военное — по прямому назначению.</a:t>
            </a:r>
          </a:p>
          <a:p>
            <a:r>
              <a:rPr lang="ru-RU" sz="2400" smtClean="0"/>
              <a:t> Использование убежищ в мирное время для нужд народного хозяйства не должно нарушать их защитных свойств. Перевод таких помещений на режим укрытий в ЧС должен осуществляться в минимально короткие сроки (не более 12 часов).</a:t>
            </a:r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TS001018455</Template>
  <TotalTime>451</TotalTime>
  <Words>682</Words>
  <Application>Microsoft Office PowerPoint</Application>
  <PresentationFormat>Экран (4:3)</PresentationFormat>
  <Paragraphs>46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Garamond</vt:lpstr>
      <vt:lpstr>Arial</vt:lpstr>
      <vt:lpstr>Calibri</vt:lpstr>
      <vt:lpstr>ms_pptpostmortem_tp01018455</vt:lpstr>
      <vt:lpstr>ms_pptpostmortem_tp01018455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Убежища и укрытия</dc:title>
  <dc:creator>Эдуард</dc:creator>
  <cp:lastModifiedBy>КарМаН</cp:lastModifiedBy>
  <cp:revision>47</cp:revision>
  <dcterms:created xsi:type="dcterms:W3CDTF">2011-04-14T13:46:39Z</dcterms:created>
  <dcterms:modified xsi:type="dcterms:W3CDTF">2011-05-20T10:12:33Z</dcterms:modified>
</cp:coreProperties>
</file>