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65" r:id="rId3"/>
    <p:sldId id="257" r:id="rId4"/>
    <p:sldId id="261" r:id="rId5"/>
    <p:sldId id="258" r:id="rId6"/>
    <p:sldId id="264" r:id="rId7"/>
    <p:sldId id="259" r:id="rId8"/>
    <p:sldId id="260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67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4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88CE94A-EDE2-4DC0-9CA4-C82126753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3E5D3-5B5C-4D5B-9DA8-00F6432A8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090A7-0CD9-42D8-97C4-949DDE072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27C58-94AD-4F12-BEC5-EA509E831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200ED-CD35-4315-80B9-83DC2B805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36A76-EBD8-460B-AF7F-C63A3B993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1DEFE-1519-426B-A6DB-AB9464557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2D0A9-119A-48EF-8693-47EA60564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08EFE-FA29-42A9-82A4-DE77565C9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F7A6A-192D-4D00-8A4F-BBC1068E7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2D46B-755F-48CC-81EC-EEACB5530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8CD7B0E-EB86-4935-A090-90ADFAD2E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2976" y="571480"/>
            <a:ext cx="8001024" cy="3421062"/>
          </a:xfrm>
          <a:ln>
            <a:solidFill>
              <a:schemeClr val="accent4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/>
              <a:t>Тема урока :</a:t>
            </a:r>
          </a:p>
          <a:p>
            <a:pPr eaLnBrk="1" hangingPunct="1">
              <a:defRPr/>
            </a:pPr>
            <a:r>
              <a:rPr lang="ru-RU" sz="4800" b="1" dirty="0" smtClean="0">
                <a:solidFill>
                  <a:srgbClr val="FFFF00"/>
                </a:solidFill>
              </a:rPr>
              <a:t>Скорость химической реакции </a:t>
            </a:r>
          </a:p>
          <a:p>
            <a:pPr eaLnBrk="1" hangingPunct="1">
              <a:defRPr/>
            </a:pPr>
            <a:endParaRPr lang="ru-RU" sz="3600" i="1" dirty="0" smtClean="0">
              <a:solidFill>
                <a:schemeClr val="folHlink"/>
              </a:solidFill>
            </a:endParaRPr>
          </a:p>
          <a:p>
            <a:pPr eaLnBrk="1" hangingPunct="1">
              <a:defRPr/>
            </a:pPr>
            <a:endParaRPr lang="ru-RU" sz="3600" i="1" dirty="0" smtClean="0">
              <a:solidFill>
                <a:schemeClr val="folHlink"/>
              </a:solidFill>
            </a:endParaRPr>
          </a:p>
          <a:p>
            <a:pPr eaLnBrk="1" hangingPunct="1">
              <a:defRPr/>
            </a:pPr>
            <a:endParaRPr lang="ru-RU" sz="3600" i="1" dirty="0" smtClean="0"/>
          </a:p>
        </p:txBody>
      </p:sp>
      <p:sp>
        <p:nvSpPr>
          <p:cNvPr id="4" name="Багетная рамка 3"/>
          <p:cNvSpPr/>
          <p:nvPr/>
        </p:nvSpPr>
        <p:spPr bwMode="auto">
          <a:xfrm>
            <a:off x="3643306" y="6357958"/>
            <a:ext cx="2786082" cy="500042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3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 advAuto="100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Рефлексия: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539750" y="1981200"/>
            <a:ext cx="8223250" cy="454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Достигли ли вы цели поставленной перед изучением нового материала</a:t>
            </a: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Что вызвало</a:t>
            </a: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 вас больший интерес</a:t>
            </a: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3) Что на уроке не понравилось</a:t>
            </a: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 </a:t>
            </a: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Почему</a:t>
            </a:r>
            <a:r>
              <a:rPr lang="en-US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Девиз урока :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«Химик без знания физики подобен человеку ,который всё должен искать щупом …»   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(М.В. Ломоносов)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0350"/>
            <a:ext cx="8915400" cy="13112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Вводимые опорные химические понятия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600200"/>
            <a:ext cx="91440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энергия активации</a:t>
            </a:r>
          </a:p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правило  Вант – Гоффа  </a:t>
            </a:r>
          </a:p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химическая кинетика </a:t>
            </a:r>
          </a:p>
          <a:p>
            <a:pPr eaLnBrk="1" hangingPunct="1">
              <a:defRPr/>
            </a:pP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1116013" y="3716338"/>
            <a:ext cx="6654800" cy="2017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Учение о скорости и механизмах</a:t>
            </a:r>
          </a:p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химических реакций называется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химической кинетикой.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 advAuto="1000"/>
      <p:bldP spid="13329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1). Поместите в одну пробирку железный гвоздь,</a:t>
            </a:r>
          </a:p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а в другую - железные опилки(взятые на кончике </a:t>
            </a:r>
          </a:p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шпателя).Прилейте к ним по 1 мл. раствора </a:t>
            </a: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HCl</a:t>
            </a:r>
            <a:endParaRPr lang="ru-RU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(10%)</a:t>
            </a: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</a:p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3429000"/>
            <a:ext cx="9144000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2). Во вторую пробирку поместите по грануле</a:t>
            </a:r>
          </a:p>
          <a:p>
            <a:pPr>
              <a:defRPr/>
            </a:pP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Zn</a:t>
            </a: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. В одну прилейте 1 мл. разбавленной </a:t>
            </a:r>
          </a:p>
          <a:p>
            <a:pPr>
              <a:defRPr/>
            </a:pP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HCl</a:t>
            </a: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(1:10)</a:t>
            </a: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в другую концентрированной </a:t>
            </a:r>
            <a:r>
              <a:rPr lang="en-US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HCl.</a:t>
            </a:r>
            <a:r>
              <a:rPr lang="ru-RU" sz="3200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3200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0"/>
            <a:ext cx="8839200" cy="762000"/>
          </a:xfrm>
        </p:spPr>
        <p:txBody>
          <a:bodyPr/>
          <a:lstStyle/>
          <a:p>
            <a:pPr eaLnBrk="1" hangingPunct="1"/>
            <a:r>
              <a:rPr lang="ru-RU" sz="4800" b="1" smtClean="0"/>
              <a:t>     </a:t>
            </a:r>
            <a:r>
              <a:rPr lang="ru-RU" sz="4800" b="1" smtClean="0">
                <a:solidFill>
                  <a:srgbClr val="FFFF00"/>
                </a:solidFill>
              </a:rPr>
              <a:t>Лабораторный опыт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0" y="5562600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Сделайте вывод о том, что влияет на скорость </a:t>
            </a:r>
          </a:p>
          <a:p>
            <a:pPr>
              <a:defRPr/>
            </a:pPr>
            <a:r>
              <a:rPr kumimoji="1"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химической реакции.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utoUpdateAnimBg="0"/>
      <p:bldP spid="25606" grpId="0" autoUpdateAnimBg="0"/>
      <p:bldP spid="25608" grpId="0" autoUpdateAnimBg="0"/>
      <p:bldP spid="2560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81000"/>
            <a:ext cx="8991600" cy="1190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Определяет скорость химической реакции: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2209800"/>
            <a:ext cx="8915400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Природа реагирующих веществ</a:t>
            </a:r>
          </a:p>
          <a:p>
            <a:pPr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Условия при которых протекает реакция</a:t>
            </a:r>
          </a:p>
          <a:p>
            <a:pPr>
              <a:buFontTx/>
              <a:buChar char="-"/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концентрация реагирующих веществ,</a:t>
            </a:r>
          </a:p>
          <a:p>
            <a:pPr>
              <a:buFontTx/>
              <a:buChar char="-"/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температура,</a:t>
            </a:r>
          </a:p>
          <a:p>
            <a:pPr>
              <a:buFontTx/>
              <a:buChar char="-"/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давление(для газов), </a:t>
            </a:r>
          </a:p>
          <a:p>
            <a:pPr>
              <a:buFontTx/>
              <a:buChar char="-"/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облучение,</a:t>
            </a:r>
          </a:p>
          <a:p>
            <a:pPr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3) Присутствие катализаторов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</a:rPr>
              <a:t>Самостоятельная работа с учебником: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468313" y="2090738"/>
            <a:ext cx="8447087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Прочитайте в §24.7 на странице 47(с 8 абзаца)- 48</a:t>
            </a:r>
          </a:p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и объясните:</a:t>
            </a:r>
          </a:p>
          <a:p>
            <a:pPr>
              <a:buFontTx/>
              <a:buChar char="-"/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 Что такое энергия активации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- От чего зависит энергия активации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- В чём выражается эта зависимость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 Как температура влияет на скорость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химической</a:t>
            </a:r>
          </a:p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  реакции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>
              <a:defRPr/>
            </a:pP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23850" y="4800600"/>
            <a:ext cx="835183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Выпишите формулировку правила Вант- Гоффа и 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её математическое выражение.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utoUpdateAnimBg="0"/>
      <p:bldP spid="63491" grpId="0" autoUpdateAnimBg="0"/>
      <p:bldP spid="6349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5"/>
          <p:cNvSpPr>
            <a:spLocks noChangeShapeType="1"/>
          </p:cNvSpPr>
          <p:nvPr/>
        </p:nvSpPr>
        <p:spPr bwMode="auto">
          <a:xfrm>
            <a:off x="1371600" y="58674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19" name="Line 7"/>
          <p:cNvSpPr>
            <a:spLocks noChangeShapeType="1"/>
          </p:cNvSpPr>
          <p:nvPr/>
        </p:nvSpPr>
        <p:spPr bwMode="auto">
          <a:xfrm>
            <a:off x="1371600" y="49530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0" name="Line 8"/>
          <p:cNvSpPr>
            <a:spLocks noChangeShapeType="1"/>
          </p:cNvSpPr>
          <p:nvPr/>
        </p:nvSpPr>
        <p:spPr bwMode="auto">
          <a:xfrm>
            <a:off x="1371600" y="38100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371600" y="28194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2" name="Line 10"/>
          <p:cNvSpPr>
            <a:spLocks noChangeShapeType="1"/>
          </p:cNvSpPr>
          <p:nvPr/>
        </p:nvSpPr>
        <p:spPr bwMode="auto">
          <a:xfrm flipV="1">
            <a:off x="609600" y="762000"/>
            <a:ext cx="0" cy="5257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3" name="Text Box 11"/>
          <p:cNvSpPr txBox="1">
            <a:spLocks noChangeArrowheads="1"/>
          </p:cNvSpPr>
          <p:nvPr/>
        </p:nvSpPr>
        <p:spPr bwMode="auto">
          <a:xfrm>
            <a:off x="288925" y="193675"/>
            <a:ext cx="549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224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 E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9225" name="Freeform 13"/>
          <p:cNvSpPr>
            <a:spLocks/>
          </p:cNvSpPr>
          <p:nvPr/>
        </p:nvSpPr>
        <p:spPr bwMode="auto">
          <a:xfrm>
            <a:off x="1600200" y="2667000"/>
            <a:ext cx="2590800" cy="3441700"/>
          </a:xfrm>
          <a:custGeom>
            <a:avLst/>
            <a:gdLst>
              <a:gd name="T0" fmla="*/ 0 w 2256"/>
              <a:gd name="T1" fmla="*/ 2147483647 h 2168"/>
              <a:gd name="T2" fmla="*/ 633039471 w 2256"/>
              <a:gd name="T3" fmla="*/ 2147483647 h 2168"/>
              <a:gd name="T4" fmla="*/ 1519295190 w 2256"/>
              <a:gd name="T5" fmla="*/ 262096250 h 2168"/>
              <a:gd name="T6" fmla="*/ 2147483647 w 2256"/>
              <a:gd name="T7" fmla="*/ 2147483647 h 2168"/>
              <a:gd name="T8" fmla="*/ 2147483647 w 2256"/>
              <a:gd name="T9" fmla="*/ 2147483647 h 21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56" h="2168">
                <a:moveTo>
                  <a:pt x="0" y="1400"/>
                </a:moveTo>
                <a:cubicBezTo>
                  <a:pt x="144" y="1436"/>
                  <a:pt x="288" y="1472"/>
                  <a:pt x="480" y="1256"/>
                </a:cubicBezTo>
                <a:cubicBezTo>
                  <a:pt x="672" y="1040"/>
                  <a:pt x="888" y="0"/>
                  <a:pt x="1152" y="104"/>
                </a:cubicBezTo>
                <a:cubicBezTo>
                  <a:pt x="1416" y="208"/>
                  <a:pt x="1880" y="1592"/>
                  <a:pt x="2064" y="1880"/>
                </a:cubicBezTo>
                <a:cubicBezTo>
                  <a:pt x="2248" y="2168"/>
                  <a:pt x="2252" y="2000"/>
                  <a:pt x="2256" y="1832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26" name="Text Box 14"/>
          <p:cNvSpPr txBox="1">
            <a:spLocks noChangeArrowheads="1"/>
          </p:cNvSpPr>
          <p:nvPr/>
        </p:nvSpPr>
        <p:spPr bwMode="auto">
          <a:xfrm>
            <a:off x="1584325" y="48418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1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9227" name="Text Box 15"/>
          <p:cNvSpPr txBox="1">
            <a:spLocks noChangeArrowheads="1"/>
          </p:cNvSpPr>
          <p:nvPr/>
        </p:nvSpPr>
        <p:spPr bwMode="auto">
          <a:xfrm>
            <a:off x="2667000" y="1600200"/>
            <a:ext cx="488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28" name="Text Box 19"/>
          <p:cNvSpPr txBox="1">
            <a:spLocks noChangeArrowheads="1"/>
          </p:cNvSpPr>
          <p:nvPr/>
        </p:nvSpPr>
        <p:spPr bwMode="auto">
          <a:xfrm>
            <a:off x="1524000" y="3733800"/>
            <a:ext cx="6254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29" name="Text Box 20"/>
          <p:cNvSpPr txBox="1">
            <a:spLocks noChangeArrowheads="1"/>
          </p:cNvSpPr>
          <p:nvPr/>
        </p:nvSpPr>
        <p:spPr bwMode="auto">
          <a:xfrm>
            <a:off x="2743200" y="22098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2</a:t>
            </a:r>
          </a:p>
        </p:txBody>
      </p:sp>
      <p:sp>
        <p:nvSpPr>
          <p:cNvPr id="9230" name="Text Box 21"/>
          <p:cNvSpPr txBox="1">
            <a:spLocks noChangeArrowheads="1"/>
          </p:cNvSpPr>
          <p:nvPr/>
        </p:nvSpPr>
        <p:spPr bwMode="auto">
          <a:xfrm>
            <a:off x="3886200" y="4648200"/>
            <a:ext cx="488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31" name="Text Box 22"/>
          <p:cNvSpPr txBox="1">
            <a:spLocks noChangeArrowheads="1"/>
          </p:cNvSpPr>
          <p:nvPr/>
        </p:nvSpPr>
        <p:spPr bwMode="auto">
          <a:xfrm>
            <a:off x="3962400" y="5334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3</a:t>
            </a:r>
          </a:p>
        </p:txBody>
      </p:sp>
      <p:sp>
        <p:nvSpPr>
          <p:cNvPr id="9232" name="Freeform 26"/>
          <p:cNvSpPr>
            <a:spLocks/>
          </p:cNvSpPr>
          <p:nvPr/>
        </p:nvSpPr>
        <p:spPr bwMode="auto">
          <a:xfrm>
            <a:off x="5486400" y="3657600"/>
            <a:ext cx="2438400" cy="2387600"/>
          </a:xfrm>
          <a:custGeom>
            <a:avLst/>
            <a:gdLst>
              <a:gd name="T0" fmla="*/ 0 w 1440"/>
              <a:gd name="T1" fmla="*/ 1798350905 h 1624"/>
              <a:gd name="T2" fmla="*/ 825804800 w 1440"/>
              <a:gd name="T3" fmla="*/ 1694599100 h 1624"/>
              <a:gd name="T4" fmla="*/ 1513975467 w 1440"/>
              <a:gd name="T5" fmla="*/ 242085586 h 1624"/>
              <a:gd name="T6" fmla="*/ 2147483647 w 1440"/>
              <a:gd name="T7" fmla="*/ 2147483647 h 1624"/>
              <a:gd name="T8" fmla="*/ 2147483647 w 1440"/>
              <a:gd name="T9" fmla="*/ 2147483647 h 1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0" h="1624">
                <a:moveTo>
                  <a:pt x="0" y="832"/>
                </a:moveTo>
                <a:cubicBezTo>
                  <a:pt x="100" y="868"/>
                  <a:pt x="200" y="904"/>
                  <a:pt x="288" y="784"/>
                </a:cubicBezTo>
                <a:cubicBezTo>
                  <a:pt x="376" y="664"/>
                  <a:pt x="408" y="0"/>
                  <a:pt x="528" y="112"/>
                </a:cubicBezTo>
                <a:cubicBezTo>
                  <a:pt x="648" y="224"/>
                  <a:pt x="856" y="1288"/>
                  <a:pt x="1008" y="1456"/>
                </a:cubicBezTo>
                <a:cubicBezTo>
                  <a:pt x="1160" y="1624"/>
                  <a:pt x="1368" y="1176"/>
                  <a:pt x="1440" y="112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9233" name="Text Box 27"/>
          <p:cNvSpPr txBox="1">
            <a:spLocks noChangeArrowheads="1"/>
          </p:cNvSpPr>
          <p:nvPr/>
        </p:nvSpPr>
        <p:spPr bwMode="auto">
          <a:xfrm>
            <a:off x="5486400" y="3733800"/>
            <a:ext cx="488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34" name="Text Box 28"/>
          <p:cNvSpPr txBox="1">
            <a:spLocks noChangeArrowheads="1"/>
          </p:cNvSpPr>
          <p:nvPr/>
        </p:nvSpPr>
        <p:spPr bwMode="auto">
          <a:xfrm>
            <a:off x="5546725" y="43846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1</a:t>
            </a:r>
          </a:p>
        </p:txBody>
      </p:sp>
      <p:sp>
        <p:nvSpPr>
          <p:cNvPr id="9235" name="Text Box 29"/>
          <p:cNvSpPr txBox="1">
            <a:spLocks noChangeArrowheads="1"/>
          </p:cNvSpPr>
          <p:nvPr/>
        </p:nvSpPr>
        <p:spPr bwMode="auto">
          <a:xfrm>
            <a:off x="6096000" y="2590800"/>
            <a:ext cx="488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36" name="Text Box 30"/>
          <p:cNvSpPr txBox="1">
            <a:spLocks noChangeArrowheads="1"/>
          </p:cNvSpPr>
          <p:nvPr/>
        </p:nvSpPr>
        <p:spPr bwMode="auto">
          <a:xfrm>
            <a:off x="6172200" y="32766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2</a:t>
            </a:r>
          </a:p>
        </p:txBody>
      </p:sp>
      <p:sp>
        <p:nvSpPr>
          <p:cNvPr id="9237" name="Text Box 31"/>
          <p:cNvSpPr txBox="1">
            <a:spLocks noChangeArrowheads="1"/>
          </p:cNvSpPr>
          <p:nvPr/>
        </p:nvSpPr>
        <p:spPr bwMode="auto">
          <a:xfrm>
            <a:off x="7086600" y="4648200"/>
            <a:ext cx="488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>
                <a:latin typeface="Times New Roman" pitchFamily="18" charset="0"/>
              </a:rPr>
              <a:t>.</a:t>
            </a:r>
          </a:p>
        </p:txBody>
      </p:sp>
      <p:sp>
        <p:nvSpPr>
          <p:cNvPr id="9238" name="Text Box 32"/>
          <p:cNvSpPr txBox="1">
            <a:spLocks noChangeArrowheads="1"/>
          </p:cNvSpPr>
          <p:nvPr/>
        </p:nvSpPr>
        <p:spPr bwMode="auto">
          <a:xfrm>
            <a:off x="7162800" y="5334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3</a:t>
            </a:r>
          </a:p>
        </p:txBody>
      </p:sp>
      <p:sp>
        <p:nvSpPr>
          <p:cNvPr id="9239" name="Text Box 33"/>
          <p:cNvSpPr txBox="1">
            <a:spLocks noChangeArrowheads="1"/>
          </p:cNvSpPr>
          <p:nvPr/>
        </p:nvSpPr>
        <p:spPr bwMode="auto">
          <a:xfrm>
            <a:off x="914400" y="381000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Изменение энергии системы в ходе экзотермической реакции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457200"/>
            <a:ext cx="8424862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4400" b="1" dirty="0" smtClean="0">
                <a:solidFill>
                  <a:srgbClr val="FFFF00"/>
                </a:solidFill>
              </a:rPr>
              <a:t>Энергия</a:t>
            </a:r>
            <a:r>
              <a:rPr lang="ru-RU" sz="4000" b="1" dirty="0" smtClean="0"/>
              <a:t>,</a:t>
            </a:r>
            <a:r>
              <a:rPr lang="ru-RU" sz="4000" dirty="0" smtClean="0"/>
              <a:t>  </a:t>
            </a: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которую надо сообщить молекулам (частицам) реагирующих веществ, чтобы превратить их в активные, называется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энергией активации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4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40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  <a:r>
              <a:rPr lang="ru-RU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кдж /моль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17538"/>
            <a:ext cx="91440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Домашнее задание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79525" y="20907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2057400" y="2133600"/>
            <a:ext cx="0" cy="3657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762000" y="2971800"/>
            <a:ext cx="7086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762000" y="4419600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38200" y="2386013"/>
            <a:ext cx="1087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15-13</a:t>
            </a:r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838200" y="3681413"/>
            <a:ext cx="1087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12-10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762000" y="4824413"/>
            <a:ext cx="811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 9-7</a:t>
            </a:r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2133600" y="2309813"/>
            <a:ext cx="4830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 Упражнения 16,17 (стр. 51)</a:t>
            </a:r>
          </a:p>
        </p:txBody>
      </p:sp>
      <p:sp>
        <p:nvSpPr>
          <p:cNvPr id="11275" name="Text Box 12"/>
          <p:cNvSpPr txBox="1">
            <a:spLocks noChangeArrowheads="1"/>
          </p:cNvSpPr>
          <p:nvPr/>
        </p:nvSpPr>
        <p:spPr bwMode="auto">
          <a:xfrm>
            <a:off x="2209800" y="3605213"/>
            <a:ext cx="5838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Упражнения 2,4,16,17 (стр. 50-51)</a:t>
            </a:r>
          </a:p>
        </p:txBody>
      </p:sp>
      <p:sp>
        <p:nvSpPr>
          <p:cNvPr id="11276" name="Text Box 14"/>
          <p:cNvSpPr txBox="1">
            <a:spLocks noChangeArrowheads="1"/>
          </p:cNvSpPr>
          <p:nvPr/>
        </p:nvSpPr>
        <p:spPr bwMode="auto">
          <a:xfrm>
            <a:off x="2209800" y="4748213"/>
            <a:ext cx="69326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§ 24.7, записи в тетради,упражнения 2,4</a:t>
            </a:r>
          </a:p>
          <a:p>
            <a:r>
              <a:rPr lang="ru-RU" sz="2800"/>
              <a:t>(стр. 50-51 )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месь">
  <a:themeElements>
    <a:clrScheme name="Смесь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Смес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Смесь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месь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месь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327</TotalTime>
  <Words>334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Tahoma</vt:lpstr>
      <vt:lpstr>Arial</vt:lpstr>
      <vt:lpstr>Wingdings</vt:lpstr>
      <vt:lpstr>Calibri</vt:lpstr>
      <vt:lpstr>Times New Roman</vt:lpstr>
      <vt:lpstr>Смесь</vt:lpstr>
      <vt:lpstr>Слайд 1</vt:lpstr>
      <vt:lpstr>Слайд 2</vt:lpstr>
      <vt:lpstr>Вводимые опорные химические понятия:</vt:lpstr>
      <vt:lpstr>     Лабораторный опыт</vt:lpstr>
      <vt:lpstr>Определяет скорость химической реакции:</vt:lpstr>
      <vt:lpstr>Самостоятельная работа с учебником:</vt:lpstr>
      <vt:lpstr>Слайд 7</vt:lpstr>
      <vt:lpstr>Слайд 8</vt:lpstr>
      <vt:lpstr>Домашнее задание</vt:lpstr>
      <vt:lpstr>Рефлексия: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13</cp:revision>
  <dcterms:created xsi:type="dcterms:W3CDTF">1601-01-01T00:00:00Z</dcterms:created>
  <dcterms:modified xsi:type="dcterms:W3CDTF">2011-12-09T07:44:36Z</dcterms:modified>
</cp:coreProperties>
</file>