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2" r:id="rId15"/>
    <p:sldId id="270" r:id="rId16"/>
    <p:sldId id="268" r:id="rId17"/>
    <p:sldId id="273" r:id="rId18"/>
  </p:sldIdLst>
  <p:sldSz cx="9144000" cy="6858000" type="screen4x3"/>
  <p:notesSz cx="6858000" cy="9144000"/>
  <p:custDataLst>
    <p:tags r:id="rId1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8A"/>
    <a:srgbClr val="CC3300"/>
    <a:srgbClr val="3B0076"/>
    <a:srgbClr val="FFDBB7"/>
    <a:srgbClr val="996600"/>
    <a:srgbClr val="993300"/>
    <a:srgbClr val="CCFF66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78D506-2031-49F0-9F82-74714F9BC8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82756-4D7E-4A2F-943E-3A6FB99AD7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BC49D-8965-4146-AC3F-FA10B15F44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B39B4-8332-46E6-877D-78AC7EF272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82C55-9E1E-4394-8E87-3EE5F4601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5734F-A192-42C9-BE75-574EC91697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E2B1F-8E05-4F66-A8B8-6FF4E34C3E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720A8-7007-4847-A1B9-1B68843549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2DC92-1E9E-474F-AEE8-4A8D71929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DE600-63D4-4587-8E46-83B211642C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C91B63-695B-409F-A80A-F889378D3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709D3D0-E77A-4E12-834E-4F2F658844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Сказки А.С. Пушкина</a:t>
            </a:r>
            <a:endParaRPr lang="ru-RU" dirty="0" smtClean="0"/>
          </a:p>
        </p:txBody>
      </p:sp>
      <p:pic>
        <p:nvPicPr>
          <p:cNvPr id="3076" name="Picture 4" descr="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4910142" cy="467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Багетная рамка 4"/>
          <p:cNvSpPr/>
          <p:nvPr/>
        </p:nvSpPr>
        <p:spPr>
          <a:xfrm>
            <a:off x="5715008" y="6072206"/>
            <a:ext cx="2500330" cy="42862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2" name="Picture 4" descr="8"/>
          <p:cNvPicPr>
            <a:picLocks noChangeAspect="1" noChangeArrowheads="1"/>
          </p:cNvPicPr>
          <p:nvPr/>
        </p:nvPicPr>
        <p:blipFill>
          <a:blip r:embed="rId2" cstate="print"/>
          <a:srcRect r="30701"/>
          <a:stretch>
            <a:fillRect/>
          </a:stretch>
        </p:blipFill>
        <p:spPr bwMode="auto">
          <a:xfrm>
            <a:off x="250825" y="260350"/>
            <a:ext cx="4970463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5292725" y="620713"/>
            <a:ext cx="3743325" cy="5616575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FFDBB7"/>
              </a:gs>
            </a:gsLst>
            <a:lin ang="2700000" scaled="1"/>
          </a:gradFill>
          <a:ln w="9525">
            <a:solidFill>
              <a:srgbClr val="99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4" name="Text Box 7"/>
          <p:cNvSpPr txBox="1">
            <a:spLocks noChangeArrowheads="1"/>
          </p:cNvSpPr>
          <p:nvPr/>
        </p:nvSpPr>
        <p:spPr bwMode="auto">
          <a:xfrm>
            <a:off x="5343525" y="777875"/>
            <a:ext cx="3243263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Петушок спорхнул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со спицы,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К колеснице полетел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И царю на темя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сел,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Встрепенулся,клюнул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 в темя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И взвился…</a:t>
            </a:r>
          </a:p>
          <a:p>
            <a:endParaRPr lang="ru-RU" sz="2400">
              <a:solidFill>
                <a:srgbClr val="3B0076"/>
              </a:solidFill>
              <a:latin typeface="Tahoma" pitchFamily="34" charset="0"/>
            </a:endParaRPr>
          </a:p>
          <a:p>
            <a:endParaRPr lang="ru-RU" sz="2400">
              <a:solidFill>
                <a:srgbClr val="3B0076"/>
              </a:solidFill>
              <a:latin typeface="Tahoma" pitchFamily="34" charset="0"/>
            </a:endParaRP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«Сказка о золотом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петушке»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6" name="Picture 4" descr="9"/>
          <p:cNvPicPr>
            <a:picLocks noChangeAspect="1" noChangeArrowheads="1"/>
          </p:cNvPicPr>
          <p:nvPr/>
        </p:nvPicPr>
        <p:blipFill>
          <a:blip r:embed="rId2" cstate="print"/>
          <a:srcRect r="31871"/>
          <a:stretch>
            <a:fillRect/>
          </a:stretch>
        </p:blipFill>
        <p:spPr bwMode="auto">
          <a:xfrm>
            <a:off x="250825" y="260350"/>
            <a:ext cx="4637088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5076825" y="692150"/>
            <a:ext cx="3887788" cy="5689600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FFDBB7"/>
              </a:gs>
            </a:gsLst>
            <a:lin ang="2700000" scaled="1"/>
          </a:gradFill>
          <a:ln w="9525">
            <a:solidFill>
              <a:srgbClr val="99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219700" y="785813"/>
            <a:ext cx="36893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Живет Балда в 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 поповом доме,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Спит себе на соломе,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Ест за четверых,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Работает за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 семерых…</a:t>
            </a:r>
          </a:p>
          <a:p>
            <a:endParaRPr lang="ru-RU" sz="2800">
              <a:solidFill>
                <a:srgbClr val="3B0076"/>
              </a:solidFill>
              <a:latin typeface="Tahoma" pitchFamily="34" charset="0"/>
            </a:endParaRP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«Сказка о попе 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 и о работнике 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его Балде»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3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3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3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3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3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3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3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40" name="Picture 4" descr="10"/>
          <p:cNvPicPr>
            <a:picLocks noChangeAspect="1" noChangeArrowheads="1"/>
          </p:cNvPicPr>
          <p:nvPr/>
        </p:nvPicPr>
        <p:blipFill>
          <a:blip r:embed="rId2" cstate="print"/>
          <a:srcRect r="33171"/>
          <a:stretch>
            <a:fillRect/>
          </a:stretch>
        </p:blipFill>
        <p:spPr bwMode="auto">
          <a:xfrm>
            <a:off x="323850" y="260350"/>
            <a:ext cx="4370388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4716463" y="692150"/>
            <a:ext cx="4105275" cy="5761038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FFDBB7"/>
              </a:gs>
            </a:gsLst>
            <a:lin ang="2700000" scaled="1"/>
          </a:gradFill>
          <a:ln w="9525">
            <a:solidFill>
              <a:srgbClr val="99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5003800" y="1052513"/>
            <a:ext cx="3332163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Я ль на свете всех милее ,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Всех румяней и белее?</a:t>
            </a:r>
          </a:p>
          <a:p>
            <a:endParaRPr lang="ru-RU" sz="2800">
              <a:solidFill>
                <a:srgbClr val="3B0076"/>
              </a:solidFill>
              <a:latin typeface="Tahoma" pitchFamily="34" charset="0"/>
            </a:endParaRPr>
          </a:p>
          <a:p>
            <a:endParaRPr lang="ru-RU" sz="2800">
              <a:solidFill>
                <a:srgbClr val="3B0076"/>
              </a:solidFill>
              <a:latin typeface="Tahoma" pitchFamily="34" charset="0"/>
            </a:endParaRP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«Сказка о мертвой царевне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и семи богатырях»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3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Picture 4" descr="сказки"/>
          <p:cNvPicPr>
            <a:picLocks noChangeAspect="1" noChangeArrowheads="1"/>
          </p:cNvPicPr>
          <p:nvPr/>
        </p:nvPicPr>
        <p:blipFill>
          <a:blip r:embed="rId2" cstate="print"/>
          <a:srcRect r="9995"/>
          <a:stretch>
            <a:fillRect/>
          </a:stretch>
        </p:blipFill>
        <p:spPr bwMode="auto">
          <a:xfrm>
            <a:off x="1258888" y="288925"/>
            <a:ext cx="6337300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468313" y="5300663"/>
            <a:ext cx="8207375" cy="1368425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FFDBB7"/>
              </a:gs>
              <a:gs pos="50000">
                <a:schemeClr val="bg1"/>
              </a:gs>
              <a:gs pos="100000">
                <a:srgbClr val="FFDBB7"/>
              </a:gs>
            </a:gsLst>
            <a:lin ang="5400000" scaled="1"/>
          </a:gradFill>
          <a:ln w="9525">
            <a:solidFill>
              <a:srgbClr val="99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331913" y="5256213"/>
            <a:ext cx="53498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На пороге сидит его старуха,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А перед нею разбитое корыто..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«Сказка о рыбаке и рыбке»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8" name="Picture 4" descr="с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60350"/>
            <a:ext cx="422592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4643438" y="620713"/>
            <a:ext cx="4249737" cy="5616575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FFDBB7"/>
              </a:gs>
            </a:gsLst>
            <a:lin ang="2700000" scaled="1"/>
          </a:gradFill>
          <a:ln w="9525">
            <a:solidFill>
              <a:srgbClr val="99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4624388" y="633413"/>
            <a:ext cx="40767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В руки он её берет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И на свет из тьмы несет,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И ,беседуя приятно,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В путь пускаются обратно,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И трубит уже молва: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Дочка царская жива!</a:t>
            </a:r>
          </a:p>
          <a:p>
            <a:endParaRPr lang="ru-RU" sz="2400">
              <a:solidFill>
                <a:srgbClr val="3B0076"/>
              </a:solidFill>
              <a:latin typeface="Tahoma" pitchFamily="34" charset="0"/>
            </a:endParaRPr>
          </a:p>
          <a:p>
            <a:endParaRPr lang="ru-RU" sz="2400">
              <a:solidFill>
                <a:srgbClr val="3B0076"/>
              </a:solidFill>
              <a:latin typeface="Tahoma" pitchFamily="34" charset="0"/>
            </a:endParaRP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«Сказка о мертвой царевне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и семи богатырях»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04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04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04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04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04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04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04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2" name="Picture 4" descr="с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450850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4787900" y="404813"/>
            <a:ext cx="4032250" cy="5975350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FFDBB7">
                  <a:alpha val="74001"/>
                </a:srgbClr>
              </a:gs>
            </a:gsLst>
            <a:lin ang="2700000" scaled="1"/>
          </a:gradFill>
          <a:ln w="9525">
            <a:solidFill>
              <a:srgbClr val="99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5292725" y="411163"/>
            <a:ext cx="33020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Вот из моря вылез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 старый Бес: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«Зачем ты ,Балда,к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нам залез?»</a:t>
            </a:r>
          </a:p>
          <a:p>
            <a:endParaRPr lang="ru-RU" sz="2400">
              <a:solidFill>
                <a:srgbClr val="3B0076"/>
              </a:solidFill>
              <a:latin typeface="Tahoma" pitchFamily="34" charset="0"/>
            </a:endParaRPr>
          </a:p>
          <a:p>
            <a:endParaRPr lang="ru-RU" sz="2400">
              <a:solidFill>
                <a:srgbClr val="3B0076"/>
              </a:solidFill>
              <a:latin typeface="Tahoma" pitchFamily="34" charset="0"/>
            </a:endParaRP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«Сказка о попе и о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работнике его Балде»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4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4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6" name="Picture 4" descr="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31" r="20946" b="5846"/>
          <a:stretch>
            <a:fillRect/>
          </a:stretch>
        </p:blipFill>
        <p:spPr bwMode="auto">
          <a:xfrm>
            <a:off x="323850" y="439738"/>
            <a:ext cx="8351838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4" descr="Копия фон ска"/>
          <p:cNvSpPr>
            <a:spLocks noChangeArrowheads="1"/>
          </p:cNvSpPr>
          <p:nvPr/>
        </p:nvSpPr>
        <p:spPr bwMode="auto">
          <a:xfrm>
            <a:off x="2195513" y="620713"/>
            <a:ext cx="4464050" cy="5688012"/>
          </a:xfrm>
          <a:prstGeom prst="foldedCorner">
            <a:avLst>
              <a:gd name="adj" fmla="val 12500"/>
            </a:avLst>
          </a:prstGeom>
          <a:blipFill dpi="0" rotWithShape="1">
            <a:blip r:embed="rId3" cstate="print">
              <a:alphaModFix amt="48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2465388" y="1101725"/>
            <a:ext cx="3729037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Презентация </a:t>
            </a:r>
          </a:p>
          <a:p>
            <a:pPr algn="ctr"/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подготовлена</a:t>
            </a:r>
          </a:p>
          <a:p>
            <a:pPr algn="ctr"/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учителем русского языка</a:t>
            </a:r>
          </a:p>
          <a:p>
            <a:pPr algn="ctr"/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и литературы</a:t>
            </a:r>
          </a:p>
          <a:p>
            <a:pPr algn="ctr"/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МОУ «СОШ 21»</a:t>
            </a:r>
          </a:p>
          <a:p>
            <a:pPr algn="ctr"/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города Саратова</a:t>
            </a:r>
          </a:p>
          <a:p>
            <a:pPr algn="ctr"/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Селезнёвой Светланой </a:t>
            </a:r>
          </a:p>
          <a:p>
            <a:pPr algn="ctr"/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Александровной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00" name="Picture 4" descr="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31" r="20946" b="5846"/>
          <a:stretch>
            <a:fillRect/>
          </a:stretch>
        </p:blipFill>
        <p:spPr bwMode="auto">
          <a:xfrm>
            <a:off x="857250" y="0"/>
            <a:ext cx="8064500" cy="573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5435600" y="274638"/>
            <a:ext cx="3251200" cy="617855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3" name="Picture 5" descr="1"/>
          <p:cNvPicPr>
            <a:picLocks noChangeAspect="1" noChangeArrowheads="1"/>
          </p:cNvPicPr>
          <p:nvPr/>
        </p:nvPicPr>
        <p:blipFill>
          <a:blip r:embed="rId2" cstate="print"/>
          <a:srcRect t="4971" r="35686"/>
          <a:stretch>
            <a:fillRect/>
          </a:stretch>
        </p:blipFill>
        <p:spPr bwMode="auto">
          <a:xfrm>
            <a:off x="357188" y="285750"/>
            <a:ext cx="4608512" cy="6354763"/>
          </a:xfrm>
          <a:prstGeom prst="rect">
            <a:avLst/>
          </a:prstGeom>
          <a:noFill/>
          <a:ln w="76200" cap="rnd">
            <a:noFill/>
            <a:prstDash val="sysDot"/>
            <a:miter lim="800000"/>
            <a:headEnd/>
            <a:tailEnd/>
          </a:ln>
        </p:spPr>
      </p:pic>
      <p:sp>
        <p:nvSpPr>
          <p:cNvPr id="5124" name="AutoShape 6"/>
          <p:cNvSpPr>
            <a:spLocks noChangeArrowheads="1"/>
          </p:cNvSpPr>
          <p:nvPr/>
        </p:nvSpPr>
        <p:spPr bwMode="auto">
          <a:xfrm>
            <a:off x="5076825" y="549275"/>
            <a:ext cx="3598863" cy="5327650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FFDBB7">
                  <a:alpha val="53998"/>
                </a:srgbClr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 w="38100">
            <a:solidFill>
              <a:srgbClr val="99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5272088" y="947738"/>
            <a:ext cx="3097212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solidFill>
                  <a:srgbClr val="3B0076"/>
                </a:solidFill>
                <a:latin typeface="Tahoma" pitchFamily="34" charset="0"/>
              </a:rPr>
              <a:t>Только вымолвить успела,</a:t>
            </a:r>
          </a:p>
          <a:p>
            <a:r>
              <a:rPr lang="ru-RU" sz="1600">
                <a:solidFill>
                  <a:srgbClr val="3B0076"/>
                </a:solidFill>
                <a:latin typeface="Tahoma" pitchFamily="34" charset="0"/>
              </a:rPr>
              <a:t>Дверь тихонько заскрипела,</a:t>
            </a:r>
          </a:p>
          <a:p>
            <a:r>
              <a:rPr lang="ru-RU" sz="1600">
                <a:solidFill>
                  <a:srgbClr val="3B0076"/>
                </a:solidFill>
                <a:latin typeface="Tahoma" pitchFamily="34" charset="0"/>
              </a:rPr>
              <a:t>И в светлицу входит царь,</a:t>
            </a:r>
          </a:p>
          <a:p>
            <a:r>
              <a:rPr lang="ru-RU" sz="1600">
                <a:solidFill>
                  <a:srgbClr val="3B0076"/>
                </a:solidFill>
                <a:latin typeface="Tahoma" pitchFamily="34" charset="0"/>
              </a:rPr>
              <a:t>Стороны той государь.</a:t>
            </a:r>
          </a:p>
          <a:p>
            <a:r>
              <a:rPr lang="ru-RU" sz="1600">
                <a:solidFill>
                  <a:srgbClr val="3B0076"/>
                </a:solidFill>
                <a:latin typeface="Tahoma" pitchFamily="34" charset="0"/>
              </a:rPr>
              <a:t>Во все время разговора</a:t>
            </a:r>
          </a:p>
          <a:p>
            <a:r>
              <a:rPr lang="ru-RU" sz="1600">
                <a:solidFill>
                  <a:srgbClr val="3B0076"/>
                </a:solidFill>
                <a:latin typeface="Tahoma" pitchFamily="34" charset="0"/>
              </a:rPr>
              <a:t>Он стоял позадь забора;</a:t>
            </a:r>
          </a:p>
          <a:p>
            <a:r>
              <a:rPr lang="ru-RU" sz="1600">
                <a:solidFill>
                  <a:srgbClr val="3B0076"/>
                </a:solidFill>
                <a:latin typeface="Tahoma" pitchFamily="34" charset="0"/>
              </a:rPr>
              <a:t>Речь последней по всему </a:t>
            </a:r>
          </a:p>
          <a:p>
            <a:r>
              <a:rPr lang="ru-RU" sz="1600">
                <a:solidFill>
                  <a:srgbClr val="3B0076"/>
                </a:solidFill>
                <a:latin typeface="Tahoma" pitchFamily="34" charset="0"/>
              </a:rPr>
              <a:t>Полюбилася ему…</a:t>
            </a:r>
          </a:p>
          <a:p>
            <a:endParaRPr lang="ru-RU" sz="1600">
              <a:solidFill>
                <a:srgbClr val="3B0076"/>
              </a:solidFill>
              <a:latin typeface="Tahoma" pitchFamily="34" charset="0"/>
            </a:endParaRPr>
          </a:p>
          <a:p>
            <a:r>
              <a:rPr lang="ru-RU" sz="1600">
                <a:solidFill>
                  <a:srgbClr val="3B0076"/>
                </a:solidFill>
                <a:latin typeface="Tahoma" pitchFamily="34" charset="0"/>
              </a:rPr>
              <a:t>«Сказка о царе 	Салтане ,</a:t>
            </a:r>
          </a:p>
          <a:p>
            <a:r>
              <a:rPr lang="ru-RU" sz="1600">
                <a:solidFill>
                  <a:srgbClr val="3B0076"/>
                </a:solidFill>
                <a:latin typeface="Tahoma" pitchFamily="34" charset="0"/>
              </a:rPr>
              <a:t>о сыне его славном и могучем </a:t>
            </a:r>
          </a:p>
          <a:p>
            <a:r>
              <a:rPr lang="ru-RU" sz="1600">
                <a:solidFill>
                  <a:srgbClr val="3B0076"/>
                </a:solidFill>
                <a:latin typeface="Tahoma" pitchFamily="34" charset="0"/>
              </a:rPr>
              <a:t>богатыре князе Гвидоне </a:t>
            </a:r>
          </a:p>
          <a:p>
            <a:r>
              <a:rPr lang="ru-RU" sz="1600">
                <a:solidFill>
                  <a:srgbClr val="3B0076"/>
                </a:solidFill>
                <a:latin typeface="Tahoma" pitchFamily="34" charset="0"/>
              </a:rPr>
              <a:t>Салтановиче и о прекрасной</a:t>
            </a:r>
          </a:p>
          <a:p>
            <a:r>
              <a:rPr lang="ru-RU" sz="1600">
                <a:solidFill>
                  <a:srgbClr val="3B0076"/>
                </a:solidFill>
                <a:latin typeface="Tahoma" pitchFamily="34" charset="0"/>
              </a:rPr>
              <a:t>царевне лебеди»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1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1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1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51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51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51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51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51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512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512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4" descr="2"/>
          <p:cNvPicPr>
            <a:picLocks noChangeAspect="1" noChangeArrowheads="1"/>
          </p:cNvPicPr>
          <p:nvPr/>
        </p:nvPicPr>
        <p:blipFill>
          <a:blip r:embed="rId2" cstate="print"/>
          <a:srcRect r="33168"/>
          <a:stretch>
            <a:fillRect/>
          </a:stretch>
        </p:blipFill>
        <p:spPr bwMode="auto">
          <a:xfrm>
            <a:off x="250825" y="260350"/>
            <a:ext cx="4538663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4932363" y="549275"/>
            <a:ext cx="3743325" cy="5616575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FFDBB7">
                  <a:alpha val="67998"/>
                </a:srgbClr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 w="38100">
            <a:solidFill>
              <a:srgbClr val="99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150" name="Text Box 7"/>
          <p:cNvSpPr txBox="1">
            <a:spLocks noChangeArrowheads="1"/>
          </p:cNvSpPr>
          <p:nvPr/>
        </p:nvSpPr>
        <p:spPr bwMode="auto">
          <a:xfrm>
            <a:off x="5200650" y="857250"/>
            <a:ext cx="2900363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Старичок отправился к морю;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(Почернело синее море.)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Стал он кликать золотую рыбку…</a:t>
            </a:r>
          </a:p>
          <a:p>
            <a:endParaRPr lang="ru-RU" sz="2400">
              <a:solidFill>
                <a:srgbClr val="3B0076"/>
              </a:solidFill>
              <a:latin typeface="Tahoma" pitchFamily="34" charset="0"/>
            </a:endParaRP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«Сказка о рыбаке и рыбке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2" name="Picture 4" descr="3"/>
          <p:cNvPicPr>
            <a:picLocks noChangeAspect="1" noChangeArrowheads="1"/>
          </p:cNvPicPr>
          <p:nvPr/>
        </p:nvPicPr>
        <p:blipFill>
          <a:blip r:embed="rId2" cstate="print"/>
          <a:srcRect r="31583"/>
          <a:stretch>
            <a:fillRect/>
          </a:stretch>
        </p:blipFill>
        <p:spPr bwMode="auto">
          <a:xfrm>
            <a:off x="250825" y="333375"/>
            <a:ext cx="4719638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5148263" y="908050"/>
            <a:ext cx="3600450" cy="5473700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FFDBB7">
                  <a:alpha val="64998"/>
                </a:srgbClr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 w="9525">
            <a:solidFill>
              <a:srgbClr val="99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5219700" y="692150"/>
            <a:ext cx="3317875" cy="477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 b="1">
              <a:solidFill>
                <a:srgbClr val="3B0076"/>
              </a:solidFill>
            </a:endParaRPr>
          </a:p>
          <a:p>
            <a:r>
              <a:rPr lang="ru-RU" sz="2000" b="1">
                <a:solidFill>
                  <a:srgbClr val="3B0076"/>
                </a:solidFill>
                <a:latin typeface="Majestic" pitchFamily="66" charset="0"/>
              </a:rPr>
              <a:t>…</a:t>
            </a:r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к старухе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 воротился –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Глядь: опять перед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ним землянка;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На пороге сидит его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старуха,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А перед нею разбитое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корыто.</a:t>
            </a:r>
          </a:p>
          <a:p>
            <a:endParaRPr lang="ru-RU" sz="2400">
              <a:solidFill>
                <a:srgbClr val="3B0076"/>
              </a:solidFill>
              <a:latin typeface="Tahoma" pitchFamily="34" charset="0"/>
            </a:endParaRP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«Сказка о рыбаке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и рыбке</a:t>
            </a:r>
            <a:r>
              <a:rPr lang="ru-RU" sz="2000">
                <a:solidFill>
                  <a:srgbClr val="3B0076"/>
                </a:solidFill>
                <a:latin typeface="Tahoma" pitchFamily="34" charset="0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7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7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7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7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7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7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7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7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7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7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7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7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7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7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7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7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7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7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71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71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71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71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71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71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4" descr="4"/>
          <p:cNvPicPr>
            <a:picLocks noChangeAspect="1" noChangeArrowheads="1"/>
          </p:cNvPicPr>
          <p:nvPr/>
        </p:nvPicPr>
        <p:blipFill>
          <a:blip r:embed="rId2" cstate="print"/>
          <a:srcRect r="31871"/>
          <a:stretch>
            <a:fillRect/>
          </a:stretch>
        </p:blipFill>
        <p:spPr bwMode="auto">
          <a:xfrm>
            <a:off x="250825" y="260350"/>
            <a:ext cx="4722813" cy="638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5148263" y="620713"/>
            <a:ext cx="3600450" cy="5472112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50000">
                <a:srgbClr val="FFDBB7">
                  <a:alpha val="69000"/>
                </a:srgbClr>
              </a:gs>
              <a:gs pos="100000">
                <a:schemeClr val="bg1"/>
              </a:gs>
            </a:gsLst>
            <a:lin ang="18900000" scaled="1"/>
          </a:gradFill>
          <a:ln w="9525">
            <a:solidFill>
              <a:srgbClr val="99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5343525" y="796925"/>
            <a:ext cx="3138488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Но как раз стрела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 запела,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В шею коршуна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 задела – 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Коршун в море 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кровь пролил,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Лук царевич 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опустил…</a:t>
            </a:r>
          </a:p>
          <a:p>
            <a:endParaRPr lang="ru-RU" sz="2800">
              <a:solidFill>
                <a:srgbClr val="3B0076"/>
              </a:solidFill>
              <a:latin typeface="Tahoma" pitchFamily="34" charset="0"/>
            </a:endParaRP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«Сказка о царе </a:t>
            </a:r>
          </a:p>
          <a:p>
            <a:r>
              <a:rPr lang="ru-RU" sz="2800">
                <a:solidFill>
                  <a:srgbClr val="3B0076"/>
                </a:solidFill>
                <a:latin typeface="Tahoma" pitchFamily="34" charset="0"/>
              </a:rPr>
              <a:t>Салтане..»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1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1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1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1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1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Picture 4" descr="5"/>
          <p:cNvPicPr>
            <a:picLocks noChangeAspect="1" noChangeArrowheads="1"/>
          </p:cNvPicPr>
          <p:nvPr/>
        </p:nvPicPr>
        <p:blipFill>
          <a:blip r:embed="rId2" cstate="print"/>
          <a:srcRect r="35422"/>
          <a:stretch>
            <a:fillRect/>
          </a:stretch>
        </p:blipFill>
        <p:spPr bwMode="auto">
          <a:xfrm>
            <a:off x="250825" y="260350"/>
            <a:ext cx="4456113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4859338" y="620713"/>
            <a:ext cx="3816350" cy="5545137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FFDBB7"/>
              </a:gs>
              <a:gs pos="50000">
                <a:schemeClr val="bg1"/>
              </a:gs>
              <a:gs pos="100000">
                <a:srgbClr val="FFDBB7"/>
              </a:gs>
            </a:gsLst>
            <a:lin ang="2700000" scaled="1"/>
          </a:gradFill>
          <a:ln w="9525">
            <a:solidFill>
              <a:srgbClr val="99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22" name="Text Box 7"/>
          <p:cNvSpPr txBox="1">
            <a:spLocks noChangeArrowheads="1"/>
          </p:cNvSpPr>
          <p:nvPr/>
        </p:nvSpPr>
        <p:spPr bwMode="auto">
          <a:xfrm>
            <a:off x="4859338" y="692150"/>
            <a:ext cx="3906837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Вынырнул подосланный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 бесенок,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Замяукал ,как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голодный котенок: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«Здравствуй ,Балда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мужичок;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Какой тебе надобен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оброк?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Об оброке мы век не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слыхали,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Не было чертям такой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 печали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«Сказка о попе и его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работнике Балде»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4" name="Picture 4" descr="6"/>
          <p:cNvPicPr>
            <a:picLocks noChangeAspect="1" noChangeArrowheads="1"/>
          </p:cNvPicPr>
          <p:nvPr/>
        </p:nvPicPr>
        <p:blipFill>
          <a:blip r:embed="rId2" cstate="print"/>
          <a:srcRect r="31210"/>
          <a:stretch>
            <a:fillRect/>
          </a:stretch>
        </p:blipFill>
        <p:spPr bwMode="auto">
          <a:xfrm>
            <a:off x="250825" y="260350"/>
            <a:ext cx="461645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5076825" y="620713"/>
            <a:ext cx="3671888" cy="5545137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FFDBB7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rgbClr val="99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246" name="Text Box 7"/>
          <p:cNvSpPr txBox="1">
            <a:spLocks noChangeArrowheads="1"/>
          </p:cNvSpPr>
          <p:nvPr/>
        </p:nvSpPr>
        <p:spPr bwMode="auto">
          <a:xfrm>
            <a:off x="5200650" y="704850"/>
            <a:ext cx="35750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Вот мудрец перед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Дадоном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Стал и вынул из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мешка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Золотого петушка.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«Посади ты эту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птицу,-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Молвил он царю,-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на спицу;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Петушок мой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золотой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Будет верный сторож </a:t>
            </a:r>
          </a:p>
          <a:p>
            <a:r>
              <a:rPr lang="ru-RU" sz="2400">
                <a:solidFill>
                  <a:srgbClr val="3B0076"/>
                </a:solidFill>
                <a:latin typeface="Tahoma" pitchFamily="34" charset="0"/>
              </a:rPr>
              <a:t>твой…</a:t>
            </a:r>
          </a:p>
          <a:p>
            <a:r>
              <a:rPr lang="ru-RU" sz="2000">
                <a:solidFill>
                  <a:srgbClr val="3B0076"/>
                </a:solidFill>
                <a:latin typeface="Tahoma" pitchFamily="34" charset="0"/>
              </a:rPr>
              <a:t>«Сказка о золотом петушке»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8" name="Picture 4" descr="7"/>
          <p:cNvPicPr>
            <a:picLocks noChangeAspect="1" noChangeArrowheads="1"/>
          </p:cNvPicPr>
          <p:nvPr/>
        </p:nvPicPr>
        <p:blipFill>
          <a:blip r:embed="rId2" cstate="print"/>
          <a:srcRect r="33502"/>
          <a:stretch>
            <a:fillRect/>
          </a:stretch>
        </p:blipFill>
        <p:spPr bwMode="auto">
          <a:xfrm>
            <a:off x="250825" y="260350"/>
            <a:ext cx="470852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5003800" y="692150"/>
            <a:ext cx="3816350" cy="5616575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50000">
                <a:srgbClr val="FFDBB7"/>
              </a:gs>
              <a:gs pos="100000">
                <a:schemeClr val="bg1"/>
              </a:gs>
            </a:gsLst>
            <a:lin ang="18900000" scaled="1"/>
          </a:gradFill>
          <a:ln w="9525">
            <a:solidFill>
              <a:srgbClr val="99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5200650" y="754063"/>
            <a:ext cx="3729038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solidFill>
                  <a:srgbClr val="3B0076"/>
                </a:solidFill>
                <a:latin typeface="Tahoma" pitchFamily="34" charset="0"/>
              </a:rPr>
              <a:t>И в полночную пору</a:t>
            </a:r>
          </a:p>
          <a:p>
            <a:r>
              <a:rPr lang="ru-RU" sz="2000">
                <a:solidFill>
                  <a:srgbClr val="3B0076"/>
                </a:solidFill>
                <a:latin typeface="Tahoma" pitchFamily="34" charset="0"/>
              </a:rPr>
              <a:t>Гроб её к шести столбам</a:t>
            </a:r>
          </a:p>
          <a:p>
            <a:r>
              <a:rPr lang="ru-RU" sz="2000">
                <a:solidFill>
                  <a:srgbClr val="3B0076"/>
                </a:solidFill>
                <a:latin typeface="Tahoma" pitchFamily="34" charset="0"/>
              </a:rPr>
              <a:t>На цепях чугунных там</a:t>
            </a:r>
          </a:p>
          <a:p>
            <a:r>
              <a:rPr lang="ru-RU" sz="2000">
                <a:solidFill>
                  <a:srgbClr val="3B0076"/>
                </a:solidFill>
                <a:latin typeface="Tahoma" pitchFamily="34" charset="0"/>
              </a:rPr>
              <a:t>Осторожно привинтили</a:t>
            </a:r>
          </a:p>
          <a:p>
            <a:r>
              <a:rPr lang="ru-RU" sz="2000">
                <a:solidFill>
                  <a:srgbClr val="3B0076"/>
                </a:solidFill>
                <a:latin typeface="Tahoma" pitchFamily="34" charset="0"/>
              </a:rPr>
              <a:t>И решенткой оградили;</a:t>
            </a:r>
          </a:p>
          <a:p>
            <a:r>
              <a:rPr lang="ru-RU" sz="2000">
                <a:solidFill>
                  <a:srgbClr val="3B0076"/>
                </a:solidFill>
                <a:latin typeface="Tahoma" pitchFamily="34" charset="0"/>
              </a:rPr>
              <a:t>И,пред мертвою сестрой</a:t>
            </a:r>
          </a:p>
          <a:p>
            <a:r>
              <a:rPr lang="ru-RU" sz="2000">
                <a:solidFill>
                  <a:srgbClr val="3B0076"/>
                </a:solidFill>
                <a:latin typeface="Tahoma" pitchFamily="34" charset="0"/>
              </a:rPr>
              <a:t>Сотворив поклон земной,</a:t>
            </a:r>
          </a:p>
          <a:p>
            <a:r>
              <a:rPr lang="ru-RU" sz="2000">
                <a:solidFill>
                  <a:srgbClr val="3B0076"/>
                </a:solidFill>
                <a:latin typeface="Tahoma" pitchFamily="34" charset="0"/>
              </a:rPr>
              <a:t>Старший молвил: «Спи во</a:t>
            </a:r>
          </a:p>
          <a:p>
            <a:r>
              <a:rPr lang="ru-RU" sz="2000">
                <a:solidFill>
                  <a:srgbClr val="3B0076"/>
                </a:solidFill>
                <a:latin typeface="Tahoma" pitchFamily="34" charset="0"/>
              </a:rPr>
              <a:t>гробе;</a:t>
            </a:r>
          </a:p>
          <a:p>
            <a:r>
              <a:rPr lang="ru-RU" sz="2000">
                <a:solidFill>
                  <a:srgbClr val="3B0076"/>
                </a:solidFill>
                <a:latin typeface="Tahoma" pitchFamily="34" charset="0"/>
              </a:rPr>
              <a:t>Вдруг погасла,жертвой злобе,</a:t>
            </a:r>
          </a:p>
          <a:p>
            <a:r>
              <a:rPr lang="ru-RU" sz="2000">
                <a:solidFill>
                  <a:srgbClr val="3B0076"/>
                </a:solidFill>
                <a:latin typeface="Tahoma" pitchFamily="34" charset="0"/>
              </a:rPr>
              <a:t>На земле твоя краса…</a:t>
            </a:r>
          </a:p>
          <a:p>
            <a:endParaRPr lang="ru-RU" sz="2000">
              <a:solidFill>
                <a:srgbClr val="3B0076"/>
              </a:solidFill>
              <a:latin typeface="Tahoma" pitchFamily="34" charset="0"/>
            </a:endParaRPr>
          </a:p>
          <a:p>
            <a:endParaRPr lang="ru-RU" sz="2000">
              <a:solidFill>
                <a:srgbClr val="3B0076"/>
              </a:solidFill>
              <a:latin typeface="Tahoma" pitchFamily="34" charset="0"/>
            </a:endParaRPr>
          </a:p>
          <a:p>
            <a:r>
              <a:rPr lang="ru-RU" sz="2000">
                <a:solidFill>
                  <a:srgbClr val="3B0076"/>
                </a:solidFill>
                <a:latin typeface="Tahoma" pitchFamily="34" charset="0"/>
              </a:rPr>
              <a:t>«Сказка о мертвой </a:t>
            </a:r>
          </a:p>
          <a:p>
            <a:r>
              <a:rPr lang="ru-RU" sz="2000">
                <a:solidFill>
                  <a:srgbClr val="3B0076"/>
                </a:solidFill>
                <a:latin typeface="Tahoma" pitchFamily="34" charset="0"/>
              </a:rPr>
              <a:t>царевне и семи  богатырях»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2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2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22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2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2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22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22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22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22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22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22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229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6c6277e475342a88f9359975c1e8cba7887de4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443</Words>
  <Application>Microsoft Office PowerPoint</Application>
  <PresentationFormat>Экран (4:3)</PresentationFormat>
  <Paragraphs>144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Pushkin</vt:lpstr>
      <vt:lpstr>Tahoma</vt:lpstr>
      <vt:lpstr>Majestic</vt:lpstr>
      <vt:lpstr>Оформление по умолчанию</vt:lpstr>
      <vt:lpstr>Сказки А.С. Пушкина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СШ21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Admin</cp:lastModifiedBy>
  <cp:revision>9</cp:revision>
  <dcterms:created xsi:type="dcterms:W3CDTF">2009-11-18T10:07:51Z</dcterms:created>
  <dcterms:modified xsi:type="dcterms:W3CDTF">2011-12-14T12:50:06Z</dcterms:modified>
</cp:coreProperties>
</file>