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7" r:id="rId17"/>
    <p:sldId id="275" r:id="rId18"/>
    <p:sldId id="276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4DDB6E0-91D5-443A-80BF-E72E175BF540}" type="datetimeFigureOut">
              <a:rPr lang="ru-RU" smtClean="0"/>
              <a:t>31.03.2016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5EBE81D-E656-4EA9-99BB-957F1CEF8233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DDB6E0-91D5-443A-80BF-E72E175BF540}" type="datetimeFigureOut">
              <a:rPr lang="ru-RU" smtClean="0"/>
              <a:t>31.03.2016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EBE81D-E656-4EA9-99BB-957F1CEF82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DDB6E0-91D5-443A-80BF-E72E175BF540}" type="datetimeFigureOut">
              <a:rPr lang="ru-RU" smtClean="0"/>
              <a:t>31.03.2016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EBE81D-E656-4EA9-99BB-957F1CEF82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DDB6E0-91D5-443A-80BF-E72E175BF540}" type="datetimeFigureOut">
              <a:rPr lang="ru-RU" smtClean="0"/>
              <a:t>31.03.2016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EBE81D-E656-4EA9-99BB-957F1CEF82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4DDB6E0-91D5-443A-80BF-E72E175BF540}" type="datetimeFigureOut">
              <a:rPr lang="ru-RU" smtClean="0"/>
              <a:t>31.03.2016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5EBE81D-E656-4EA9-99BB-957F1CEF823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DDB6E0-91D5-443A-80BF-E72E175BF540}" type="datetimeFigureOut">
              <a:rPr lang="ru-RU" smtClean="0"/>
              <a:t>31.03.2016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5EBE81D-E656-4EA9-99BB-957F1CEF823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DDB6E0-91D5-443A-80BF-E72E175BF540}" type="datetimeFigureOut">
              <a:rPr lang="ru-RU" smtClean="0"/>
              <a:t>31.03.2016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5EBE81D-E656-4EA9-99BB-957F1CEF82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DDB6E0-91D5-443A-80BF-E72E175BF540}" type="datetimeFigureOut">
              <a:rPr lang="ru-RU" smtClean="0"/>
              <a:t>31.03.2016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EBE81D-E656-4EA9-99BB-957F1CEF823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DDB6E0-91D5-443A-80BF-E72E175BF540}" type="datetimeFigureOut">
              <a:rPr lang="ru-RU" smtClean="0"/>
              <a:t>31.03.2016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EBE81D-E656-4EA9-99BB-957F1CEF82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4DDB6E0-91D5-443A-80BF-E72E175BF540}" type="datetimeFigureOut">
              <a:rPr lang="ru-RU" smtClean="0"/>
              <a:t>31.03.2016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5EBE81D-E656-4EA9-99BB-957F1CEF823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4DDB6E0-91D5-443A-80BF-E72E175BF540}" type="datetimeFigureOut">
              <a:rPr lang="ru-RU" smtClean="0"/>
              <a:t>31.03.2016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5EBE81D-E656-4EA9-99BB-957F1CEF823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4DDB6E0-91D5-443A-80BF-E72E175BF540}" type="datetimeFigureOut">
              <a:rPr lang="ru-RU" smtClean="0"/>
              <a:t>31.03.2016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D5EBE81D-E656-4EA9-99BB-957F1CEF8233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92696"/>
            <a:ext cx="8083624" cy="517470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Arial Black" pitchFamily="34" charset="0"/>
              </a:rPr>
              <a:t>А сейчас проверь, дружок, </a:t>
            </a:r>
            <a:br>
              <a:rPr lang="ru-RU" sz="3600" dirty="0" smtClean="0">
                <a:latin typeface="Arial Black" pitchFamily="34" charset="0"/>
              </a:rPr>
            </a:br>
            <a:r>
              <a:rPr lang="ru-RU" sz="3600" dirty="0" smtClean="0">
                <a:latin typeface="Arial Black" pitchFamily="34" charset="0"/>
              </a:rPr>
              <a:t>Ты готов начать урок?</a:t>
            </a:r>
            <a:br>
              <a:rPr lang="ru-RU" sz="3600" dirty="0" smtClean="0">
                <a:latin typeface="Arial Black" pitchFamily="34" charset="0"/>
              </a:rPr>
            </a:br>
            <a:r>
              <a:rPr lang="ru-RU" sz="3600" dirty="0" smtClean="0">
                <a:latin typeface="Arial Black" pitchFamily="34" charset="0"/>
              </a:rPr>
              <a:t>Каждый день – всегда, везде,</a:t>
            </a:r>
            <a:br>
              <a:rPr lang="ru-RU" sz="3600" dirty="0" smtClean="0">
                <a:latin typeface="Arial Black" pitchFamily="34" charset="0"/>
              </a:rPr>
            </a:br>
            <a:r>
              <a:rPr lang="ru-RU" sz="3600" dirty="0" smtClean="0">
                <a:latin typeface="Arial Black" pitchFamily="34" charset="0"/>
              </a:rPr>
              <a:t>На занятиях, в игре</a:t>
            </a:r>
            <a:br>
              <a:rPr lang="ru-RU" sz="3600" dirty="0" smtClean="0">
                <a:latin typeface="Arial Black" pitchFamily="34" charset="0"/>
              </a:rPr>
            </a:br>
            <a:r>
              <a:rPr lang="ru-RU" sz="3600" dirty="0" smtClean="0">
                <a:latin typeface="Arial Black" pitchFamily="34" charset="0"/>
              </a:rPr>
              <a:t>Смело, чётко говорим</a:t>
            </a:r>
            <a:br>
              <a:rPr lang="ru-RU" sz="3600" dirty="0" smtClean="0">
                <a:latin typeface="Arial Black" pitchFamily="34" charset="0"/>
              </a:rPr>
            </a:br>
            <a:r>
              <a:rPr lang="ru-RU" sz="3600" dirty="0" smtClean="0">
                <a:latin typeface="Arial Black" pitchFamily="34" charset="0"/>
              </a:rPr>
              <a:t>И конечно не шумим.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47579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0"/>
            <a:ext cx="4572000" cy="307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 descr="199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263" y="0"/>
            <a:ext cx="3600450" cy="299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 descr="news_Gaz2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949700"/>
            <a:ext cx="4787900" cy="248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7" descr="06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363" y="3573463"/>
            <a:ext cx="3887787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ChangeArrowheads="1"/>
          </p:cNvSpPr>
          <p:nvPr/>
        </p:nvSpPr>
        <p:spPr bwMode="auto">
          <a:xfrm>
            <a:off x="1835150" y="473075"/>
            <a:ext cx="7131050" cy="591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800" b="1">
                <a:solidFill>
                  <a:srgbClr val="FF3300"/>
                </a:solidFill>
              </a:rPr>
              <a:t>ПАМЯТКА</a:t>
            </a:r>
          </a:p>
          <a:p>
            <a:pPr algn="ctr"/>
            <a:endParaRPr lang="ru-RU" sz="2800" b="1">
              <a:solidFill>
                <a:srgbClr val="FF3300"/>
              </a:solidFill>
            </a:endParaRPr>
          </a:p>
          <a:p>
            <a:pPr>
              <a:buFontTx/>
              <a:buChar char="•"/>
            </a:pPr>
            <a:r>
              <a:rPr lang="ru-RU" sz="2800" b="1"/>
              <a:t>Не играть на проезжей части  улицы. </a:t>
            </a:r>
          </a:p>
          <a:p>
            <a:pPr>
              <a:buFontTx/>
              <a:buChar char="•"/>
            </a:pPr>
            <a:r>
              <a:rPr lang="ru-RU" sz="2800" b="1"/>
              <a:t>Переходить улицу только в положен- </a:t>
            </a:r>
          </a:p>
          <a:p>
            <a:r>
              <a:rPr lang="ru-RU" sz="2800" b="1"/>
              <a:t> ном месте и только на зелёный свет. </a:t>
            </a:r>
          </a:p>
          <a:p>
            <a:pPr>
              <a:buFontTx/>
              <a:buChar char="•"/>
            </a:pPr>
            <a:r>
              <a:rPr lang="ru-RU" sz="2800" b="1"/>
              <a:t>Изучать правила дорожного движе- </a:t>
            </a:r>
          </a:p>
          <a:p>
            <a:r>
              <a:rPr lang="ru-RU" sz="2800" b="1"/>
              <a:t> ния. </a:t>
            </a:r>
          </a:p>
          <a:p>
            <a:pPr>
              <a:buFontTx/>
              <a:buChar char="•"/>
            </a:pPr>
            <a:r>
              <a:rPr lang="ru-RU" sz="2800" b="1"/>
              <a:t>Не цепляться к транспорту. </a:t>
            </a:r>
          </a:p>
          <a:p>
            <a:pPr>
              <a:buFontTx/>
              <a:buChar char="•"/>
            </a:pPr>
            <a:r>
              <a:rPr lang="ru-RU" sz="2800" b="1"/>
              <a:t>Если ты катаешься на самокате, ро-</a:t>
            </a:r>
          </a:p>
          <a:p>
            <a:r>
              <a:rPr lang="ru-RU" sz="2800" b="1"/>
              <a:t> ликах или велосипеде, не выезжай </a:t>
            </a:r>
          </a:p>
          <a:p>
            <a:r>
              <a:rPr lang="ru-RU" sz="2800" b="1"/>
              <a:t> на проезжую часть. </a:t>
            </a:r>
          </a:p>
          <a:p>
            <a:pPr>
              <a:buFontTx/>
              <a:buChar char="•"/>
            </a:pPr>
            <a:r>
              <a:rPr lang="ru-RU" sz="2800" b="1"/>
              <a:t>Вышел на прогулку – не ходи со дво- </a:t>
            </a:r>
          </a:p>
          <a:p>
            <a:r>
              <a:rPr lang="ru-RU"/>
              <a:t>  </a:t>
            </a:r>
            <a:r>
              <a:rPr lang="ru-RU" sz="2800" b="1"/>
              <a:t>ра.</a:t>
            </a:r>
            <a:r>
              <a:rPr lang="ru-RU" b="1"/>
              <a:t> </a:t>
            </a:r>
          </a:p>
          <a:p>
            <a:pPr algn="ctr" eaLnBrk="0" hangingPunct="0"/>
            <a:endParaRPr lang="ru-RU" b="1"/>
          </a:p>
        </p:txBody>
      </p:sp>
      <p:pic>
        <p:nvPicPr>
          <p:cNvPr id="12291" name="Picture 5" descr="ZIP4XCAKABCCFCA6VXRS8CAIQ0D9QCAJ44P8OCAJNGF3PCAZPSBKSCAJSEWNFCA95MGTLCAWFUG88CAMUOG4HCAGTUN3UCA7H9BELCA3CISGFCASSL7VUCANUCBL9CAR01FBQCARV7MP2CADUX21CCAZ9YLZ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333375"/>
            <a:ext cx="1433513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6" descr="ZIP4XCAKABCCFCA6VXRS8CAIQ0D9QCAJ44P8OCAJNGF3PCAZPSBKSCAJSEWNFCA95MGTLCAWFUG88CAMUOG4HCAGTUN3UCA7H9BELCA3CISGFCASSL7VUCANUCBL9CAR01FBQCARV7MP2CADUX21CCAZ9YLZ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221163"/>
            <a:ext cx="1433513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37"/>
          </a:xfrm>
        </p:spPr>
        <p:txBody>
          <a:bodyPr>
            <a:normAutofit fontScale="90000"/>
          </a:bodyPr>
          <a:lstStyle/>
          <a:p>
            <a:r>
              <a:rPr lang="ru-RU" smtClean="0"/>
              <a:t>Толкование слов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457200" y="928688"/>
            <a:ext cx="8229600" cy="5197475"/>
          </a:xfrm>
        </p:spPr>
        <p:txBody>
          <a:bodyPr/>
          <a:lstStyle/>
          <a:p>
            <a:pPr algn="just"/>
            <a:r>
              <a:rPr lang="ru-RU" sz="2000" b="1" u="sng" smtClean="0"/>
              <a:t>ЗАКОН,</a:t>
            </a:r>
            <a:r>
              <a:rPr lang="ru-RU" sz="2000" smtClean="0"/>
              <a:t> в праве — нормативный акт, принятый высшим органом государственной власти в установленном конституцией порядке. Обладает высшей юридической силой.</a:t>
            </a:r>
          </a:p>
          <a:p>
            <a:pPr algn="just">
              <a:buFontTx/>
              <a:buNone/>
            </a:pPr>
            <a:endParaRPr lang="ru-RU" sz="2000" smtClean="0"/>
          </a:p>
          <a:p>
            <a:pPr algn="just"/>
            <a:r>
              <a:rPr lang="ru-RU" sz="2000" b="1" u="sng" smtClean="0"/>
              <a:t>ПРАВОНАРУШЕНИЕ</a:t>
            </a:r>
            <a:r>
              <a:rPr lang="ru-RU" sz="2000" smtClean="0"/>
              <a:t>, виновное противоправное деяние, совершенное вменяемым человеком, достигшим установленного законом возраста. Правонарушения делятся на преступления и проступки (гражданские, административные, дисциплинарные).</a:t>
            </a:r>
          </a:p>
          <a:p>
            <a:pPr algn="just">
              <a:buFontTx/>
              <a:buNone/>
            </a:pPr>
            <a:endParaRPr lang="ru-RU" sz="2000" smtClean="0"/>
          </a:p>
          <a:p>
            <a:pPr algn="just"/>
            <a:r>
              <a:rPr lang="ru-RU" sz="2000" b="1" u="sng" smtClean="0"/>
              <a:t>Нарушитель </a:t>
            </a:r>
            <a:r>
              <a:rPr lang="ru-RU" sz="2000" smtClean="0"/>
              <a:t>– лицо, не выполняющее, не соблюдающее что-либо условленное, установленное. Мешающий, нормальному состоянию, развитию.</a:t>
            </a:r>
          </a:p>
          <a:p>
            <a:pPr>
              <a:buFontTx/>
              <a:buNone/>
            </a:pPr>
            <a:endParaRPr lang="ru-RU" sz="180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781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8738" y="188913"/>
            <a:ext cx="393065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Хаммурап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775" y="188913"/>
            <a:ext cx="4152900" cy="549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WordArt 5"/>
          <p:cNvSpPr>
            <a:spLocks noChangeArrowheads="1" noChangeShapeType="1" noTextEdit="1"/>
          </p:cNvSpPr>
          <p:nvPr/>
        </p:nvSpPr>
        <p:spPr bwMode="auto">
          <a:xfrm>
            <a:off x="1331913" y="5949950"/>
            <a:ext cx="64770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Arial"/>
                <a:cs typeface="Arial"/>
              </a:rPr>
              <a:t>Хаммурапи - царь Вавилона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ЭМБЛЕМА ОО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549275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5" descr="untitl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5613" y="188913"/>
            <a:ext cx="4327525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2"/>
          <p:cNvSpPr>
            <a:spLocks noChangeAspect="1" noChangeArrowheads="1" noChangeShapeType="1" noTextEdit="1"/>
          </p:cNvSpPr>
          <p:nvPr/>
        </p:nvSpPr>
        <p:spPr bwMode="auto">
          <a:xfrm rot="181446">
            <a:off x="-19050" y="712788"/>
            <a:ext cx="7777163" cy="6818312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1170532"/>
              </a:avLst>
            </a:prstTxWarp>
            <a:scene3d>
              <a:camera prst="legacyPerspectiveFront">
                <a:rot lat="20519982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48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160000" scaled="1"/>
                </a:gradFill>
                <a:latin typeface="Times New Roman"/>
                <a:cs typeface="Times New Roman"/>
              </a:rPr>
              <a:t>Конвенция о правах ребенка</a:t>
            </a:r>
          </a:p>
        </p:txBody>
      </p:sp>
      <p:sp>
        <p:nvSpPr>
          <p:cNvPr id="3078" name="WordArt 6"/>
          <p:cNvSpPr>
            <a:spLocks noChangeAspect="1" noChangeArrowheads="1" noChangeShapeType="1" noTextEdit="1"/>
          </p:cNvSpPr>
          <p:nvPr/>
        </p:nvSpPr>
        <p:spPr bwMode="auto">
          <a:xfrm rot="-912598">
            <a:off x="3276600" y="2636838"/>
            <a:ext cx="2001838" cy="857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Front">
                <a:rot lat="19799981" lon="19439992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/>
            <a:r>
              <a:rPr lang="ru-RU" sz="4800" kern="10">
                <a:ln w="9525">
                  <a:round/>
                  <a:headEnd/>
                  <a:tailEnd/>
                </a:ln>
                <a:solidFill>
                  <a:srgbClr val="FFFF00">
                    <a:alpha val="54901"/>
                  </a:srgbClr>
                </a:solidFill>
                <a:latin typeface="Impact"/>
              </a:rPr>
              <a:t>вен-</a:t>
            </a:r>
          </a:p>
        </p:txBody>
      </p:sp>
      <p:sp>
        <p:nvSpPr>
          <p:cNvPr id="3079" name="WordArt 7"/>
          <p:cNvSpPr>
            <a:spLocks noChangeAspect="1" noChangeArrowheads="1" noChangeShapeType="1" noTextEdit="1"/>
          </p:cNvSpPr>
          <p:nvPr/>
        </p:nvSpPr>
        <p:spPr bwMode="auto">
          <a:xfrm rot="-878472">
            <a:off x="5076825" y="3429000"/>
            <a:ext cx="1563688" cy="857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Front">
                <a:rot lat="19799981" lon="19439992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/>
            <a:r>
              <a:rPr lang="ru-RU" sz="4800" kern="10">
                <a:ln w="9525">
                  <a:round/>
                  <a:headEnd/>
                  <a:tailEnd/>
                </a:ln>
                <a:solidFill>
                  <a:srgbClr val="FFFF00">
                    <a:alpha val="54901"/>
                  </a:srgbClr>
                </a:solidFill>
                <a:latin typeface="Impact"/>
              </a:rPr>
              <a:t>ци-</a:t>
            </a:r>
          </a:p>
        </p:txBody>
      </p:sp>
      <p:sp>
        <p:nvSpPr>
          <p:cNvPr id="3080" name="WordArt 8"/>
          <p:cNvSpPr>
            <a:spLocks noChangeAspect="1" noChangeArrowheads="1" noChangeShapeType="1" noTextEdit="1"/>
          </p:cNvSpPr>
          <p:nvPr/>
        </p:nvSpPr>
        <p:spPr bwMode="auto">
          <a:xfrm rot="-961090">
            <a:off x="6659563" y="2781300"/>
            <a:ext cx="561975" cy="857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Front">
                <a:rot lat="19799981" lon="19439992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/>
            <a:r>
              <a:rPr lang="ru-RU" sz="4800" kern="10">
                <a:ln w="9525">
                  <a:round/>
                  <a:headEnd/>
                  <a:tailEnd/>
                </a:ln>
                <a:solidFill>
                  <a:srgbClr val="FFFF00">
                    <a:alpha val="54901"/>
                  </a:srgbClr>
                </a:solidFill>
                <a:latin typeface="Impact"/>
              </a:rPr>
              <a:t>я</a:t>
            </a:r>
          </a:p>
        </p:txBody>
      </p:sp>
      <p:sp>
        <p:nvSpPr>
          <p:cNvPr id="3081" name="WordArt 9"/>
          <p:cNvSpPr>
            <a:spLocks noChangeAspect="1" noChangeArrowheads="1" noChangeShapeType="1" noTextEdit="1"/>
          </p:cNvSpPr>
          <p:nvPr/>
        </p:nvSpPr>
        <p:spPr bwMode="auto">
          <a:xfrm rot="-801746">
            <a:off x="1403350" y="3500438"/>
            <a:ext cx="2181225" cy="857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Front">
                <a:rot lat="19799981" lon="19439992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/>
            <a:r>
              <a:rPr lang="ru-RU" sz="4800" kern="10">
                <a:ln w="9525">
                  <a:round/>
                  <a:headEnd/>
                  <a:tailEnd/>
                </a:ln>
                <a:solidFill>
                  <a:srgbClr val="FFFF00">
                    <a:alpha val="54901"/>
                  </a:srgbClr>
                </a:solidFill>
                <a:latin typeface="Impact"/>
              </a:rPr>
              <a:t>Кон-</a:t>
            </a:r>
          </a:p>
        </p:txBody>
      </p:sp>
      <p:sp>
        <p:nvSpPr>
          <p:cNvPr id="3082" name="WordArt 10"/>
          <p:cNvSpPr>
            <a:spLocks noChangeAspect="1" noChangeArrowheads="1" noChangeShapeType="1" noTextEdit="1"/>
          </p:cNvSpPr>
          <p:nvPr/>
        </p:nvSpPr>
        <p:spPr bwMode="auto">
          <a:xfrm rot="252520">
            <a:off x="628650" y="4154488"/>
            <a:ext cx="7666038" cy="1636712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132744"/>
              </a:avLst>
            </a:prstTxWarp>
            <a:scene3d>
              <a:camera prst="legacyPerspectiveFront">
                <a:rot lat="20519982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44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100000" scaled="1"/>
                </a:gradFill>
                <a:latin typeface="Impact"/>
              </a:rPr>
              <a:t>принята в 1989 году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9" dur="2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2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5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8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2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  <p:bldP spid="3078" grpId="0" animBg="1"/>
      <p:bldP spid="3078" grpId="1" animBg="1"/>
      <p:bldP spid="3079" grpId="0" animBg="1"/>
      <p:bldP spid="3079" grpId="1" animBg="1"/>
      <p:bldP spid="3080" grpId="0" animBg="1"/>
      <p:bldP spid="3080" grpId="1" animBg="1"/>
      <p:bldP spid="3081" grpId="0" animBg="1"/>
      <p:bldP spid="3081" grpId="1" animBg="1"/>
      <p:bldP spid="308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6" descr="C:\Users\Skiron\Pictures\Школа\P10307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92808">
            <a:off x="5032375" y="3673475"/>
            <a:ext cx="36195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5" descr="C:\Users\Skiron\Documents\100.000\Мама фотка\0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928688"/>
            <a:ext cx="4167187" cy="294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" name="WordArt 2"/>
          <p:cNvSpPr>
            <a:spLocks noChangeArrowheads="1" noChangeShapeType="1" noTextEdit="1"/>
          </p:cNvSpPr>
          <p:nvPr/>
        </p:nvSpPr>
        <p:spPr bwMode="auto">
          <a:xfrm>
            <a:off x="323850" y="260350"/>
            <a:ext cx="8569325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Каждый ребенок имеет право на бесплатное образование</a:t>
            </a:r>
          </a:p>
        </p:txBody>
      </p:sp>
      <p:pic>
        <p:nvPicPr>
          <p:cNvPr id="10245" name="Picture 6" descr="C:\Users\Skiron\Documents\МАМА\фото мама\посвящение в первоклассники-школа 2009\P102003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8" y="2357438"/>
            <a:ext cx="4038600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1" descr="C:\Users\Skiron\Pictures\фото мама\Бассейн\P10209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92981">
            <a:off x="1084263" y="3441700"/>
            <a:ext cx="2901950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4" name="WordArt 2"/>
          <p:cNvSpPr>
            <a:spLocks noChangeArrowheads="1" noChangeShapeType="1" noTextEdit="1"/>
          </p:cNvSpPr>
          <p:nvPr/>
        </p:nvSpPr>
        <p:spPr bwMode="auto">
          <a:xfrm>
            <a:off x="323850" y="260350"/>
            <a:ext cx="8569325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Ребенок имеет право на здравоохранение</a:t>
            </a:r>
          </a:p>
        </p:txBody>
      </p:sp>
      <p:pic>
        <p:nvPicPr>
          <p:cNvPr id="8198" name="Picture 6" descr="слайд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1341438"/>
            <a:ext cx="3527425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7" descr="C:\Users\Skiron\Pictures\фестиваль-2010\P103029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5" y="1143000"/>
            <a:ext cx="3506788" cy="257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7" descr="C:\Users\Skiron\Pictures\веселые старты\P103065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0" y="3929063"/>
            <a:ext cx="3714750" cy="2487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6" descr="C:\Users\Skiron\Documents\МАМА\фото мама\посвящение в первоклассники-школа 2009\P10109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999163">
            <a:off x="4387850" y="2214563"/>
            <a:ext cx="4476750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 descr="F:\фестиваль-2010\P10302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789984">
            <a:off x="714375" y="1857375"/>
            <a:ext cx="3792538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2" name="WordArt 2"/>
          <p:cNvSpPr>
            <a:spLocks noChangeArrowheads="1" noChangeShapeType="1" noTextEdit="1"/>
          </p:cNvSpPr>
          <p:nvPr/>
        </p:nvSpPr>
        <p:spPr bwMode="auto">
          <a:xfrm>
            <a:off x="323850" y="260350"/>
            <a:ext cx="8743950" cy="2663825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53125"/>
              </a:avLst>
            </a:prstTxWarp>
          </a:bodyPr>
          <a:lstStyle/>
          <a:p>
            <a:pPr algn="ctr"/>
            <a:r>
              <a:rPr lang="ru-RU" sz="4000" b="1" kern="10">
                <a:ln w="9525">
                  <a:noFill/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Каждый ребенок имеет право на отдых, </a:t>
            </a:r>
          </a:p>
          <a:p>
            <a:pPr algn="ctr"/>
            <a:r>
              <a:rPr lang="ru-RU" sz="4000" b="1" kern="10">
                <a:ln w="9525">
                  <a:noFill/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игры и участие в культурной жизни</a:t>
            </a:r>
          </a:p>
        </p:txBody>
      </p:sp>
      <p:pic>
        <p:nvPicPr>
          <p:cNvPr id="11269" name="Picture 5" descr="C:\Users\Skiron\Pictures\Ёлка-поделки\P105035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761375">
            <a:off x="1292225" y="4186238"/>
            <a:ext cx="3140075" cy="235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6" name="Picture 14" descr="SDC124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3500438"/>
            <a:ext cx="3986212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7" name="Picture 15" descr="SDC1244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76250"/>
            <a:ext cx="4057650" cy="304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7" name="Picture 25" descr="img_468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3789363"/>
            <a:ext cx="403225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8" name="Picture 26" descr="160606-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550" y="333375"/>
            <a:ext cx="2911475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15616" y="545195"/>
            <a:ext cx="7479932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Тема классного часа: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«Правила поведения учащихся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в школе и на улице».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35896" y="692696"/>
            <a:ext cx="349166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 Black" pitchFamily="34" charset="0"/>
              </a:rPr>
              <a:t>Наш девиз:</a:t>
            </a:r>
            <a:endParaRPr lang="ru-RU" sz="4000" b="1" dirty="0"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988840"/>
            <a:ext cx="84249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4000" b="1" dirty="0" smtClean="0">
                <a:latin typeface="Arial Black" pitchFamily="34" charset="0"/>
              </a:rPr>
              <a:t>«Помогая другим, учимся сами!</a:t>
            </a:r>
          </a:p>
          <a:p>
            <a:pPr algn="ctr">
              <a:buFontTx/>
              <a:buNone/>
            </a:pPr>
            <a:r>
              <a:rPr lang="ru-RU" sz="4000" b="1" dirty="0" smtClean="0">
                <a:latin typeface="Arial Black" pitchFamily="34" charset="0"/>
              </a:rPr>
              <a:t>Давайте попытаемся!»</a:t>
            </a:r>
            <a:endParaRPr lang="ru-RU" sz="4000" b="1" dirty="0" smtClean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188640"/>
            <a:ext cx="49471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 Black" pitchFamily="34" charset="0"/>
              </a:rPr>
              <a:t>Правила работы</a:t>
            </a:r>
            <a:endParaRPr lang="ru-RU" sz="4000" b="1" dirty="0"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980728"/>
            <a:ext cx="828092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Char char="-"/>
            </a:pPr>
            <a:r>
              <a:rPr lang="ru-RU" sz="2800" b="1" dirty="0" smtClean="0">
                <a:latin typeface="Arial Black" pitchFamily="34" charset="0"/>
              </a:rPr>
              <a:t>выслушивать до конца своего </a:t>
            </a:r>
            <a:r>
              <a:rPr lang="ru-RU" sz="2800" b="1" dirty="0" err="1" smtClean="0">
                <a:latin typeface="Arial Black" pitchFamily="34" charset="0"/>
              </a:rPr>
              <a:t>товари-ща</a:t>
            </a:r>
            <a:r>
              <a:rPr lang="ru-RU" sz="2800" b="1" dirty="0" smtClean="0">
                <a:latin typeface="Arial Black" pitchFamily="34" charset="0"/>
              </a:rPr>
              <a:t>, не перебивать его; </a:t>
            </a:r>
          </a:p>
          <a:p>
            <a:pPr algn="ctr">
              <a:buFontTx/>
              <a:buChar char="-"/>
            </a:pPr>
            <a:r>
              <a:rPr lang="ru-RU" sz="2800" b="1" dirty="0" smtClean="0">
                <a:latin typeface="Arial Black" pitchFamily="34" charset="0"/>
              </a:rPr>
              <a:t>вежливо и доброжелательно </a:t>
            </a:r>
            <a:r>
              <a:rPr lang="ru-RU" sz="2800" b="1" dirty="0" err="1" smtClean="0">
                <a:latin typeface="Arial Black" pitchFamily="34" charset="0"/>
              </a:rPr>
              <a:t>обраща-ться</a:t>
            </a:r>
            <a:r>
              <a:rPr lang="ru-RU" sz="2800" b="1" dirty="0" smtClean="0">
                <a:latin typeface="Arial Black" pitchFamily="34" charset="0"/>
              </a:rPr>
              <a:t> с партнёрами; </a:t>
            </a:r>
          </a:p>
          <a:p>
            <a:pPr algn="ctr">
              <a:buFontTx/>
              <a:buChar char="-"/>
            </a:pPr>
            <a:r>
              <a:rPr lang="ru-RU" sz="2800" b="1" dirty="0" smtClean="0">
                <a:latin typeface="Arial Black" pitchFamily="34" charset="0"/>
              </a:rPr>
              <a:t>помогать, если возникнут проблемы;</a:t>
            </a:r>
          </a:p>
          <a:p>
            <a:pPr algn="ctr"/>
            <a:r>
              <a:rPr lang="ru-RU" sz="2800" b="1" dirty="0" smtClean="0">
                <a:latin typeface="Arial Black" pitchFamily="34" charset="0"/>
              </a:rPr>
              <a:t>- работать активно, серьёзно относясь к полученному заданию; </a:t>
            </a:r>
          </a:p>
          <a:p>
            <a:pPr algn="ctr"/>
            <a:r>
              <a:rPr lang="ru-RU" sz="2800" b="1" dirty="0" smtClean="0">
                <a:latin typeface="Arial Black" pitchFamily="34" charset="0"/>
              </a:rPr>
              <a:t>- испытывать чувство ответственности не только за свои успехи, но и за успехи своих товарищей, всего класса.</a:t>
            </a:r>
            <a:endParaRPr lang="ru-RU" sz="2800" b="1" dirty="0" smtClean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300"/>
          </a:xfrm>
        </p:spPr>
        <p:txBody>
          <a:bodyPr>
            <a:noAutofit/>
          </a:bodyPr>
          <a:lstStyle/>
          <a:p>
            <a:r>
              <a:rPr lang="ru-RU" sz="3200" dirty="0" err="1" smtClean="0">
                <a:latin typeface="Arial Black" pitchFamily="34" charset="0"/>
              </a:rPr>
              <a:t>Б.Заходер</a:t>
            </a:r>
            <a:r>
              <a:rPr lang="ru-RU" sz="3200" dirty="0" smtClean="0">
                <a:latin typeface="Arial Black" pitchFamily="34" charset="0"/>
              </a:rPr>
              <a:t> «Перемена»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28688"/>
            <a:ext cx="4038600" cy="5197475"/>
          </a:xfrm>
        </p:spPr>
        <p:txBody>
          <a:bodyPr>
            <a:normAutofit fontScale="92500" lnSpcReduction="20000"/>
          </a:bodyPr>
          <a:lstStyle/>
          <a:p>
            <a:pPr>
              <a:buFontTx/>
              <a:buNone/>
            </a:pPr>
            <a:r>
              <a:rPr lang="ru-RU" sz="2000" dirty="0" smtClean="0"/>
              <a:t>«</a:t>
            </a:r>
            <a:r>
              <a:rPr lang="ru-RU" sz="2200" dirty="0" smtClean="0">
                <a:latin typeface="Arial Black" pitchFamily="34" charset="0"/>
              </a:rPr>
              <a:t>Перемена, перемена!» - </a:t>
            </a:r>
            <a:br>
              <a:rPr lang="ru-RU" sz="2200" dirty="0" smtClean="0">
                <a:latin typeface="Arial Black" pitchFamily="34" charset="0"/>
              </a:rPr>
            </a:br>
            <a:r>
              <a:rPr lang="ru-RU" sz="2200" dirty="0" smtClean="0">
                <a:latin typeface="Arial Black" pitchFamily="34" charset="0"/>
              </a:rPr>
              <a:t>Заливается звонок.</a:t>
            </a:r>
            <a:br>
              <a:rPr lang="ru-RU" sz="2200" dirty="0" smtClean="0">
                <a:latin typeface="Arial Black" pitchFamily="34" charset="0"/>
              </a:rPr>
            </a:br>
            <a:r>
              <a:rPr lang="ru-RU" sz="2200" dirty="0" smtClean="0">
                <a:latin typeface="Arial Black" pitchFamily="34" charset="0"/>
              </a:rPr>
              <a:t>Первым Вова непременно</a:t>
            </a:r>
            <a:br>
              <a:rPr lang="ru-RU" sz="2200" dirty="0" smtClean="0">
                <a:latin typeface="Arial Black" pitchFamily="34" charset="0"/>
              </a:rPr>
            </a:br>
            <a:r>
              <a:rPr lang="ru-RU" sz="2200" dirty="0" smtClean="0">
                <a:latin typeface="Arial Black" pitchFamily="34" charset="0"/>
              </a:rPr>
              <a:t>Вылетает за порог.</a:t>
            </a:r>
            <a:br>
              <a:rPr lang="ru-RU" sz="2200" dirty="0" smtClean="0">
                <a:latin typeface="Arial Black" pitchFamily="34" charset="0"/>
              </a:rPr>
            </a:br>
            <a:r>
              <a:rPr lang="ru-RU" sz="2200" dirty="0" smtClean="0">
                <a:latin typeface="Arial Black" pitchFamily="34" charset="0"/>
              </a:rPr>
              <a:t>Вылетает за порог – </a:t>
            </a:r>
            <a:br>
              <a:rPr lang="ru-RU" sz="2200" dirty="0" smtClean="0">
                <a:latin typeface="Arial Black" pitchFamily="34" charset="0"/>
              </a:rPr>
            </a:br>
            <a:r>
              <a:rPr lang="ru-RU" sz="2200" dirty="0" smtClean="0">
                <a:latin typeface="Arial Black" pitchFamily="34" charset="0"/>
              </a:rPr>
              <a:t>Семерых сбивает с ног. </a:t>
            </a:r>
            <a:br>
              <a:rPr lang="ru-RU" sz="2200" dirty="0" smtClean="0">
                <a:latin typeface="Arial Black" pitchFamily="34" charset="0"/>
              </a:rPr>
            </a:br>
            <a:r>
              <a:rPr lang="ru-RU" sz="2200" dirty="0" smtClean="0">
                <a:latin typeface="Arial Black" pitchFamily="34" charset="0"/>
              </a:rPr>
              <a:t>Неужели это Вова,</a:t>
            </a:r>
            <a:br>
              <a:rPr lang="ru-RU" sz="2200" dirty="0" smtClean="0">
                <a:latin typeface="Arial Black" pitchFamily="34" charset="0"/>
              </a:rPr>
            </a:br>
            <a:r>
              <a:rPr lang="ru-RU" sz="2200" dirty="0" smtClean="0">
                <a:latin typeface="Arial Black" pitchFamily="34" charset="0"/>
              </a:rPr>
              <a:t>Продремавший весь урок?</a:t>
            </a:r>
            <a:br>
              <a:rPr lang="ru-RU" sz="2200" dirty="0" smtClean="0">
                <a:latin typeface="Arial Black" pitchFamily="34" charset="0"/>
              </a:rPr>
            </a:br>
            <a:r>
              <a:rPr lang="ru-RU" sz="2200" dirty="0" smtClean="0">
                <a:latin typeface="Arial Black" pitchFamily="34" charset="0"/>
              </a:rPr>
              <a:t>Неужели это Вова</a:t>
            </a:r>
            <a:br>
              <a:rPr lang="ru-RU" sz="2200" dirty="0" smtClean="0">
                <a:latin typeface="Arial Black" pitchFamily="34" charset="0"/>
              </a:rPr>
            </a:br>
            <a:r>
              <a:rPr lang="ru-RU" sz="2200" dirty="0" smtClean="0">
                <a:latin typeface="Arial Black" pitchFamily="34" charset="0"/>
              </a:rPr>
              <a:t>Пять минут назад ни слова</a:t>
            </a:r>
            <a:br>
              <a:rPr lang="ru-RU" sz="2200" dirty="0" smtClean="0">
                <a:latin typeface="Arial Black" pitchFamily="34" charset="0"/>
              </a:rPr>
            </a:br>
            <a:r>
              <a:rPr lang="ru-RU" sz="2200" dirty="0" smtClean="0">
                <a:latin typeface="Arial Black" pitchFamily="34" charset="0"/>
              </a:rPr>
              <a:t>У доски сказать не мог?</a:t>
            </a:r>
            <a:br>
              <a:rPr lang="ru-RU" sz="2200" dirty="0" smtClean="0">
                <a:latin typeface="Arial Black" pitchFamily="34" charset="0"/>
              </a:rPr>
            </a:br>
            <a:r>
              <a:rPr lang="ru-RU" sz="2200" dirty="0" smtClean="0">
                <a:latin typeface="Arial Black" pitchFamily="34" charset="0"/>
              </a:rPr>
              <a:t>Если он, то, несомненно, </a:t>
            </a:r>
            <a:br>
              <a:rPr lang="ru-RU" sz="2200" dirty="0" smtClean="0">
                <a:latin typeface="Arial Black" pitchFamily="34" charset="0"/>
              </a:rPr>
            </a:br>
            <a:r>
              <a:rPr lang="ru-RU" sz="2200" dirty="0" smtClean="0">
                <a:latin typeface="Arial Black" pitchFamily="34" charset="0"/>
              </a:rPr>
              <a:t>С ним – </a:t>
            </a:r>
            <a:r>
              <a:rPr lang="ru-RU" sz="2200" dirty="0" err="1" smtClean="0">
                <a:latin typeface="Arial Black" pitchFamily="34" charset="0"/>
              </a:rPr>
              <a:t>бо-о-ольшая</a:t>
            </a:r>
            <a:r>
              <a:rPr lang="ru-RU" sz="2200" dirty="0" smtClean="0">
                <a:latin typeface="Arial Black" pitchFamily="34" charset="0"/>
              </a:rPr>
              <a:t> перемена!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7172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28688"/>
            <a:ext cx="4038600" cy="5197475"/>
          </a:xfrm>
        </p:spPr>
        <p:txBody>
          <a:bodyPr>
            <a:normAutofit fontScale="92500" lnSpcReduction="20000"/>
          </a:bodyPr>
          <a:lstStyle/>
          <a:p>
            <a:pPr>
              <a:buFontTx/>
              <a:buNone/>
            </a:pPr>
            <a:r>
              <a:rPr lang="ru-RU" sz="1900" dirty="0" smtClean="0">
                <a:latin typeface="Arial Black" pitchFamily="34" charset="0"/>
              </a:rPr>
              <a:t>Он за пять минут успел</a:t>
            </a:r>
            <a:br>
              <a:rPr lang="ru-RU" sz="1900" dirty="0" smtClean="0">
                <a:latin typeface="Arial Black" pitchFamily="34" charset="0"/>
              </a:rPr>
            </a:br>
            <a:r>
              <a:rPr lang="ru-RU" sz="1900" dirty="0" smtClean="0">
                <a:latin typeface="Arial Black" pitchFamily="34" charset="0"/>
              </a:rPr>
              <a:t>Переделать кучу дел:</a:t>
            </a:r>
            <a:br>
              <a:rPr lang="ru-RU" sz="1900" dirty="0" smtClean="0">
                <a:latin typeface="Arial Black" pitchFamily="34" charset="0"/>
              </a:rPr>
            </a:br>
            <a:r>
              <a:rPr lang="ru-RU" sz="1900" dirty="0" smtClean="0">
                <a:latin typeface="Arial Black" pitchFamily="34" charset="0"/>
              </a:rPr>
              <a:t>Он подставил три подножки </a:t>
            </a:r>
            <a:br>
              <a:rPr lang="ru-RU" sz="1900" dirty="0" smtClean="0">
                <a:latin typeface="Arial Black" pitchFamily="34" charset="0"/>
              </a:rPr>
            </a:br>
            <a:r>
              <a:rPr lang="ru-RU" sz="1900" dirty="0" smtClean="0">
                <a:latin typeface="Arial Black" pitchFamily="34" charset="0"/>
              </a:rPr>
              <a:t>(Ваське, Кольке и Серёжке),</a:t>
            </a:r>
            <a:br>
              <a:rPr lang="ru-RU" sz="1900" dirty="0" smtClean="0">
                <a:latin typeface="Arial Black" pitchFamily="34" charset="0"/>
              </a:rPr>
            </a:br>
            <a:r>
              <a:rPr lang="ru-RU" sz="1900" dirty="0" smtClean="0">
                <a:latin typeface="Arial Black" pitchFamily="34" charset="0"/>
              </a:rPr>
              <a:t>Прокатился кувырком, </a:t>
            </a:r>
            <a:br>
              <a:rPr lang="ru-RU" sz="1900" dirty="0" smtClean="0">
                <a:latin typeface="Arial Black" pitchFamily="34" charset="0"/>
              </a:rPr>
            </a:br>
            <a:r>
              <a:rPr lang="ru-RU" sz="1900" dirty="0" smtClean="0">
                <a:latin typeface="Arial Black" pitchFamily="34" charset="0"/>
              </a:rPr>
              <a:t>На перила сел верхом.</a:t>
            </a:r>
            <a:br>
              <a:rPr lang="ru-RU" sz="1900" dirty="0" smtClean="0">
                <a:latin typeface="Arial Black" pitchFamily="34" charset="0"/>
              </a:rPr>
            </a:br>
            <a:r>
              <a:rPr lang="ru-RU" sz="1900" dirty="0" smtClean="0">
                <a:latin typeface="Arial Black" pitchFamily="34" charset="0"/>
              </a:rPr>
              <a:t>Лихо шлёпнулся с перил,</a:t>
            </a:r>
            <a:br>
              <a:rPr lang="ru-RU" sz="1900" dirty="0" smtClean="0">
                <a:latin typeface="Arial Black" pitchFamily="34" charset="0"/>
              </a:rPr>
            </a:br>
            <a:r>
              <a:rPr lang="ru-RU" sz="1900" dirty="0" smtClean="0">
                <a:latin typeface="Arial Black" pitchFamily="34" charset="0"/>
              </a:rPr>
              <a:t>Подзатыльник получил.</a:t>
            </a:r>
            <a:br>
              <a:rPr lang="ru-RU" sz="1900" dirty="0" smtClean="0">
                <a:latin typeface="Arial Black" pitchFamily="34" charset="0"/>
              </a:rPr>
            </a:br>
            <a:r>
              <a:rPr lang="ru-RU" sz="1900" dirty="0" smtClean="0">
                <a:latin typeface="Arial Black" pitchFamily="34" charset="0"/>
              </a:rPr>
              <a:t>С ходу дал кому-то сдачи,</a:t>
            </a:r>
            <a:br>
              <a:rPr lang="ru-RU" sz="1900" dirty="0" smtClean="0">
                <a:latin typeface="Arial Black" pitchFamily="34" charset="0"/>
              </a:rPr>
            </a:br>
            <a:r>
              <a:rPr lang="ru-RU" sz="1900" dirty="0" smtClean="0">
                <a:latin typeface="Arial Black" pitchFamily="34" charset="0"/>
              </a:rPr>
              <a:t>Попросил списать задачи -</a:t>
            </a:r>
            <a:br>
              <a:rPr lang="ru-RU" sz="1900" dirty="0" smtClean="0">
                <a:latin typeface="Arial Black" pitchFamily="34" charset="0"/>
              </a:rPr>
            </a:br>
            <a:r>
              <a:rPr lang="ru-RU" sz="1900" dirty="0" smtClean="0">
                <a:latin typeface="Arial Black" pitchFamily="34" charset="0"/>
              </a:rPr>
              <a:t>Словом, сделал всё, что мог!</a:t>
            </a:r>
            <a:br>
              <a:rPr lang="ru-RU" sz="1900" dirty="0" smtClean="0">
                <a:latin typeface="Arial Black" pitchFamily="34" charset="0"/>
              </a:rPr>
            </a:br>
            <a:r>
              <a:rPr lang="ru-RU" sz="1900" dirty="0" smtClean="0">
                <a:latin typeface="Arial Black" pitchFamily="34" charset="0"/>
              </a:rPr>
              <a:t>Не угонишься за Вовой!</a:t>
            </a:r>
            <a:br>
              <a:rPr lang="ru-RU" sz="1900" dirty="0" smtClean="0">
                <a:latin typeface="Arial Black" pitchFamily="34" charset="0"/>
              </a:rPr>
            </a:br>
            <a:r>
              <a:rPr lang="ru-RU" sz="1900" dirty="0" smtClean="0">
                <a:latin typeface="Arial Black" pitchFamily="34" charset="0"/>
              </a:rPr>
              <a:t>Ну а тут – опять звонок.</a:t>
            </a:r>
            <a:br>
              <a:rPr lang="ru-RU" sz="1900" dirty="0" smtClean="0">
                <a:latin typeface="Arial Black" pitchFamily="34" charset="0"/>
              </a:rPr>
            </a:br>
            <a:r>
              <a:rPr lang="ru-RU" sz="1900" dirty="0" smtClean="0">
                <a:latin typeface="Arial Black" pitchFamily="34" charset="0"/>
              </a:rPr>
              <a:t>Вова в класс плетётся снова.</a:t>
            </a:r>
            <a:br>
              <a:rPr lang="ru-RU" sz="1900" dirty="0" smtClean="0">
                <a:latin typeface="Arial Black" pitchFamily="34" charset="0"/>
              </a:rPr>
            </a:br>
            <a:r>
              <a:rPr lang="ru-RU" sz="1900" dirty="0" smtClean="0">
                <a:latin typeface="Arial Black" pitchFamily="34" charset="0"/>
              </a:rPr>
              <a:t>Бедный! Нет лица на нём.</a:t>
            </a:r>
            <a:br>
              <a:rPr lang="ru-RU" sz="1900" dirty="0" smtClean="0">
                <a:latin typeface="Arial Black" pitchFamily="34" charset="0"/>
              </a:rPr>
            </a:br>
            <a:r>
              <a:rPr lang="ru-RU" sz="1900" dirty="0" smtClean="0">
                <a:latin typeface="Arial Black" pitchFamily="34" charset="0"/>
              </a:rPr>
              <a:t>Он, гляди, какой бедовый!</a:t>
            </a:r>
            <a:br>
              <a:rPr lang="ru-RU" sz="1900" dirty="0" smtClean="0">
                <a:latin typeface="Arial Black" pitchFamily="34" charset="0"/>
              </a:rPr>
            </a:br>
            <a:r>
              <a:rPr lang="ru-RU" sz="1900" dirty="0" smtClean="0">
                <a:latin typeface="Arial Black" pitchFamily="34" charset="0"/>
              </a:rPr>
              <a:t>- Ничего, - вздыхает Вова,</a:t>
            </a:r>
            <a:br>
              <a:rPr lang="ru-RU" sz="1900" dirty="0" smtClean="0">
                <a:latin typeface="Arial Black" pitchFamily="34" charset="0"/>
              </a:rPr>
            </a:br>
            <a:r>
              <a:rPr lang="ru-RU" sz="1900" dirty="0" smtClean="0">
                <a:latin typeface="Arial Black" pitchFamily="34" charset="0"/>
              </a:rPr>
              <a:t>- На уроке отдохнём.</a:t>
            </a:r>
          </a:p>
          <a:p>
            <a:pPr>
              <a:buFontTx/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Arial Black" pitchFamily="34" charset="0"/>
              </a:rPr>
              <a:t>Правила поведения учащихся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457200" y="1000125"/>
            <a:ext cx="8229600" cy="5572125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ru-RU" sz="1800" b="1" dirty="0" smtClean="0">
                <a:latin typeface="Arial Black" pitchFamily="34" charset="0"/>
              </a:rPr>
              <a:t>На уроке будь старательным,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Будь спокойным и ….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Всё пиши, не отставая, 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Слушай не ….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Говорите чётко, внятно,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Чтобы было всё …. 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Если хочешь отвечать,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Надо руку … 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На математике считают,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На перемене … 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Будь прилежен на уроке.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Не болтай: ты не … .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Если друг стал отвечать,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Не спеши … .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А помочь захочешь другу –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Подними спокойно … .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Знай: закончился урок,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Коль услышал ты … .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Когда звонок раздался снова,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К уроку будь всегда … .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Чтоб не тревожились врачи,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На переменах не … .</a:t>
            </a:r>
          </a:p>
          <a:p>
            <a:pPr>
              <a:buFontTx/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3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Arial Black" pitchFamily="34" charset="0"/>
              </a:rPr>
              <a:t>Физкультминутка</a:t>
            </a: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34035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b="1" i="1" dirty="0" smtClean="0">
                <a:latin typeface="Arial Black" pitchFamily="34" charset="0"/>
              </a:rPr>
              <a:t>Потрудились – отдохнём,</a:t>
            </a:r>
            <a:br>
              <a:rPr lang="ru-RU" b="1" i="1" dirty="0" smtClean="0">
                <a:latin typeface="Arial Black" pitchFamily="34" charset="0"/>
              </a:rPr>
            </a:br>
            <a:r>
              <a:rPr lang="ru-RU" b="1" i="1" dirty="0" smtClean="0">
                <a:latin typeface="Arial Black" pitchFamily="34" charset="0"/>
              </a:rPr>
              <a:t>Встанем, глубоко вздохнём.</a:t>
            </a:r>
            <a:br>
              <a:rPr lang="ru-RU" b="1" i="1" dirty="0" smtClean="0">
                <a:latin typeface="Arial Black" pitchFamily="34" charset="0"/>
              </a:rPr>
            </a:br>
            <a:r>
              <a:rPr lang="ru-RU" b="1" i="1" dirty="0" smtClean="0">
                <a:latin typeface="Arial Black" pitchFamily="34" charset="0"/>
              </a:rPr>
              <a:t>Руки в стороны, вперёд,</a:t>
            </a:r>
            <a:br>
              <a:rPr lang="ru-RU" b="1" i="1" dirty="0" smtClean="0">
                <a:latin typeface="Arial Black" pitchFamily="34" charset="0"/>
              </a:rPr>
            </a:br>
            <a:r>
              <a:rPr lang="ru-RU" b="1" i="1" dirty="0" smtClean="0">
                <a:latin typeface="Arial Black" pitchFamily="34" charset="0"/>
              </a:rPr>
              <a:t>Влево, вправо поворот.</a:t>
            </a:r>
            <a:br>
              <a:rPr lang="ru-RU" b="1" i="1" dirty="0" smtClean="0">
                <a:latin typeface="Arial Black" pitchFamily="34" charset="0"/>
              </a:rPr>
            </a:br>
            <a:r>
              <a:rPr lang="ru-RU" b="1" i="1" dirty="0" smtClean="0">
                <a:latin typeface="Arial Black" pitchFamily="34" charset="0"/>
              </a:rPr>
              <a:t>Три наклона, прямо встать,</a:t>
            </a:r>
            <a:br>
              <a:rPr lang="ru-RU" b="1" i="1" dirty="0" smtClean="0">
                <a:latin typeface="Arial Black" pitchFamily="34" charset="0"/>
              </a:rPr>
            </a:br>
            <a:r>
              <a:rPr lang="ru-RU" b="1" i="1" dirty="0" smtClean="0">
                <a:latin typeface="Arial Black" pitchFamily="34" charset="0"/>
              </a:rPr>
              <a:t>Руки вниз и вверх поднять.</a:t>
            </a:r>
            <a:br>
              <a:rPr lang="ru-RU" b="1" i="1" dirty="0" smtClean="0">
                <a:latin typeface="Arial Black" pitchFamily="34" charset="0"/>
              </a:rPr>
            </a:br>
            <a:r>
              <a:rPr lang="ru-RU" b="1" i="1" dirty="0" smtClean="0">
                <a:latin typeface="Arial Black" pitchFamily="34" charset="0"/>
              </a:rPr>
              <a:t>Руки плавно опустили,</a:t>
            </a:r>
            <a:br>
              <a:rPr lang="ru-RU" b="1" i="1" dirty="0" smtClean="0">
                <a:latin typeface="Arial Black" pitchFamily="34" charset="0"/>
              </a:rPr>
            </a:br>
            <a:r>
              <a:rPr lang="ru-RU" b="1" i="1" dirty="0" smtClean="0">
                <a:latin typeface="Arial Black" pitchFamily="34" charset="0"/>
              </a:rPr>
              <a:t>Всем улыбки подарили.</a:t>
            </a:r>
            <a:endParaRPr lang="ru-RU" b="1" dirty="0" smtClean="0">
              <a:latin typeface="Arial Black" pitchFamily="34" charset="0"/>
            </a:endParaRPr>
          </a:p>
          <a:p>
            <a:pPr>
              <a:buFontTx/>
              <a:buNone/>
            </a:pPr>
            <a:endParaRPr lang="ru-RU" b="1" dirty="0" smtClean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fantaz9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333375"/>
            <a:ext cx="4824412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5" descr="fantaz9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175" y="2871788"/>
            <a:ext cx="4876800" cy="398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WordArt 6"/>
          <p:cNvSpPr>
            <a:spLocks noChangeArrowheads="1" noChangeShapeType="1" noTextEdit="1"/>
          </p:cNvSpPr>
          <p:nvPr/>
        </p:nvSpPr>
        <p:spPr bwMode="auto">
          <a:xfrm>
            <a:off x="6011863" y="620713"/>
            <a:ext cx="25908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"/>
                <a:cs typeface="Arial"/>
              </a:rPr>
              <a:t>Носов Н. Н.</a:t>
            </a:r>
          </a:p>
        </p:txBody>
      </p:sp>
      <p:sp>
        <p:nvSpPr>
          <p:cNvPr id="10245" name="WordArt 7"/>
          <p:cNvSpPr>
            <a:spLocks noChangeArrowheads="1" noChangeShapeType="1" noTextEdit="1"/>
          </p:cNvSpPr>
          <p:nvPr/>
        </p:nvSpPr>
        <p:spPr bwMode="auto">
          <a:xfrm>
            <a:off x="539750" y="5589588"/>
            <a:ext cx="3455988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"/>
                <a:cs typeface="Arial"/>
              </a:rPr>
              <a:t>"Автомобиль"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57</TotalTime>
  <Words>304</Words>
  <Application>Microsoft Office PowerPoint</Application>
  <PresentationFormat>Экран (4:3)</PresentationFormat>
  <Paragraphs>52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Литейная</vt:lpstr>
      <vt:lpstr>А сейчас проверь, дружок,  Ты готов начать урок? Каждый день – всегда, везде, На занятиях, в игре Смело, чётко говорим И конечно не шумим. </vt:lpstr>
      <vt:lpstr>Слайд 2</vt:lpstr>
      <vt:lpstr>Слайд 3</vt:lpstr>
      <vt:lpstr>Слайд 4</vt:lpstr>
      <vt:lpstr>Слайд 5</vt:lpstr>
      <vt:lpstr>Б.Заходер «Перемена»</vt:lpstr>
      <vt:lpstr>Правила поведения учащихся</vt:lpstr>
      <vt:lpstr>Физкультминутка</vt:lpstr>
      <vt:lpstr>Слайд 9</vt:lpstr>
      <vt:lpstr>Слайд 10</vt:lpstr>
      <vt:lpstr>Слайд 11</vt:lpstr>
      <vt:lpstr>Толкование слов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 сейчас проверь, дружок,  Ты готов начать урок? Каждый день – всегда, везде, На занятиях, в игре Смело, чётко говорим И конечно не шумим. </dc:title>
  <dc:creator>Ирина</dc:creator>
  <cp:lastModifiedBy>Ирина</cp:lastModifiedBy>
  <cp:revision>1</cp:revision>
  <dcterms:created xsi:type="dcterms:W3CDTF">2016-03-31T16:35:03Z</dcterms:created>
  <dcterms:modified xsi:type="dcterms:W3CDTF">2016-03-31T17:33:00Z</dcterms:modified>
</cp:coreProperties>
</file>