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4" r:id="rId2"/>
    <p:sldId id="259" r:id="rId3"/>
    <p:sldId id="273" r:id="rId4"/>
    <p:sldId id="258" r:id="rId5"/>
    <p:sldId id="275" r:id="rId6"/>
    <p:sldId id="276" r:id="rId7"/>
    <p:sldId id="260" r:id="rId8"/>
    <p:sldId id="277" r:id="rId9"/>
    <p:sldId id="25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663300"/>
    <a:srgbClr val="009900"/>
    <a:srgbClr val="0033CC"/>
    <a:srgbClr val="000000"/>
    <a:srgbClr val="6600FF"/>
    <a:srgbClr val="FF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10" autoAdjust="0"/>
  </p:normalViewPr>
  <p:slideViewPr>
    <p:cSldViewPr>
      <p:cViewPr varScale="1">
        <p:scale>
          <a:sx n="104" d="100"/>
          <a:sy n="104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985A82E-047A-4AAD-A1BE-257A2FB52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3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355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82B28DD-E78B-4D13-89BA-2DBA2AE5B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4564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fld id="{32A7BE2C-07A9-4CD1-B3B2-496983D24C03}" type="slidenum">
              <a:rPr lang="ru-RU" altLang="ru-RU" sz="1200" smtClean="0">
                <a:solidFill>
                  <a:schemeClr val="tx1"/>
                </a:solidFill>
              </a:rPr>
              <a:pPr/>
              <a:t>2</a:t>
            </a:fld>
            <a:endParaRPr lang="ru-RU" altLang="ru-RU" sz="1200" smtClean="0">
              <a:solidFill>
                <a:schemeClr val="tx1"/>
              </a:solidFill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fld id="{4C34C52B-1612-4AE3-BF9C-50B85BBD801E}" type="slidenum">
              <a:rPr lang="ru-RU" altLang="ru-RU" sz="1200" smtClean="0">
                <a:solidFill>
                  <a:schemeClr val="tx1"/>
                </a:solidFill>
              </a:rPr>
              <a:pPr/>
              <a:t>4</a:t>
            </a:fld>
            <a:endParaRPr lang="ru-RU" altLang="ru-RU" sz="1200" smtClean="0">
              <a:solidFill>
                <a:schemeClr val="tx1"/>
              </a:solidFill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fld id="{FC4B4B20-F4B9-4475-B4AB-0039FA6998A3}" type="slidenum">
              <a:rPr lang="ru-RU" altLang="ru-RU" sz="1200" smtClean="0">
                <a:solidFill>
                  <a:schemeClr val="tx1"/>
                </a:solidFill>
              </a:rPr>
              <a:pPr/>
              <a:t>7</a:t>
            </a:fld>
            <a:endParaRPr lang="ru-RU" altLang="ru-RU" sz="1200" smtClean="0">
              <a:solidFill>
                <a:schemeClr val="tx1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fld id="{03180703-42D4-4C7A-907D-C61AEBC11830}" type="slidenum">
              <a:rPr lang="ru-RU" altLang="ru-RU" sz="1200" smtClean="0">
                <a:solidFill>
                  <a:schemeClr val="tx1"/>
                </a:solidFill>
              </a:rPr>
              <a:pPr/>
              <a:t>9</a:t>
            </a:fld>
            <a:endParaRPr lang="ru-RU" altLang="ru-RU" sz="1200" smtClean="0">
              <a:solidFill>
                <a:schemeClr val="tx1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5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 rot="6000000">
              <a:off x="348" y="1644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370013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A281C-9CF3-4198-9993-0B35CE82F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901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405EC-91DA-4283-B7DB-288C825C7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524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9313" y="247650"/>
            <a:ext cx="1943100" cy="5543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247650"/>
            <a:ext cx="5676900" cy="5543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F6763-EF73-4076-B90B-C52597FEF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574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137C5-6815-4704-9516-03B676DAE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660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26647-CEEF-45DC-8D86-1C6C79096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972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64DAD-4973-456C-BF73-D86DC803F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10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4EFE6-3690-4F71-9C62-6FA1D772C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80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70FB3-11AA-4A34-A374-9C3F9044C3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372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4A498-0855-4194-9707-2C7C30153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121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4693D-518C-4BCC-B40B-020BC1602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079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126BF-E820-42B7-89D9-C37C78835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065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2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13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 rot="6000000">
              <a:off x="348" y="372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24765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6764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413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B1645B7-0B52-44F3-B132-D8CF6E130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37433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Основные классы </a:t>
            </a:r>
          </a:p>
        </p:txBody>
      </p:sp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1547813" y="1341438"/>
            <a:ext cx="58388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Неорганических соединений</a:t>
            </a:r>
          </a:p>
        </p:txBody>
      </p:sp>
      <p:sp>
        <p:nvSpPr>
          <p:cNvPr id="3076" name="WordArt 7"/>
          <p:cNvSpPr>
            <a:spLocks noChangeArrowheads="1" noChangeShapeType="1" noTextEdit="1"/>
          </p:cNvSpPr>
          <p:nvPr/>
        </p:nvSpPr>
        <p:spPr bwMode="auto">
          <a:xfrm>
            <a:off x="3801487" y="4077072"/>
            <a:ext cx="14319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 класс</a:t>
            </a:r>
          </a:p>
        </p:txBody>
      </p:sp>
      <p:sp>
        <p:nvSpPr>
          <p:cNvPr id="3077" name="WordArt 8"/>
          <p:cNvSpPr>
            <a:spLocks noChangeArrowheads="1" noChangeShapeType="1" noTextEdit="1"/>
          </p:cNvSpPr>
          <p:nvPr/>
        </p:nvSpPr>
        <p:spPr bwMode="auto">
          <a:xfrm>
            <a:off x="2911662" y="3212976"/>
            <a:ext cx="32956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Обобщающий урок</a:t>
            </a:r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2428875" y="5661025"/>
            <a:ext cx="631983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/>
              <a:t>                                                   Подготовил: С.И. Коровин, учитель химии и биологии.               </a:t>
            </a:r>
          </a:p>
          <a:p>
            <a:pPr eaLnBrk="1" hangingPunct="1"/>
            <a:endParaRPr lang="ru-RU" altLang="ru-RU" sz="1200"/>
          </a:p>
          <a:p>
            <a:pPr eaLnBrk="1" hangingPunct="1"/>
            <a:endParaRPr lang="ru-RU" altLang="ru-RU" sz="1200"/>
          </a:p>
          <a:p>
            <a:pPr eaLnBrk="1" hangingPunct="1"/>
            <a:endParaRPr lang="ru-RU" altLang="ru-RU" sz="1200"/>
          </a:p>
          <a:p>
            <a:pPr eaLnBrk="1" hangingPunct="1"/>
            <a:r>
              <a:rPr lang="ru-RU" altLang="ru-RU" sz="1200"/>
              <a:t>                                               п.Чёбаково, 2008 г.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31395" y="480284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УМК Кузнецовой Н.Е.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53" name="Group 2217"/>
          <p:cNvGraphicFramePr>
            <a:graphicFrameLocks noGrp="1"/>
          </p:cNvGraphicFramePr>
          <p:nvPr>
            <p:ph idx="4294967295"/>
          </p:nvPr>
        </p:nvGraphicFramePr>
        <p:xfrm>
          <a:off x="1371600" y="1676400"/>
          <a:ext cx="7772400" cy="4114800"/>
        </p:xfrm>
        <a:graphic>
          <a:graphicData uri="http://schemas.openxmlformats.org/drawingml/2006/table">
            <a:tbl>
              <a:tblPr/>
              <a:tblGrid>
                <a:gridCol w="842963"/>
                <a:gridCol w="2560637"/>
                <a:gridCol w="2109788"/>
                <a:gridCol w="2259012"/>
              </a:tblGrid>
              <a:tr h="811212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Металлы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</a:t>
                      </a:r>
                      <a:endParaRPr kumimoji="1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Неметаллы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kumimoji="1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 rowSpan="6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ные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веще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ства</a:t>
                      </a:r>
                      <a:endParaRPr kumimoji="1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Окисление</a:t>
                      </a:r>
                      <a:endParaRPr kumimoji="1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О</a:t>
                      </a:r>
                      <a:r>
                        <a:rPr kumimoji="1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1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811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Оксиды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CaO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</a:t>
                      </a:r>
                      <a:r>
                        <a:rPr kumimoji="1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Кислотные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82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Взаимодействие с водой</a:t>
                      </a:r>
                      <a:endParaRPr kumimoji="1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</a:t>
                      </a:r>
                      <a:r>
                        <a:rPr kumimoji="1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kumimoji="1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</a:t>
                      </a:r>
                      <a:r>
                        <a:rPr kumimoji="1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kumimoji="1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811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Гидроксиды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Ca(OH)</a:t>
                      </a:r>
                      <a:r>
                        <a:rPr kumimoji="1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Основания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1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</a:t>
                      </a:r>
                      <a:r>
                        <a:rPr kumimoji="1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1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Кислоты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85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Нейтрализация</a:t>
                      </a:r>
                      <a:endParaRPr kumimoji="1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</a:t>
                      </a:r>
                      <a:r>
                        <a:rPr kumimoji="1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</a:t>
                      </a:r>
                      <a:r>
                        <a:rPr kumimoji="1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1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Ca(OH)</a:t>
                      </a:r>
                      <a:r>
                        <a:rPr kumimoji="1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1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528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Соли</a:t>
                      </a:r>
                      <a:endParaRPr kumimoji="1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CaSO</a:t>
                      </a:r>
                      <a:r>
                        <a:rPr kumimoji="1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1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CaSO</a:t>
                      </a:r>
                      <a:r>
                        <a:rPr kumimoji="1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1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  <p:sp>
        <p:nvSpPr>
          <p:cNvPr id="4134" name="WordArt 2220"/>
          <p:cNvSpPr>
            <a:spLocks noChangeArrowheads="1" noChangeShapeType="1" noTextEdit="1"/>
          </p:cNvSpPr>
          <p:nvPr/>
        </p:nvSpPr>
        <p:spPr bwMode="auto">
          <a:xfrm>
            <a:off x="1692275" y="549275"/>
            <a:ext cx="5029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Многообразие веществ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125538"/>
            <a:ext cx="7772400" cy="5903912"/>
          </a:xfrm>
        </p:spPr>
        <p:txBody>
          <a:bodyPr/>
          <a:lstStyle/>
          <a:p>
            <a:pPr eaLnBrk="1" hangingPunct="1"/>
            <a:r>
              <a:rPr lang="ru-RU" altLang="ru-RU" smtClean="0"/>
              <a:t>Состав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Сложные вещества, включающие в себя два химических элемента, причём один из них – кислород.</a:t>
            </a:r>
          </a:p>
          <a:p>
            <a:pPr eaLnBrk="1" hangingPunct="1"/>
            <a:r>
              <a:rPr lang="ru-RU" altLang="ru-RU" smtClean="0"/>
              <a:t>Примеры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9900"/>
                </a:solidFill>
              </a:rPr>
              <a:t>Газы: </a:t>
            </a:r>
            <a:r>
              <a:rPr lang="en-US" altLang="ru-RU" sz="2000" smtClean="0">
                <a:solidFill>
                  <a:srgbClr val="009900"/>
                </a:solidFill>
              </a:rPr>
              <a:t>CO</a:t>
            </a:r>
            <a:r>
              <a:rPr lang="en-US" altLang="ru-RU" sz="1400" smtClean="0">
                <a:solidFill>
                  <a:srgbClr val="009900"/>
                </a:solidFill>
              </a:rPr>
              <a:t>2</a:t>
            </a:r>
            <a:r>
              <a:rPr lang="en-US" altLang="ru-RU" sz="2000" smtClean="0">
                <a:solidFill>
                  <a:srgbClr val="009900"/>
                </a:solidFill>
              </a:rPr>
              <a:t>, SO</a:t>
            </a:r>
            <a:r>
              <a:rPr lang="en-US" altLang="ru-RU" sz="1400" smtClean="0">
                <a:solidFill>
                  <a:srgbClr val="009900"/>
                </a:solidFill>
              </a:rPr>
              <a:t>2</a:t>
            </a:r>
            <a:r>
              <a:rPr lang="en-US" altLang="ru-RU" sz="2000" smtClean="0">
                <a:solidFill>
                  <a:srgbClr val="009900"/>
                </a:solidFill>
              </a:rPr>
              <a:t>, NO</a:t>
            </a:r>
            <a:r>
              <a:rPr lang="en-US" altLang="ru-RU" sz="1400" smtClean="0">
                <a:solidFill>
                  <a:srgbClr val="009900"/>
                </a:solidFill>
              </a:rPr>
              <a:t>2</a:t>
            </a:r>
            <a:r>
              <a:rPr lang="ru-RU" altLang="ru-RU" sz="1400" smtClean="0">
                <a:solidFill>
                  <a:srgbClr val="009900"/>
                </a:solidFill>
              </a:rPr>
              <a:t>.</a:t>
            </a:r>
            <a:r>
              <a:rPr lang="ru-RU" altLang="ru-RU" sz="1400" smtClean="0"/>
              <a:t>   </a:t>
            </a:r>
            <a:r>
              <a:rPr lang="ru-RU" altLang="ru-RU" sz="2000" smtClean="0">
                <a:solidFill>
                  <a:srgbClr val="0033CC"/>
                </a:solidFill>
              </a:rPr>
              <a:t>Жидкости: </a:t>
            </a:r>
            <a:r>
              <a:rPr lang="en-US" altLang="ru-RU" sz="2000" smtClean="0">
                <a:solidFill>
                  <a:srgbClr val="0033CC"/>
                </a:solidFill>
              </a:rPr>
              <a:t>H</a:t>
            </a:r>
            <a:r>
              <a:rPr lang="en-US" altLang="ru-RU" sz="1400" smtClean="0">
                <a:solidFill>
                  <a:srgbClr val="0033CC"/>
                </a:solidFill>
              </a:rPr>
              <a:t>2</a:t>
            </a:r>
            <a:r>
              <a:rPr lang="en-US" altLang="ru-RU" sz="2000" smtClean="0">
                <a:solidFill>
                  <a:srgbClr val="0033CC"/>
                </a:solidFill>
              </a:rPr>
              <a:t>O</a:t>
            </a:r>
            <a:r>
              <a:rPr lang="en-US" altLang="ru-RU" sz="2000" smtClean="0"/>
              <a:t>. </a:t>
            </a:r>
            <a:r>
              <a:rPr lang="ru-RU" altLang="ru-RU" sz="2000" smtClean="0">
                <a:solidFill>
                  <a:srgbClr val="000000"/>
                </a:solidFill>
              </a:rPr>
              <a:t>Твёрдые: </a:t>
            </a:r>
            <a:r>
              <a:rPr lang="en-US" altLang="ru-RU" sz="2000" smtClean="0">
                <a:solidFill>
                  <a:srgbClr val="000000"/>
                </a:solidFill>
              </a:rPr>
              <a:t>SiO</a:t>
            </a:r>
            <a:r>
              <a:rPr lang="en-US" altLang="ru-RU" sz="14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, MgO.</a:t>
            </a:r>
          </a:p>
          <a:p>
            <a:pPr eaLnBrk="1" hangingPunct="1"/>
            <a:r>
              <a:rPr lang="ru-RU" altLang="ru-RU" smtClean="0"/>
              <a:t>Классификация</a:t>
            </a:r>
            <a:endParaRPr lang="en-US" altLang="ru-RU" smtClean="0"/>
          </a:p>
          <a:p>
            <a:pPr eaLnBrk="1" hangingPunct="1"/>
            <a:endParaRPr lang="ru-RU" altLang="ru-RU" smtClean="0"/>
          </a:p>
          <a:p>
            <a:pPr lvl="4" eaLnBrk="1" hangingPunct="1">
              <a:buFontTx/>
              <a:buNone/>
            </a:pPr>
            <a:r>
              <a:rPr lang="ru-RU" altLang="ru-RU" smtClean="0">
                <a:solidFill>
                  <a:srgbClr val="FF0000"/>
                </a:solidFill>
              </a:rPr>
              <a:t>Кислотные: </a:t>
            </a:r>
            <a:r>
              <a:rPr lang="en-US" altLang="ru-RU" smtClean="0">
                <a:solidFill>
                  <a:srgbClr val="FF0000"/>
                </a:solidFill>
              </a:rPr>
              <a:t>CO</a:t>
            </a:r>
            <a:r>
              <a:rPr lang="en-US" altLang="ru-RU" sz="1400" smtClean="0">
                <a:solidFill>
                  <a:srgbClr val="FF0000"/>
                </a:solidFill>
              </a:rPr>
              <a:t>2</a:t>
            </a:r>
            <a:r>
              <a:rPr lang="en-US" altLang="ru-RU" smtClean="0">
                <a:solidFill>
                  <a:srgbClr val="FF0000"/>
                </a:solidFill>
              </a:rPr>
              <a:t>, SO</a:t>
            </a:r>
            <a:r>
              <a:rPr lang="en-US" altLang="ru-RU" sz="1400" smtClean="0">
                <a:solidFill>
                  <a:srgbClr val="FF0000"/>
                </a:solidFill>
              </a:rPr>
              <a:t>3</a:t>
            </a:r>
            <a:r>
              <a:rPr lang="en-US" altLang="ru-RU" smtClean="0">
                <a:solidFill>
                  <a:srgbClr val="FF0000"/>
                </a:solidFill>
              </a:rPr>
              <a:t>, N</a:t>
            </a:r>
            <a:r>
              <a:rPr lang="en-US" altLang="ru-RU" sz="1400" smtClean="0">
                <a:solidFill>
                  <a:srgbClr val="FF0000"/>
                </a:solidFill>
              </a:rPr>
              <a:t>2</a:t>
            </a:r>
            <a:r>
              <a:rPr lang="en-US" altLang="ru-RU" smtClean="0">
                <a:solidFill>
                  <a:srgbClr val="FF0000"/>
                </a:solidFill>
              </a:rPr>
              <a:t>O</a:t>
            </a:r>
            <a:r>
              <a:rPr lang="en-US" altLang="ru-RU" sz="1400" smtClean="0">
                <a:solidFill>
                  <a:srgbClr val="FF0000"/>
                </a:solidFill>
              </a:rPr>
              <a:t>5</a:t>
            </a:r>
            <a:r>
              <a:rPr lang="en-US" altLang="ru-RU" smtClean="0">
                <a:solidFill>
                  <a:srgbClr val="FF0000"/>
                </a:solidFill>
              </a:rPr>
              <a:t>…</a:t>
            </a:r>
          </a:p>
          <a:p>
            <a:pPr lvl="4" eaLnBrk="1" hangingPunct="1">
              <a:buFontTx/>
              <a:buNone/>
            </a:pPr>
            <a:endParaRPr lang="en-US" altLang="ru-RU" smtClean="0"/>
          </a:p>
          <a:p>
            <a:pPr lvl="4" eaLnBrk="1" hangingPunct="1">
              <a:buFontTx/>
              <a:buNone/>
            </a:pPr>
            <a:r>
              <a:rPr lang="ru-RU" altLang="ru-RU" smtClean="0">
                <a:solidFill>
                  <a:srgbClr val="008000"/>
                </a:solidFill>
              </a:rPr>
              <a:t>Амфотерные: </a:t>
            </a:r>
            <a:r>
              <a:rPr lang="en-US" altLang="ru-RU" smtClean="0">
                <a:solidFill>
                  <a:srgbClr val="008000"/>
                </a:solidFill>
              </a:rPr>
              <a:t>ZnO, Al</a:t>
            </a:r>
            <a:r>
              <a:rPr lang="en-US" altLang="ru-RU" sz="1400" smtClean="0">
                <a:solidFill>
                  <a:srgbClr val="008000"/>
                </a:solidFill>
              </a:rPr>
              <a:t>2</a:t>
            </a:r>
            <a:r>
              <a:rPr lang="en-US" altLang="ru-RU" smtClean="0">
                <a:solidFill>
                  <a:srgbClr val="008000"/>
                </a:solidFill>
              </a:rPr>
              <a:t>O</a:t>
            </a:r>
            <a:r>
              <a:rPr lang="en-US" altLang="ru-RU" sz="1400" smtClean="0">
                <a:solidFill>
                  <a:srgbClr val="008000"/>
                </a:solidFill>
              </a:rPr>
              <a:t>3</a:t>
            </a:r>
            <a:r>
              <a:rPr lang="en-US" altLang="ru-RU" smtClean="0">
                <a:solidFill>
                  <a:srgbClr val="008000"/>
                </a:solidFill>
              </a:rPr>
              <a:t>…</a:t>
            </a:r>
          </a:p>
          <a:p>
            <a:pPr lvl="4" eaLnBrk="1" hangingPunct="1">
              <a:buFontTx/>
              <a:buNone/>
            </a:pPr>
            <a:r>
              <a:rPr lang="en-US" altLang="ru-RU" smtClean="0"/>
              <a:t> </a:t>
            </a:r>
          </a:p>
          <a:p>
            <a:pPr lvl="4" eaLnBrk="1" hangingPunct="1">
              <a:buFontTx/>
              <a:buNone/>
            </a:pPr>
            <a:r>
              <a:rPr lang="ru-RU" altLang="ru-RU" smtClean="0">
                <a:solidFill>
                  <a:srgbClr val="0033CC"/>
                </a:solidFill>
              </a:rPr>
              <a:t>Основные: </a:t>
            </a:r>
            <a:r>
              <a:rPr lang="en-US" altLang="ru-RU" smtClean="0">
                <a:solidFill>
                  <a:srgbClr val="0033CC"/>
                </a:solidFill>
              </a:rPr>
              <a:t>Na</a:t>
            </a:r>
            <a:r>
              <a:rPr lang="en-US" altLang="ru-RU" sz="1400" smtClean="0">
                <a:solidFill>
                  <a:srgbClr val="0033CC"/>
                </a:solidFill>
              </a:rPr>
              <a:t>2</a:t>
            </a:r>
            <a:r>
              <a:rPr lang="en-US" altLang="ru-RU" smtClean="0">
                <a:solidFill>
                  <a:srgbClr val="0033CC"/>
                </a:solidFill>
              </a:rPr>
              <a:t>O, CuO, MgO…</a:t>
            </a:r>
            <a:endParaRPr lang="ru-RU" altLang="ru-RU" smtClean="0">
              <a:solidFill>
                <a:srgbClr val="0033CC"/>
              </a:solidFill>
            </a:endParaRPr>
          </a:p>
        </p:txBody>
      </p:sp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3851275" y="333375"/>
            <a:ext cx="16383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Оксиды</a:t>
            </a:r>
          </a:p>
        </p:txBody>
      </p:sp>
      <p:sp>
        <p:nvSpPr>
          <p:cNvPr id="5124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75688" y="6453188"/>
            <a:ext cx="266700" cy="2667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5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5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5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908050"/>
            <a:ext cx="7772400" cy="5761038"/>
          </a:xfrm>
          <a:noFill/>
        </p:spPr>
        <p:txBody>
          <a:bodyPr/>
          <a:lstStyle/>
          <a:p>
            <a:pPr eaLnBrk="1" hangingPunct="1"/>
            <a:r>
              <a:rPr lang="ru-RU" altLang="ru-RU" smtClean="0"/>
              <a:t>Состав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Сложные вещества, состоящие из атомов металлов, соединённых с одной или несколькими гидроксильными группами.</a:t>
            </a:r>
          </a:p>
          <a:p>
            <a:pPr eaLnBrk="1" hangingPunct="1"/>
            <a:r>
              <a:rPr lang="ru-RU" altLang="ru-RU" smtClean="0"/>
              <a:t>Примеры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Все – твёрдые вещества: </a:t>
            </a:r>
            <a:r>
              <a:rPr lang="en-US" altLang="ru-RU" sz="2000" smtClean="0">
                <a:solidFill>
                  <a:srgbClr val="000000"/>
                </a:solidFill>
              </a:rPr>
              <a:t>NaOH, Fe(OH)</a:t>
            </a:r>
            <a:r>
              <a:rPr lang="en-US" altLang="ru-RU" sz="14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, Cu(OH)</a:t>
            </a:r>
            <a:r>
              <a:rPr lang="en-US" altLang="ru-RU" sz="1400" smtClean="0">
                <a:solidFill>
                  <a:srgbClr val="000000"/>
                </a:solidFill>
              </a:rPr>
              <a:t>2</a:t>
            </a:r>
            <a:r>
              <a:rPr lang="ru-RU" altLang="ru-RU" sz="2000" smtClean="0">
                <a:solidFill>
                  <a:srgbClr val="000000"/>
                </a:solidFill>
              </a:rPr>
              <a:t>…</a:t>
            </a:r>
          </a:p>
          <a:p>
            <a:pPr eaLnBrk="1" hangingPunct="1"/>
            <a:r>
              <a:rPr lang="ru-RU" altLang="ru-RU" smtClean="0"/>
              <a:t>Классификация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663300"/>
                </a:solidFill>
              </a:rPr>
              <a:t>Нерастворимые в воде основания: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663300"/>
                </a:solidFill>
              </a:rPr>
              <a:t>        </a:t>
            </a:r>
            <a:r>
              <a:rPr lang="en-US" altLang="ru-RU" sz="2000" smtClean="0">
                <a:solidFill>
                  <a:srgbClr val="663300"/>
                </a:solidFill>
              </a:rPr>
              <a:t>Cu(OH)</a:t>
            </a:r>
            <a:r>
              <a:rPr lang="en-US" altLang="ru-RU" sz="1400" smtClean="0">
                <a:solidFill>
                  <a:srgbClr val="663300"/>
                </a:solidFill>
              </a:rPr>
              <a:t>2</a:t>
            </a:r>
            <a:r>
              <a:rPr lang="en-US" altLang="ru-RU" sz="2000" smtClean="0">
                <a:solidFill>
                  <a:srgbClr val="663300"/>
                </a:solidFill>
              </a:rPr>
              <a:t>, Al(OH)</a:t>
            </a:r>
            <a:r>
              <a:rPr lang="en-US" altLang="ru-RU" sz="1400" smtClean="0">
                <a:solidFill>
                  <a:srgbClr val="663300"/>
                </a:solidFill>
              </a:rPr>
              <a:t>3</a:t>
            </a:r>
            <a:r>
              <a:rPr lang="en-US" altLang="ru-RU" sz="2000" smtClean="0">
                <a:solidFill>
                  <a:srgbClr val="663300"/>
                </a:solidFill>
              </a:rPr>
              <a:t>, Fe(OH)</a:t>
            </a:r>
            <a:r>
              <a:rPr lang="en-US" altLang="ru-RU" sz="1400" smtClean="0">
                <a:solidFill>
                  <a:srgbClr val="663300"/>
                </a:solidFill>
              </a:rPr>
              <a:t>2</a:t>
            </a:r>
            <a:r>
              <a:rPr lang="en-US" altLang="ru-RU" sz="2000" smtClean="0">
                <a:solidFill>
                  <a:srgbClr val="663300"/>
                </a:solidFill>
              </a:rPr>
              <a:t>… </a:t>
            </a:r>
          </a:p>
          <a:p>
            <a:pPr eaLnBrk="1" hangingPunct="1">
              <a:buFontTx/>
              <a:buNone/>
            </a:pPr>
            <a:endParaRPr lang="en-US" altLang="ru-RU" sz="2000" smtClean="0">
              <a:solidFill>
                <a:srgbClr val="6633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FF0066"/>
                </a:solidFill>
              </a:rPr>
              <a:t>Щёлочи (растворимые в воде основания) :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FF0066"/>
                </a:solidFill>
              </a:rPr>
              <a:t>        </a:t>
            </a:r>
            <a:r>
              <a:rPr lang="en-US" altLang="ru-RU" sz="2000" smtClean="0">
                <a:solidFill>
                  <a:srgbClr val="FF0066"/>
                </a:solidFill>
              </a:rPr>
              <a:t>NaOH, LiOH, Ca(OH)2, KOH …</a:t>
            </a:r>
            <a:r>
              <a:rPr lang="en-US" altLang="ru-RU" sz="2000" smtClean="0">
                <a:solidFill>
                  <a:srgbClr val="000000"/>
                </a:solidFill>
              </a:rPr>
              <a:t> </a:t>
            </a:r>
            <a:endParaRPr lang="ru-RU" altLang="ru-RU" sz="2000" smtClean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ru-RU" sz="2000" smtClean="0">
                <a:solidFill>
                  <a:srgbClr val="000000"/>
                </a:solidFill>
              </a:rPr>
              <a:t> </a:t>
            </a:r>
            <a:endParaRPr lang="ru-RU" altLang="ru-RU" sz="2000" smtClean="0">
              <a:solidFill>
                <a:srgbClr val="000000"/>
              </a:solidFill>
            </a:endParaRPr>
          </a:p>
        </p:txBody>
      </p:sp>
      <p:sp>
        <p:nvSpPr>
          <p:cNvPr id="2" name="WordArt 2080"/>
          <p:cNvSpPr>
            <a:spLocks noChangeArrowheads="1" noChangeShapeType="1" noTextEdit="1"/>
          </p:cNvSpPr>
          <p:nvPr/>
        </p:nvSpPr>
        <p:spPr bwMode="auto">
          <a:xfrm>
            <a:off x="3348038" y="333375"/>
            <a:ext cx="2362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Основания</a:t>
            </a:r>
          </a:p>
        </p:txBody>
      </p:sp>
      <p:sp>
        <p:nvSpPr>
          <p:cNvPr id="6148" name="Rectangle 20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459788" y="6308725"/>
            <a:ext cx="266700" cy="2667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3779838" y="333375"/>
            <a:ext cx="18192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Кислоты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370013" y="981075"/>
            <a:ext cx="7772400" cy="5876925"/>
          </a:xfrm>
        </p:spPr>
        <p:txBody>
          <a:bodyPr/>
          <a:lstStyle/>
          <a:p>
            <a:pPr eaLnBrk="1" hangingPunct="1"/>
            <a:r>
              <a:rPr lang="ru-RU" altLang="ru-RU" smtClean="0"/>
              <a:t>Состав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Сложные вещества, состоящие из одного или нескольких атомов водорода, соединённых с кислотным остатком</a:t>
            </a:r>
          </a:p>
          <a:p>
            <a:pPr eaLnBrk="1" hangingPunct="1"/>
            <a:r>
              <a:rPr lang="ru-RU" altLang="ru-RU" smtClean="0"/>
              <a:t>Примеры</a:t>
            </a:r>
            <a:endParaRPr lang="en-US" altLang="ru-RU" smtClean="0"/>
          </a:p>
          <a:p>
            <a:pPr eaLnBrk="1" hangingPunct="1">
              <a:buFontTx/>
              <a:buNone/>
            </a:pPr>
            <a:r>
              <a:rPr lang="en-US" altLang="ru-RU" sz="2000" smtClean="0"/>
              <a:t>    </a:t>
            </a:r>
            <a:r>
              <a:rPr lang="en-US" altLang="ru-RU" sz="2000" smtClean="0">
                <a:solidFill>
                  <a:srgbClr val="FF0000"/>
                </a:solidFill>
              </a:rPr>
              <a:t>HCl, HNO</a:t>
            </a:r>
            <a:r>
              <a:rPr lang="en-US" altLang="ru-RU" sz="1400" smtClean="0">
                <a:solidFill>
                  <a:srgbClr val="FF0000"/>
                </a:solidFill>
              </a:rPr>
              <a:t>3</a:t>
            </a:r>
            <a:r>
              <a:rPr lang="en-US" altLang="ru-RU" sz="2000" smtClean="0">
                <a:solidFill>
                  <a:srgbClr val="FF0000"/>
                </a:solidFill>
              </a:rPr>
              <a:t>, H</a:t>
            </a:r>
            <a:r>
              <a:rPr lang="en-US" altLang="ru-RU" sz="1400" smtClean="0">
                <a:solidFill>
                  <a:srgbClr val="FF0000"/>
                </a:solidFill>
              </a:rPr>
              <a:t>2</a:t>
            </a:r>
            <a:r>
              <a:rPr lang="en-US" altLang="ru-RU" sz="2000" smtClean="0">
                <a:solidFill>
                  <a:srgbClr val="FF0000"/>
                </a:solidFill>
              </a:rPr>
              <a:t>SO</a:t>
            </a:r>
            <a:r>
              <a:rPr lang="en-US" altLang="ru-RU" sz="1400" smtClean="0">
                <a:solidFill>
                  <a:srgbClr val="FF0000"/>
                </a:solidFill>
              </a:rPr>
              <a:t>4</a:t>
            </a:r>
            <a:r>
              <a:rPr lang="en-US" altLang="ru-RU" sz="2000" smtClean="0">
                <a:solidFill>
                  <a:srgbClr val="FF0000"/>
                </a:solidFill>
              </a:rPr>
              <a:t>, H</a:t>
            </a:r>
            <a:r>
              <a:rPr lang="en-US" altLang="ru-RU" sz="1400" smtClean="0">
                <a:solidFill>
                  <a:srgbClr val="FF0000"/>
                </a:solidFill>
              </a:rPr>
              <a:t>3</a:t>
            </a:r>
            <a:r>
              <a:rPr lang="en-US" altLang="ru-RU" sz="2000" smtClean="0">
                <a:solidFill>
                  <a:srgbClr val="FF0000"/>
                </a:solidFill>
              </a:rPr>
              <a:t>PO</a:t>
            </a:r>
            <a:r>
              <a:rPr lang="en-US" altLang="ru-RU" sz="1400" smtClean="0">
                <a:solidFill>
                  <a:srgbClr val="FF0000"/>
                </a:solidFill>
              </a:rPr>
              <a:t>4</a:t>
            </a:r>
            <a:r>
              <a:rPr lang="ru-RU" altLang="ru-RU" sz="2000" smtClean="0">
                <a:solidFill>
                  <a:srgbClr val="FF0000"/>
                </a:solidFill>
              </a:rPr>
              <a:t>, </a:t>
            </a:r>
            <a:r>
              <a:rPr lang="en-US" altLang="ru-RU" sz="2000" smtClean="0">
                <a:solidFill>
                  <a:srgbClr val="FF0000"/>
                </a:solidFill>
              </a:rPr>
              <a:t>H</a:t>
            </a:r>
            <a:r>
              <a:rPr lang="en-US" altLang="ru-RU" sz="1400" smtClean="0">
                <a:solidFill>
                  <a:srgbClr val="FF0000"/>
                </a:solidFill>
              </a:rPr>
              <a:t>2</a:t>
            </a:r>
            <a:r>
              <a:rPr lang="en-US" altLang="ru-RU" sz="2000" smtClean="0">
                <a:solidFill>
                  <a:srgbClr val="FF0000"/>
                </a:solidFill>
              </a:rPr>
              <a:t>CO</a:t>
            </a:r>
            <a:r>
              <a:rPr lang="en-US" altLang="ru-RU" sz="1400" smtClean="0">
                <a:solidFill>
                  <a:srgbClr val="FF0000"/>
                </a:solidFill>
              </a:rPr>
              <a:t>3</a:t>
            </a:r>
            <a:r>
              <a:rPr lang="en-US" altLang="ru-RU" sz="2000" smtClean="0">
                <a:solidFill>
                  <a:srgbClr val="FF0000"/>
                </a:solidFill>
              </a:rPr>
              <a:t> </a:t>
            </a:r>
            <a:r>
              <a:rPr lang="ru-RU" altLang="ru-RU" sz="2000" smtClean="0">
                <a:solidFill>
                  <a:srgbClr val="FF0000"/>
                </a:solidFill>
              </a:rPr>
              <a:t>…</a:t>
            </a:r>
            <a:r>
              <a:rPr lang="en-US" altLang="ru-RU" smtClean="0"/>
              <a:t> </a:t>
            </a:r>
          </a:p>
          <a:p>
            <a:pPr eaLnBrk="1" hangingPunct="1"/>
            <a:r>
              <a:rPr lang="ru-RU" altLang="ru-RU" smtClean="0"/>
              <a:t>Классификация</a:t>
            </a:r>
          </a:p>
          <a:p>
            <a:pPr eaLnBrk="1" hangingPunct="1">
              <a:buFontTx/>
              <a:buNone/>
            </a:pPr>
            <a:endParaRPr lang="ru-RU" altLang="ru-RU" sz="200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en-US" altLang="ru-RU" sz="200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ru-RU" altLang="ru-RU" sz="200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ru-RU" altLang="ru-RU" smtClean="0"/>
          </a:p>
        </p:txBody>
      </p:sp>
      <p:graphicFrame>
        <p:nvGraphicFramePr>
          <p:cNvPr id="68650" name="Group 42"/>
          <p:cNvGraphicFramePr>
            <a:graphicFrameLocks noGrp="1"/>
          </p:cNvGraphicFramePr>
          <p:nvPr/>
        </p:nvGraphicFramePr>
        <p:xfrm>
          <a:off x="1476375" y="4005263"/>
          <a:ext cx="7667625" cy="2695575"/>
        </p:xfrm>
        <a:graphic>
          <a:graphicData uri="http://schemas.openxmlformats.org/drawingml/2006/table">
            <a:tbl>
              <a:tblPr/>
              <a:tblGrid>
                <a:gridCol w="2120900"/>
                <a:gridCol w="1965325"/>
                <a:gridCol w="1852613"/>
                <a:gridCol w="1728787"/>
              </a:tblGrid>
              <a:tr h="898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Одноосновные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Двухосновные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Трёхосновные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Бескислородные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HCl, HF, HI …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S, H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Se …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898525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Кислородсодержащие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HNO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HMnO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…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H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CO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PO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…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</a:tr>
            </a:tbl>
          </a:graphicData>
        </a:graphic>
      </p:graphicFrame>
      <p:sp>
        <p:nvSpPr>
          <p:cNvPr id="7194" name="Rectangle 4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75688" y="6453188"/>
            <a:ext cx="266700" cy="2667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4140200" y="260350"/>
            <a:ext cx="11144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Соли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370013" y="1676400"/>
            <a:ext cx="7772400" cy="5181600"/>
          </a:xfrm>
        </p:spPr>
        <p:txBody>
          <a:bodyPr/>
          <a:lstStyle/>
          <a:p>
            <a:pPr eaLnBrk="1" hangingPunct="1"/>
            <a:r>
              <a:rPr lang="ru-RU" altLang="ru-RU" smtClean="0"/>
              <a:t>Состав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Сложные вещества, состоящие из атомов металла, соединённых с кислотными остатками.</a:t>
            </a:r>
          </a:p>
          <a:p>
            <a:pPr eaLnBrk="1" hangingPunct="1"/>
            <a:r>
              <a:rPr lang="ru-RU" altLang="ru-RU" smtClean="0"/>
              <a:t>Примеры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Все – твёрдые вещества: </a:t>
            </a:r>
            <a:r>
              <a:rPr lang="en-US" altLang="ru-RU" sz="2000" smtClean="0">
                <a:solidFill>
                  <a:srgbClr val="000000"/>
                </a:solidFill>
              </a:rPr>
              <a:t>NaCl,</a:t>
            </a:r>
            <a:r>
              <a:rPr lang="ru-RU" altLang="ru-RU" sz="2000" smtClean="0">
                <a:solidFill>
                  <a:srgbClr val="000000"/>
                </a:solidFill>
              </a:rPr>
              <a:t> </a:t>
            </a:r>
            <a:r>
              <a:rPr lang="en-US" altLang="ru-RU" sz="2000" smtClean="0">
                <a:solidFill>
                  <a:srgbClr val="000000"/>
                </a:solidFill>
              </a:rPr>
              <a:t> K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CO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, CaSO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, KMnO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 …</a:t>
            </a:r>
          </a:p>
          <a:p>
            <a:pPr eaLnBrk="1" hangingPunct="1"/>
            <a:r>
              <a:rPr lang="ru-RU" altLang="ru-RU" smtClean="0"/>
              <a:t>Классификация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Нейтральные: </a:t>
            </a:r>
            <a:r>
              <a:rPr lang="en-US" altLang="ru-RU" sz="2000" smtClean="0">
                <a:solidFill>
                  <a:srgbClr val="000000"/>
                </a:solidFill>
              </a:rPr>
              <a:t>Na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CO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, CuSO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, CaCO</a:t>
            </a:r>
            <a:r>
              <a:rPr lang="en-US" altLang="ru-RU" sz="1000" smtClean="0">
                <a:solidFill>
                  <a:srgbClr val="000000"/>
                </a:solidFill>
              </a:rPr>
              <a:t>3 </a:t>
            </a:r>
            <a:r>
              <a:rPr lang="en-US" altLang="ru-RU" sz="2000" smtClean="0">
                <a:solidFill>
                  <a:srgbClr val="000000"/>
                </a:solidFill>
              </a:rPr>
              <a:t>…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Кислые : </a:t>
            </a:r>
            <a:r>
              <a:rPr lang="en-US" altLang="ru-RU" sz="2000" smtClean="0">
                <a:solidFill>
                  <a:srgbClr val="000000"/>
                </a:solidFill>
              </a:rPr>
              <a:t>NaHCO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, KHSO</a:t>
            </a:r>
            <a:r>
              <a:rPr lang="en-US" altLang="ru-RU" sz="1000" smtClean="0">
                <a:solidFill>
                  <a:srgbClr val="000000"/>
                </a:solidFill>
              </a:rPr>
              <a:t>4 </a:t>
            </a:r>
            <a:r>
              <a:rPr lang="en-US" altLang="ru-RU" sz="2000" smtClean="0">
                <a:solidFill>
                  <a:srgbClr val="000000"/>
                </a:solidFill>
              </a:rPr>
              <a:t>…</a:t>
            </a:r>
          </a:p>
          <a:p>
            <a:pPr eaLnBrk="1" hangingPunct="1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Основные: С</a:t>
            </a:r>
            <a:r>
              <a:rPr lang="en-US" altLang="ru-RU" sz="2000" smtClean="0">
                <a:solidFill>
                  <a:srgbClr val="000000"/>
                </a:solidFill>
              </a:rPr>
              <a:t>uOHCl, CaOHNO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 …</a:t>
            </a:r>
            <a:endParaRPr lang="en-US" altLang="ru-RU" sz="1000" smtClean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endParaRPr lang="ru-RU" altLang="ru-RU" sz="2000" smtClean="0"/>
          </a:p>
        </p:txBody>
      </p:sp>
      <p:sp>
        <p:nvSpPr>
          <p:cNvPr id="8196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04250" y="6308725"/>
            <a:ext cx="266700" cy="2667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6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6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6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6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6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6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6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6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6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2627313" y="260350"/>
            <a:ext cx="5181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Проверим наши знания.</a:t>
            </a:r>
          </a:p>
        </p:txBody>
      </p:sp>
      <p:sp>
        <p:nvSpPr>
          <p:cNvPr id="921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370013" y="836613"/>
            <a:ext cx="7772400" cy="6021387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Разнесите формулы из списка по предложенным ниже колонкам, дайте названия веществам.</a:t>
            </a:r>
          </a:p>
          <a:p>
            <a:pPr eaLnBrk="1" hangingPunct="1">
              <a:buFontTx/>
              <a:buNone/>
            </a:pPr>
            <a:endParaRPr lang="ru-RU" altLang="ru-RU" sz="2000" smtClean="0"/>
          </a:p>
          <a:p>
            <a:pPr eaLnBrk="1" hangingPunct="1">
              <a:buFontTx/>
              <a:buNone/>
            </a:pPr>
            <a:r>
              <a:rPr lang="ru-RU" altLang="ru-RU" sz="2000" smtClean="0"/>
              <a:t>     </a:t>
            </a:r>
            <a:r>
              <a:rPr lang="en-US" altLang="ru-RU" sz="2000" smtClean="0">
                <a:solidFill>
                  <a:srgbClr val="000000"/>
                </a:solidFill>
              </a:rPr>
              <a:t>HNO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; KOH; NO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; H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; CuSO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; Ca(NO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)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; Fe(OH)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; CO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; </a:t>
            </a:r>
          </a:p>
          <a:p>
            <a:pPr eaLnBrk="1" hangingPunct="1">
              <a:buFontTx/>
              <a:buNone/>
            </a:pPr>
            <a:r>
              <a:rPr lang="en-US" altLang="ru-RU" sz="2000" smtClean="0">
                <a:solidFill>
                  <a:srgbClr val="000000"/>
                </a:solidFill>
              </a:rPr>
              <a:t>     H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PO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; Ca(OH)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; Al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(SO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)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; ZnO; Ca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(PO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2000" smtClean="0">
                <a:solidFill>
                  <a:srgbClr val="000000"/>
                </a:solidFill>
              </a:rPr>
              <a:t>)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; SO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; HCl; Fe(OH)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altLang="ru-RU" sz="2000" smtClean="0">
                <a:solidFill>
                  <a:srgbClr val="000000"/>
                </a:solidFill>
              </a:rPr>
              <a:t>     MgO; H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2000" smtClean="0">
                <a:solidFill>
                  <a:srgbClr val="000000"/>
                </a:solidFill>
              </a:rPr>
              <a:t>CO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2000" smtClean="0">
                <a:solidFill>
                  <a:srgbClr val="000000"/>
                </a:solidFill>
              </a:rPr>
              <a:t>; NaOH; NaCl.</a:t>
            </a:r>
            <a:endParaRPr lang="ru-RU" altLang="ru-RU" sz="2000" smtClean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endParaRPr lang="en-US" altLang="ru-RU" sz="2000" smtClean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ru-RU" sz="2000" smtClean="0"/>
              <a:t>     </a:t>
            </a:r>
            <a:r>
              <a:rPr lang="ru-RU" altLang="ru-RU" sz="2000" smtClean="0">
                <a:solidFill>
                  <a:srgbClr val="009900"/>
                </a:solidFill>
              </a:rPr>
              <a:t>Оксиды </a:t>
            </a:r>
            <a:r>
              <a:rPr lang="ru-RU" altLang="ru-RU" sz="2000" smtClean="0">
                <a:solidFill>
                  <a:srgbClr val="FF99FF"/>
                </a:solidFill>
              </a:rPr>
              <a:t> </a:t>
            </a:r>
            <a:r>
              <a:rPr lang="ru-RU" altLang="ru-RU" sz="2000" smtClean="0"/>
              <a:t>        </a:t>
            </a:r>
            <a:r>
              <a:rPr lang="ru-RU" altLang="ru-RU" sz="2000" smtClean="0">
                <a:solidFill>
                  <a:srgbClr val="FF33CC"/>
                </a:solidFill>
              </a:rPr>
              <a:t> </a:t>
            </a:r>
            <a:r>
              <a:rPr lang="ru-RU" altLang="ru-RU" sz="2000" smtClean="0">
                <a:solidFill>
                  <a:srgbClr val="FF0000"/>
                </a:solidFill>
              </a:rPr>
              <a:t>Кислоты</a:t>
            </a:r>
            <a:r>
              <a:rPr lang="ru-RU" altLang="ru-RU" sz="2000" smtClean="0">
                <a:solidFill>
                  <a:srgbClr val="FF33CC"/>
                </a:solidFill>
              </a:rPr>
              <a:t> </a:t>
            </a:r>
            <a:r>
              <a:rPr lang="ru-RU" altLang="ru-RU" sz="2000" smtClean="0"/>
              <a:t>          </a:t>
            </a:r>
            <a:r>
              <a:rPr lang="ru-RU" altLang="ru-RU" sz="2000" smtClean="0">
                <a:solidFill>
                  <a:srgbClr val="6600FF"/>
                </a:solidFill>
              </a:rPr>
              <a:t> Основания  </a:t>
            </a:r>
            <a:r>
              <a:rPr lang="ru-RU" altLang="ru-RU" sz="2000" smtClean="0"/>
              <a:t>         </a:t>
            </a:r>
            <a:r>
              <a:rPr lang="ru-RU" altLang="ru-RU" sz="2000" smtClean="0">
                <a:solidFill>
                  <a:srgbClr val="663300"/>
                </a:solidFill>
              </a:rPr>
              <a:t>Соли</a:t>
            </a:r>
          </a:p>
          <a:p>
            <a:pPr eaLnBrk="1" hangingPunct="1">
              <a:buFontTx/>
              <a:buNone/>
            </a:pPr>
            <a:endParaRPr lang="ru-RU" altLang="ru-RU" sz="2000" smtClean="0">
              <a:solidFill>
                <a:srgbClr val="6633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ru-RU" sz="2000" smtClean="0"/>
              <a:t> </a:t>
            </a:r>
            <a:endParaRPr lang="ru-RU" altLang="ru-RU" sz="2000" smtClean="0"/>
          </a:p>
          <a:p>
            <a:pPr eaLnBrk="1" hangingPunct="1">
              <a:buFontTx/>
              <a:buNone/>
            </a:pPr>
            <a:r>
              <a:rPr lang="ru-RU" altLang="ru-RU" sz="2000" smtClean="0"/>
              <a:t>                                     Например:</a:t>
            </a:r>
            <a:endParaRPr lang="en-US" altLang="ru-RU" sz="2000" smtClean="0"/>
          </a:p>
          <a:p>
            <a:pPr eaLnBrk="1" hangingPunct="1">
              <a:buFontTx/>
              <a:buNone/>
            </a:pPr>
            <a:endParaRPr lang="ru-RU" altLang="ru-RU" sz="2000" smtClean="0"/>
          </a:p>
          <a:p>
            <a:pPr eaLnBrk="1" hangingPunct="1">
              <a:buFontTx/>
              <a:buNone/>
            </a:pPr>
            <a:r>
              <a:rPr lang="ru-RU" altLang="ru-RU" sz="2000" smtClean="0"/>
              <a:t>               Оксиды                     </a:t>
            </a:r>
            <a:r>
              <a:rPr lang="en-US" altLang="ru-RU" sz="2000" smtClean="0"/>
              <a:t>              </a:t>
            </a:r>
            <a:r>
              <a:rPr lang="ru-RU" altLang="ru-RU" sz="2000" smtClean="0"/>
              <a:t> Соли</a:t>
            </a:r>
            <a:r>
              <a:rPr lang="en-US" altLang="ru-RU" sz="2000" smtClean="0"/>
              <a:t> </a:t>
            </a:r>
          </a:p>
          <a:p>
            <a:pPr eaLnBrk="1" hangingPunct="1">
              <a:buFontTx/>
              <a:buNone/>
            </a:pPr>
            <a:r>
              <a:rPr lang="en-US" altLang="ru-RU" sz="2000" smtClean="0"/>
              <a:t>    SiO2 – </a:t>
            </a:r>
            <a:r>
              <a:rPr lang="ru-RU" altLang="ru-RU" sz="2000" smtClean="0"/>
              <a:t>оксид кремния (</a:t>
            </a:r>
            <a:r>
              <a:rPr lang="en-US" altLang="ru-RU" sz="2000" smtClean="0"/>
              <a:t>IV)          MgSO</a:t>
            </a:r>
            <a:r>
              <a:rPr lang="en-US" altLang="ru-RU" sz="1000" smtClean="0"/>
              <a:t>4</a:t>
            </a:r>
            <a:r>
              <a:rPr lang="en-US" altLang="ru-RU" sz="2000" smtClean="0"/>
              <a:t> – </a:t>
            </a:r>
            <a:r>
              <a:rPr lang="ru-RU" altLang="ru-RU" sz="2000" smtClean="0"/>
              <a:t>сульфат магния</a:t>
            </a:r>
            <a:r>
              <a:rPr lang="en-US" altLang="ru-RU" sz="2000" smtClean="0"/>
              <a:t>                                              </a:t>
            </a:r>
            <a:endParaRPr lang="ru-RU" altLang="ru-RU" sz="2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370013" y="908050"/>
            <a:ext cx="7772400" cy="5949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        </a:t>
            </a:r>
            <a:r>
              <a:rPr lang="ru-RU" altLang="ru-RU" sz="2000" smtClean="0">
                <a:solidFill>
                  <a:srgbClr val="009900"/>
                </a:solidFill>
              </a:rPr>
              <a:t>Оксиды </a:t>
            </a:r>
            <a:r>
              <a:rPr lang="ru-RU" altLang="ru-RU" sz="2000" smtClean="0"/>
              <a:t>                                   </a:t>
            </a:r>
            <a:r>
              <a:rPr lang="ru-RU" altLang="ru-RU" sz="2000" smtClean="0">
                <a:solidFill>
                  <a:srgbClr val="FF0000"/>
                </a:solidFill>
              </a:rPr>
              <a:t>Кислоты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NO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ru-RU" altLang="ru-RU" sz="1800" smtClean="0">
                <a:solidFill>
                  <a:srgbClr val="000000"/>
                </a:solidFill>
              </a:rPr>
              <a:t> – оксид азота (</a:t>
            </a:r>
            <a:r>
              <a:rPr lang="en-US" altLang="ru-RU" sz="1800" smtClean="0">
                <a:solidFill>
                  <a:srgbClr val="000000"/>
                </a:solidFill>
              </a:rPr>
              <a:t>IV)            HNO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азотная кислота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CO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ru-RU" altLang="ru-RU" sz="1800" smtClean="0">
                <a:solidFill>
                  <a:srgbClr val="000000"/>
                </a:solidFill>
              </a:rPr>
              <a:t> –</a:t>
            </a:r>
            <a:r>
              <a:rPr lang="en-US" altLang="ru-RU" sz="1800" smtClean="0">
                <a:solidFill>
                  <a:srgbClr val="000000"/>
                </a:solidFill>
              </a:rPr>
              <a:t> </a:t>
            </a:r>
            <a:r>
              <a:rPr lang="ru-RU" altLang="ru-RU" sz="1800" smtClean="0">
                <a:solidFill>
                  <a:srgbClr val="000000"/>
                </a:solidFill>
              </a:rPr>
              <a:t>Оксид углерода (</a:t>
            </a:r>
            <a:r>
              <a:rPr lang="en-US" altLang="ru-RU" sz="1800" smtClean="0">
                <a:solidFill>
                  <a:srgbClr val="000000"/>
                </a:solidFill>
              </a:rPr>
              <a:t>IV</a:t>
            </a:r>
            <a:r>
              <a:rPr lang="ru-RU" altLang="ru-RU" sz="1800" smtClean="0">
                <a:solidFill>
                  <a:srgbClr val="000000"/>
                </a:solidFill>
              </a:rPr>
              <a:t>)    </a:t>
            </a:r>
            <a:r>
              <a:rPr lang="en-US" altLang="ru-RU" sz="1800" smtClean="0">
                <a:solidFill>
                  <a:srgbClr val="000000"/>
                </a:solidFill>
              </a:rPr>
              <a:t>H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1800" smtClean="0">
                <a:solidFill>
                  <a:srgbClr val="000000"/>
                </a:solidFill>
              </a:rPr>
              <a:t>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серная кислота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ZnO</a:t>
            </a:r>
            <a:r>
              <a:rPr lang="ru-RU" altLang="ru-RU" sz="1800" smtClean="0">
                <a:solidFill>
                  <a:srgbClr val="000000"/>
                </a:solidFill>
              </a:rPr>
              <a:t> – оксид цинка                 </a:t>
            </a:r>
            <a:r>
              <a:rPr lang="en-US" altLang="ru-RU" sz="1800" smtClean="0">
                <a:solidFill>
                  <a:srgbClr val="000000"/>
                </a:solidFill>
              </a:rPr>
              <a:t>H3PO4 – </a:t>
            </a:r>
            <a:r>
              <a:rPr lang="ru-RU" altLang="ru-RU" sz="1800" smtClean="0">
                <a:solidFill>
                  <a:srgbClr val="000000"/>
                </a:solidFill>
              </a:rPr>
              <a:t>фосфорная кислота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SO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оксид серы (</a:t>
            </a:r>
            <a:r>
              <a:rPr lang="en-US" altLang="ru-RU" sz="1800" smtClean="0">
                <a:solidFill>
                  <a:srgbClr val="000000"/>
                </a:solidFill>
              </a:rPr>
              <a:t>VI</a:t>
            </a:r>
            <a:r>
              <a:rPr lang="ru-RU" altLang="ru-RU" sz="1800" smtClean="0">
                <a:solidFill>
                  <a:srgbClr val="000000"/>
                </a:solidFill>
              </a:rPr>
              <a:t>)</a:t>
            </a:r>
            <a:r>
              <a:rPr lang="en-US" altLang="ru-RU" sz="1800" smtClean="0">
                <a:solidFill>
                  <a:srgbClr val="000000"/>
                </a:solidFill>
              </a:rPr>
              <a:t>            HCl – </a:t>
            </a:r>
            <a:r>
              <a:rPr lang="ru-RU" altLang="ru-RU" sz="1800" smtClean="0">
                <a:solidFill>
                  <a:srgbClr val="000000"/>
                </a:solidFill>
              </a:rPr>
              <a:t>хлороводородная к – та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MgO – </a:t>
            </a:r>
            <a:r>
              <a:rPr lang="ru-RU" altLang="ru-RU" sz="1800" smtClean="0">
                <a:solidFill>
                  <a:srgbClr val="000000"/>
                </a:solidFill>
              </a:rPr>
              <a:t>оксид магния              </a:t>
            </a:r>
            <a:r>
              <a:rPr lang="en-US" altLang="ru-RU" sz="1800" smtClean="0">
                <a:solidFill>
                  <a:srgbClr val="000000"/>
                </a:solidFill>
              </a:rPr>
              <a:t>H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1800" smtClean="0">
                <a:solidFill>
                  <a:srgbClr val="000000"/>
                </a:solidFill>
              </a:rPr>
              <a:t>CO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угольная кислота</a:t>
            </a:r>
          </a:p>
          <a:p>
            <a:pPr eaLnBrk="1" hangingPunct="1"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z="1800" smtClean="0">
                <a:solidFill>
                  <a:srgbClr val="000000"/>
                </a:solidFill>
              </a:rPr>
              <a:t>            </a:t>
            </a:r>
            <a:r>
              <a:rPr lang="ru-RU" altLang="ru-RU" sz="2000" smtClean="0">
                <a:solidFill>
                  <a:srgbClr val="6600FF"/>
                </a:solidFill>
              </a:rPr>
              <a:t>Основания</a:t>
            </a:r>
            <a:r>
              <a:rPr lang="ru-RU" altLang="ru-RU" sz="2000" smtClean="0">
                <a:solidFill>
                  <a:srgbClr val="000000"/>
                </a:solidFill>
              </a:rPr>
              <a:t>                                         </a:t>
            </a:r>
            <a:r>
              <a:rPr lang="ru-RU" altLang="ru-RU" sz="2000" smtClean="0">
                <a:solidFill>
                  <a:srgbClr val="663300"/>
                </a:solidFill>
              </a:rPr>
              <a:t>Соли</a:t>
            </a:r>
          </a:p>
          <a:p>
            <a:pPr eaLnBrk="1" hangingPunct="1">
              <a:buFontTx/>
              <a:buNone/>
            </a:pPr>
            <a:endParaRPr lang="ru-RU" altLang="ru-RU" sz="2000" smtClean="0">
              <a:solidFill>
                <a:srgbClr val="6633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KOH – </a:t>
            </a:r>
            <a:r>
              <a:rPr lang="ru-RU" altLang="ru-RU" sz="1800" smtClean="0">
                <a:solidFill>
                  <a:srgbClr val="000000"/>
                </a:solidFill>
              </a:rPr>
              <a:t>гидроксид калия</a:t>
            </a:r>
            <a:r>
              <a:rPr lang="en-US" altLang="ru-RU" sz="1800" smtClean="0">
                <a:solidFill>
                  <a:srgbClr val="000000"/>
                </a:solidFill>
              </a:rPr>
              <a:t>  </a:t>
            </a:r>
            <a:r>
              <a:rPr lang="ru-RU" altLang="ru-RU" sz="2000" smtClean="0">
                <a:solidFill>
                  <a:srgbClr val="000000"/>
                </a:solidFill>
              </a:rPr>
              <a:t>             </a:t>
            </a:r>
            <a:r>
              <a:rPr lang="en-US" altLang="ru-RU" sz="1800" smtClean="0">
                <a:solidFill>
                  <a:srgbClr val="000000"/>
                </a:solidFill>
              </a:rPr>
              <a:t>CuSO</a:t>
            </a:r>
            <a:r>
              <a:rPr lang="en-US" altLang="ru-RU" sz="1000" smtClean="0">
                <a:solidFill>
                  <a:srgbClr val="000000"/>
                </a:solidFill>
              </a:rPr>
              <a:t>4 </a:t>
            </a:r>
            <a:r>
              <a:rPr lang="en-US" altLang="ru-RU" sz="1800" smtClean="0">
                <a:solidFill>
                  <a:srgbClr val="000000"/>
                </a:solidFill>
              </a:rPr>
              <a:t>– </a:t>
            </a:r>
            <a:r>
              <a:rPr lang="ru-RU" altLang="ru-RU" sz="1800" smtClean="0">
                <a:solidFill>
                  <a:srgbClr val="000000"/>
                </a:solidFill>
              </a:rPr>
              <a:t>сульфат меди (</a:t>
            </a:r>
            <a:r>
              <a:rPr lang="en-US" altLang="ru-RU" sz="1800" smtClean="0">
                <a:solidFill>
                  <a:srgbClr val="000000"/>
                </a:solidFill>
              </a:rPr>
              <a:t>II)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Fe(OH)</a:t>
            </a:r>
            <a:r>
              <a:rPr lang="en-US" altLang="ru-RU" sz="1000" smtClean="0">
                <a:solidFill>
                  <a:srgbClr val="000000"/>
                </a:solidFill>
              </a:rPr>
              <a:t> 3 </a:t>
            </a:r>
            <a:r>
              <a:rPr lang="en-US" altLang="ru-RU" sz="1800" smtClean="0">
                <a:solidFill>
                  <a:srgbClr val="000000"/>
                </a:solidFill>
              </a:rPr>
              <a:t>– </a:t>
            </a:r>
            <a:r>
              <a:rPr lang="ru-RU" altLang="ru-RU" sz="1800" smtClean="0">
                <a:solidFill>
                  <a:srgbClr val="000000"/>
                </a:solidFill>
              </a:rPr>
              <a:t>гидроксид железа (</a:t>
            </a:r>
            <a:r>
              <a:rPr lang="en-US" altLang="ru-RU" sz="1800" smtClean="0">
                <a:solidFill>
                  <a:srgbClr val="000000"/>
                </a:solidFill>
              </a:rPr>
              <a:t>III)   Ca(NO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)</a:t>
            </a:r>
            <a:r>
              <a:rPr lang="en-US" altLang="ru-RU" sz="1000" smtClean="0">
                <a:solidFill>
                  <a:srgbClr val="000000"/>
                </a:solidFill>
              </a:rPr>
              <a:t> 2 </a:t>
            </a:r>
            <a:r>
              <a:rPr lang="en-US" altLang="ru-RU" sz="1800" smtClean="0">
                <a:solidFill>
                  <a:srgbClr val="000000"/>
                </a:solidFill>
              </a:rPr>
              <a:t>– </a:t>
            </a:r>
            <a:r>
              <a:rPr lang="ru-RU" altLang="ru-RU" sz="1800" smtClean="0">
                <a:solidFill>
                  <a:srgbClr val="000000"/>
                </a:solidFill>
              </a:rPr>
              <a:t>нитрат кальция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Ca(OH)</a:t>
            </a:r>
            <a:r>
              <a:rPr lang="en-US" altLang="ru-RU" sz="1000" smtClean="0">
                <a:solidFill>
                  <a:srgbClr val="000000"/>
                </a:solidFill>
              </a:rPr>
              <a:t> 2 </a:t>
            </a:r>
            <a:r>
              <a:rPr lang="en-US" altLang="ru-RU" sz="1800" smtClean="0">
                <a:solidFill>
                  <a:srgbClr val="000000"/>
                </a:solidFill>
              </a:rPr>
              <a:t>– </a:t>
            </a:r>
            <a:r>
              <a:rPr lang="ru-RU" altLang="ru-RU" sz="1800" smtClean="0">
                <a:solidFill>
                  <a:srgbClr val="000000"/>
                </a:solidFill>
              </a:rPr>
              <a:t>гидроксид кальция       </a:t>
            </a:r>
            <a:r>
              <a:rPr lang="en-US" altLang="ru-RU" sz="1800" smtClean="0">
                <a:solidFill>
                  <a:srgbClr val="000000"/>
                </a:solidFill>
              </a:rPr>
              <a:t>Al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1800" smtClean="0">
                <a:solidFill>
                  <a:srgbClr val="000000"/>
                </a:solidFill>
              </a:rPr>
              <a:t>(SO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1800" smtClean="0">
                <a:solidFill>
                  <a:srgbClr val="000000"/>
                </a:solidFill>
              </a:rPr>
              <a:t>)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сульфат алюминия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Fe(OH)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гидроксид железа (</a:t>
            </a:r>
            <a:r>
              <a:rPr lang="en-US" altLang="ru-RU" sz="1800" smtClean="0">
                <a:solidFill>
                  <a:srgbClr val="000000"/>
                </a:solidFill>
              </a:rPr>
              <a:t>II)    Ca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(PO</a:t>
            </a:r>
            <a:r>
              <a:rPr lang="en-US" altLang="ru-RU" sz="1000" smtClean="0">
                <a:solidFill>
                  <a:srgbClr val="000000"/>
                </a:solidFill>
              </a:rPr>
              <a:t>4</a:t>
            </a:r>
            <a:r>
              <a:rPr lang="en-US" altLang="ru-RU" sz="1800" smtClean="0">
                <a:solidFill>
                  <a:srgbClr val="000000"/>
                </a:solidFill>
              </a:rPr>
              <a:t>)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фосфат кальция</a:t>
            </a:r>
          </a:p>
          <a:p>
            <a:pPr eaLnBrk="1" hangingPunct="1"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NaOH – </a:t>
            </a:r>
            <a:r>
              <a:rPr lang="ru-RU" altLang="ru-RU" sz="1800" smtClean="0">
                <a:solidFill>
                  <a:srgbClr val="000000"/>
                </a:solidFill>
              </a:rPr>
              <a:t>гидроксид натрия            </a:t>
            </a:r>
            <a:r>
              <a:rPr lang="en-US" altLang="ru-RU" sz="1800" smtClean="0">
                <a:solidFill>
                  <a:srgbClr val="000000"/>
                </a:solidFill>
              </a:rPr>
              <a:t> Na</a:t>
            </a:r>
            <a:r>
              <a:rPr lang="en-US" altLang="ru-RU" sz="1000" smtClean="0">
                <a:solidFill>
                  <a:srgbClr val="000000"/>
                </a:solidFill>
              </a:rPr>
              <a:t>2</a:t>
            </a:r>
            <a:r>
              <a:rPr lang="en-US" altLang="ru-RU" sz="1800" smtClean="0">
                <a:solidFill>
                  <a:srgbClr val="000000"/>
                </a:solidFill>
              </a:rPr>
              <a:t>CO</a:t>
            </a:r>
            <a:r>
              <a:rPr lang="en-US" altLang="ru-RU" sz="1000" smtClean="0">
                <a:solidFill>
                  <a:srgbClr val="000000"/>
                </a:solidFill>
              </a:rPr>
              <a:t>3</a:t>
            </a:r>
            <a:r>
              <a:rPr lang="en-US" altLang="ru-RU" sz="1800" smtClean="0">
                <a:solidFill>
                  <a:srgbClr val="000000"/>
                </a:solidFill>
              </a:rPr>
              <a:t> – </a:t>
            </a:r>
            <a:r>
              <a:rPr lang="ru-RU" altLang="ru-RU" sz="1800" smtClean="0">
                <a:solidFill>
                  <a:srgbClr val="000000"/>
                </a:solidFill>
              </a:rPr>
              <a:t>карбонат натрия</a:t>
            </a:r>
            <a:endParaRPr lang="ru-RU" altLang="ru-RU" sz="1000" smtClean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endParaRPr lang="ru-RU" altLang="ru-RU" sz="2000" smtClean="0">
              <a:solidFill>
                <a:srgbClr val="6633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ru-RU" sz="1800" smtClean="0"/>
              <a:t> </a:t>
            </a:r>
            <a:endParaRPr lang="ru-RU" altLang="ru-RU" sz="1800" smtClean="0"/>
          </a:p>
        </p:txBody>
      </p:sp>
      <p:sp>
        <p:nvSpPr>
          <p:cNvPr id="10243" name="WordArt 8"/>
          <p:cNvSpPr>
            <a:spLocks noChangeArrowheads="1" noChangeShapeType="1" noTextEdit="1"/>
          </p:cNvSpPr>
          <p:nvPr/>
        </p:nvSpPr>
        <p:spPr bwMode="auto">
          <a:xfrm>
            <a:off x="3276600" y="188913"/>
            <a:ext cx="26765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Сравним ответы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71600" y="1676400"/>
            <a:ext cx="7772400" cy="1320800"/>
          </a:xfrm>
          <a:noFill/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</a:pPr>
            <a:r>
              <a:rPr lang="ru-RU" altLang="ru-RU" sz="2000" smtClean="0"/>
              <a:t>От чего зависят свойства веществ?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ru-RU" altLang="ru-RU" sz="2000" smtClean="0"/>
              <a:t>Чем обусловлено строение веществ (молекул) ?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ru-RU" altLang="ru-RU" sz="2000" smtClean="0"/>
              <a:t>Какие типы химической связи вам известны?</a:t>
            </a:r>
          </a:p>
        </p:txBody>
      </p:sp>
      <p:sp>
        <p:nvSpPr>
          <p:cNvPr id="11267" name="Text Box 81"/>
          <p:cNvSpPr txBox="1">
            <a:spLocks noChangeArrowheads="1"/>
          </p:cNvSpPr>
          <p:nvPr/>
        </p:nvSpPr>
        <p:spPr bwMode="auto">
          <a:xfrm>
            <a:off x="1908175" y="6165850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endParaRPr kumimoji="1" lang="ru-RU" altLang="ru-RU" sz="14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1268" name="Text Box 82"/>
          <p:cNvSpPr txBox="1">
            <a:spLocks noChangeArrowheads="1"/>
          </p:cNvSpPr>
          <p:nvPr/>
        </p:nvSpPr>
        <p:spPr bwMode="auto">
          <a:xfrm flipV="1">
            <a:off x="1403350" y="7316788"/>
            <a:ext cx="15462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kumimoji="1" lang="ru-RU" altLang="ru-RU" sz="1400" b="1">
                <a:solidFill>
                  <a:schemeClr val="tx1"/>
                </a:solidFill>
                <a:latin typeface="Arial" charset="0"/>
              </a:rPr>
              <a:t/>
            </a:r>
            <a:br>
              <a:rPr kumimoji="1" lang="ru-RU" altLang="ru-RU" sz="1400" b="1">
                <a:solidFill>
                  <a:schemeClr val="tx1"/>
                </a:solidFill>
                <a:latin typeface="Arial" charset="0"/>
              </a:rPr>
            </a:br>
            <a:endParaRPr kumimoji="1" lang="ru-RU" altLang="ru-RU" sz="14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1269" name="Text Box 85"/>
          <p:cNvSpPr txBox="1">
            <a:spLocks noChangeArrowheads="1"/>
          </p:cNvSpPr>
          <p:nvPr/>
        </p:nvSpPr>
        <p:spPr bwMode="auto">
          <a:xfrm>
            <a:off x="1547813" y="3357563"/>
            <a:ext cx="7200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kumimoji="1" lang="ru-RU" altLang="ru-RU" sz="1400" i="1">
                <a:solidFill>
                  <a:schemeClr val="tx1"/>
                </a:solidFill>
                <a:latin typeface="Arial" charset="0"/>
              </a:rPr>
              <a:t> </a:t>
            </a:r>
          </a:p>
          <a:p>
            <a:pPr algn="ctr"/>
            <a:endParaRPr kumimoji="1" lang="ru-RU" altLang="ru-RU" sz="1400" i="1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5239" name="Group 119"/>
          <p:cNvGraphicFramePr>
            <a:graphicFrameLocks noGrp="1"/>
          </p:cNvGraphicFramePr>
          <p:nvPr>
            <p:ph type="tbl" idx="4294967295"/>
          </p:nvPr>
        </p:nvGraphicFramePr>
        <p:xfrm>
          <a:off x="1371600" y="3068638"/>
          <a:ext cx="7772400" cy="3240088"/>
        </p:xfrm>
        <a:graphic>
          <a:graphicData uri="http://schemas.openxmlformats.org/drawingml/2006/table">
            <a:tbl>
              <a:tblPr/>
              <a:tblGrid>
                <a:gridCol w="2590800"/>
                <a:gridCol w="2590800"/>
                <a:gridCol w="2590800"/>
              </a:tblGrid>
              <a:tr h="809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Неметалл - неметалл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 – H     Cl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 - Cl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= O    N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S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т.д.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Ковалентная неполярная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charset="0"/>
                        </a:rPr>
                        <a:t>Неметалл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- неметалл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   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Cl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    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=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O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Ковалентная полярная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Металл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- неметалл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Na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      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Na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Cl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Mg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      O =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Mg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O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Ионная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Металл - металл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Al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Mg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Fe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Cu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 т.д.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Металлическая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2" name="WordArt 1028"/>
          <p:cNvSpPr>
            <a:spLocks noChangeArrowheads="1" noChangeShapeType="1" noTextEdit="1"/>
          </p:cNvSpPr>
          <p:nvPr/>
        </p:nvSpPr>
        <p:spPr bwMode="auto">
          <a:xfrm>
            <a:off x="2411413" y="620713"/>
            <a:ext cx="40481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Давайте вспомним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лан продаж">
  <a:themeElements>
    <a:clrScheme name="План продаж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План продаж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лан продаж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продаж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продаж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Marketing Plan</Template>
  <TotalTime>438</TotalTime>
  <Words>596</Words>
  <Application>Microsoft Office PowerPoint</Application>
  <PresentationFormat>Экран (4:3)</PresentationFormat>
  <Paragraphs>149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План продаж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классы неорганических соединений</dc:title>
  <dc:creator>Домашний</dc:creator>
  <cp:lastModifiedBy>Home</cp:lastModifiedBy>
  <cp:revision>18</cp:revision>
  <cp:lastPrinted>1601-01-01T00:00:00Z</cp:lastPrinted>
  <dcterms:created xsi:type="dcterms:W3CDTF">2008-11-20T14:23:35Z</dcterms:created>
  <dcterms:modified xsi:type="dcterms:W3CDTF">2016-05-11T18:24:39Z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LCID">
    <vt:i4>1049</vt:i4>
  </property>
</Properties>
</file>