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12" r:id="rId2"/>
    <p:sldId id="257" r:id="rId3"/>
    <p:sldId id="262" r:id="rId4"/>
    <p:sldId id="284" r:id="rId5"/>
    <p:sldId id="304" r:id="rId6"/>
    <p:sldId id="268" r:id="rId7"/>
    <p:sldId id="299" r:id="rId8"/>
    <p:sldId id="300" r:id="rId9"/>
    <p:sldId id="314" r:id="rId10"/>
    <p:sldId id="263" r:id="rId11"/>
    <p:sldId id="264" r:id="rId12"/>
    <p:sldId id="265" r:id="rId13"/>
    <p:sldId id="288" r:id="rId14"/>
    <p:sldId id="272" r:id="rId15"/>
    <p:sldId id="301" r:id="rId16"/>
    <p:sldId id="302" r:id="rId17"/>
    <p:sldId id="303" r:id="rId18"/>
    <p:sldId id="295" r:id="rId19"/>
    <p:sldId id="289" r:id="rId20"/>
    <p:sldId id="270" r:id="rId21"/>
    <p:sldId id="271" r:id="rId22"/>
    <p:sldId id="266" r:id="rId23"/>
    <p:sldId id="286" r:id="rId24"/>
    <p:sldId id="287" r:id="rId25"/>
    <p:sldId id="273" r:id="rId26"/>
    <p:sldId id="274" r:id="rId27"/>
    <p:sldId id="275" r:id="rId28"/>
    <p:sldId id="276" r:id="rId29"/>
    <p:sldId id="296" r:id="rId30"/>
    <p:sldId id="297" r:id="rId31"/>
    <p:sldId id="298" r:id="rId32"/>
    <p:sldId id="277" r:id="rId33"/>
    <p:sldId id="315" r:id="rId34"/>
    <p:sldId id="305" r:id="rId35"/>
    <p:sldId id="311" r:id="rId36"/>
    <p:sldId id="313" r:id="rId37"/>
    <p:sldId id="279" r:id="rId38"/>
    <p:sldId id="280" r:id="rId39"/>
    <p:sldId id="306" r:id="rId40"/>
    <p:sldId id="307" r:id="rId41"/>
    <p:sldId id="308" r:id="rId42"/>
    <p:sldId id="309" r:id="rId43"/>
    <p:sldId id="310" r:id="rId44"/>
    <p:sldId id="294" r:id="rId45"/>
    <p:sldId id="291" r:id="rId46"/>
    <p:sldId id="293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744" autoAdjust="0"/>
    <p:restoredTop sz="92916" autoAdjust="0"/>
  </p:normalViewPr>
  <p:slideViewPr>
    <p:cSldViewPr>
      <p:cViewPr>
        <p:scale>
          <a:sx n="75" d="100"/>
          <a:sy n="75" d="100"/>
        </p:scale>
        <p:origin x="-744" y="-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31090A-9678-4BE7-97F0-E875A68DEFCA}" type="doc">
      <dgm:prSet loTypeId="urn:microsoft.com/office/officeart/2005/8/layout/vList3#1" loCatId="list" qsTypeId="urn:microsoft.com/office/officeart/2005/8/quickstyle/simple2" qsCatId="simple" csTypeId="urn:microsoft.com/office/officeart/2005/8/colors/accent1_2#1" csCatId="accent1"/>
      <dgm:spPr/>
      <dgm:t>
        <a:bodyPr/>
        <a:lstStyle/>
        <a:p>
          <a:endParaRPr lang="ru-RU"/>
        </a:p>
      </dgm:t>
    </dgm:pt>
    <dgm:pt modelId="{A5FEF11F-347A-4AB2-86B9-55F32BE3BFA5}">
      <dgm:prSet/>
      <dgm:spPr/>
      <dgm:t>
        <a:bodyPr/>
        <a:lstStyle/>
        <a:p>
          <a:pPr rtl="0"/>
          <a:r>
            <a:rPr lang="ru-RU" dirty="0" smtClean="0"/>
            <a:t>Варианты рукоятки для слесарного и столярного инструментов</a:t>
          </a:r>
          <a:endParaRPr lang="ru-RU" dirty="0"/>
        </a:p>
      </dgm:t>
    </dgm:pt>
    <dgm:pt modelId="{6FAFC69D-CECA-4299-BCB9-E2F78AF513E8}" type="parTrans" cxnId="{79FD14E8-EA2F-46CA-BC85-695A1F8F7850}">
      <dgm:prSet/>
      <dgm:spPr/>
      <dgm:t>
        <a:bodyPr/>
        <a:lstStyle/>
        <a:p>
          <a:endParaRPr lang="ru-RU"/>
        </a:p>
      </dgm:t>
    </dgm:pt>
    <dgm:pt modelId="{08032F63-2323-4BD8-A35C-9C4C88E3AB40}" type="sibTrans" cxnId="{79FD14E8-EA2F-46CA-BC85-695A1F8F7850}">
      <dgm:prSet/>
      <dgm:spPr/>
      <dgm:t>
        <a:bodyPr/>
        <a:lstStyle/>
        <a:p>
          <a:endParaRPr lang="ru-RU"/>
        </a:p>
      </dgm:t>
    </dgm:pt>
    <dgm:pt modelId="{E9900D27-1F20-4532-8A57-95431F81D249}" type="pres">
      <dgm:prSet presAssocID="{4731090A-9678-4BE7-97F0-E875A68DEFC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1B4AD3-CD21-4F59-A344-FE93A4487869}" type="pres">
      <dgm:prSet presAssocID="{A5FEF11F-347A-4AB2-86B9-55F32BE3BFA5}" presName="composite" presStyleCnt="0"/>
      <dgm:spPr/>
    </dgm:pt>
    <dgm:pt modelId="{F8007DEC-33C4-4361-9DFF-7CB6B7FDEC2A}" type="pres">
      <dgm:prSet presAssocID="{A5FEF11F-347A-4AB2-86B9-55F32BE3BFA5}" presName="imgShp" presStyleLbl="fgImgPlace1" presStyleIdx="0" presStyleCnt="1" custLinFactNeighborX="-2233"/>
      <dgm:spPr/>
    </dgm:pt>
    <dgm:pt modelId="{BF4D4639-BBF1-4E92-A782-23D0C4CF93EC}" type="pres">
      <dgm:prSet presAssocID="{A5FEF11F-347A-4AB2-86B9-55F32BE3BFA5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FD14E8-EA2F-46CA-BC85-695A1F8F7850}" srcId="{4731090A-9678-4BE7-97F0-E875A68DEFCA}" destId="{A5FEF11F-347A-4AB2-86B9-55F32BE3BFA5}" srcOrd="0" destOrd="0" parTransId="{6FAFC69D-CECA-4299-BCB9-E2F78AF513E8}" sibTransId="{08032F63-2323-4BD8-A35C-9C4C88E3AB40}"/>
    <dgm:cxn modelId="{A6F20E04-7A35-4618-BF8D-F334AC4EA650}" type="presOf" srcId="{4731090A-9678-4BE7-97F0-E875A68DEFCA}" destId="{E9900D27-1F20-4532-8A57-95431F81D249}" srcOrd="0" destOrd="0" presId="urn:microsoft.com/office/officeart/2005/8/layout/vList3#1"/>
    <dgm:cxn modelId="{B5E23092-0597-4694-B511-99A02084FBA6}" type="presOf" srcId="{A5FEF11F-347A-4AB2-86B9-55F32BE3BFA5}" destId="{BF4D4639-BBF1-4E92-A782-23D0C4CF93EC}" srcOrd="0" destOrd="0" presId="urn:microsoft.com/office/officeart/2005/8/layout/vList3#1"/>
    <dgm:cxn modelId="{246D32D0-72F4-4FF7-BFD1-11AD3B66A024}" type="presParOf" srcId="{E9900D27-1F20-4532-8A57-95431F81D249}" destId="{CF1B4AD3-CD21-4F59-A344-FE93A4487869}" srcOrd="0" destOrd="0" presId="urn:microsoft.com/office/officeart/2005/8/layout/vList3#1"/>
    <dgm:cxn modelId="{A64D775B-98DC-40B9-8C97-0FF1094ECED9}" type="presParOf" srcId="{CF1B4AD3-CD21-4F59-A344-FE93A4487869}" destId="{F8007DEC-33C4-4361-9DFF-7CB6B7FDEC2A}" srcOrd="0" destOrd="0" presId="urn:microsoft.com/office/officeart/2005/8/layout/vList3#1"/>
    <dgm:cxn modelId="{C01F5C9A-71F0-4447-88E3-6165E26E56CC}" type="presParOf" srcId="{CF1B4AD3-CD21-4F59-A344-FE93A4487869}" destId="{BF4D4639-BBF1-4E92-A782-23D0C4CF93EC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D409D1C-A1BB-41B8-BC33-211CA8E39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9250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7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6D2B415-12E8-42CD-A61E-0DB7BDCB7A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8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96A553-E4D6-4B70-8A55-B7A46FA2D0AF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CEB34E-C4B4-41DE-930A-26BDD25773C1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724240-3066-4A7F-9E2B-4047DC0308F6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A82C9F-BC0A-4770-BC13-467DD803CB5E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2818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6281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2FE211-C5BB-453B-9A53-2C71F58D386D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6130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7613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1DD078-BB73-423B-888D-54882AAE4269}" type="slidenum">
              <a:rPr lang="ru-RU" smtClean="0"/>
              <a:pPr/>
              <a:t>35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8178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7817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543C9A-129C-4299-A166-D21017D26EC8}" type="slidenum">
              <a:rPr lang="ru-RU" smtClean="0"/>
              <a:pPr/>
              <a:t>36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80226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8022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961341-7040-4466-B0FE-630639F40DFB}" type="slidenum">
              <a:rPr lang="ru-RU" smtClean="0"/>
              <a:pPr/>
              <a:t>37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1CB3BC-31CD-4C31-A1A2-F9ABF3D3F327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18A7C8-A0AE-4B31-A3DF-56555E4F0620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2A9726-1046-4ACC-AD28-57BA8951BB0B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6194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361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BF8DB1-EDE5-4DB4-B4FE-76D86AC3FADB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8242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3824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40D0AE-7371-4A0C-A77B-0307ECA58374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40290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4029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8A53F-A785-4240-AE1B-10E8612ABADA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42338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4233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8246E0-94FE-45E9-9E77-0B17AA345D69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72F398-D744-4BF9-9565-C1AE62434212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ru-RU" smtClean="0"/>
              <a:t>Аристотель -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5000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B3E62-A021-4FB4-8EED-94CD73AAC7E3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592D2-551C-490B-95BB-3669F915CB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4745-EC94-4386-B500-689AA3CDD4F2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8F400-D5E5-4223-B277-0625A01E0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8FC25-77BB-4BB5-B063-56143375ACC3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29B67-DD24-46E4-8161-D77F262F6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09253-A8C3-4E57-9D11-E3AEE877AD52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E0DE8-F4E5-4F5C-9D25-F7A49C7720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4189B-EAF7-4C24-BCD6-FA0BCF5FFEAB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0DE53-43FE-4988-960C-2AAEBEE2A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6C839-85E7-4475-9D6D-51706C18D690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A1CC5-9297-4E82-89A5-45D737C16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E9B7D-7739-45AD-B1F2-F91B24E9CB40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12EFB-4549-405C-8C3D-B874DE726F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ED972-9228-4C58-A6A6-75B4AAB4A4AB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D98E3-1D00-43ED-9713-5A4D3F8D5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00F91-F5AC-4F79-AD0A-3ED4696320D7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BC638-F56A-475D-B73D-9D11E440A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9F3B4-C6DB-46EC-B0F1-9FAFD66116A5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326DA-CC3A-47FF-AF4D-8455DDA27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3D659-DAD1-4731-853A-DF6B2421468D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9CCB0-BBEC-415F-8786-FC900F41C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F322F-2385-44B4-80DF-F48D0BB56C32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F36AF-497A-4BF1-A7D2-65E3940F7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918EF-558F-46DD-91F3-940EBB87ADEB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967DE-020B-4FA7-BCA2-C5B7B350B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7BCF3-ABFB-4CD2-A7C2-58BC84CAEF53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890CC-7C67-4029-ADF8-4F4B57F54A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fld id="{E56A3BF7-88B6-4BA4-BE34-E2F93C81E6EB}" type="datetime1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84301646-2CDD-43BE-83D8-2D063CB07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  <p:sldLayoutId id="2147483651" r:id="rId13"/>
    <p:sldLayoutId id="2147483650" r:id="rId14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4.emf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8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13" Type="http://schemas.openxmlformats.org/officeDocument/2006/relationships/image" Target="../media/image66.png"/><Relationship Id="rId3" Type="http://schemas.openxmlformats.org/officeDocument/2006/relationships/image" Target="../media/image56.gif"/><Relationship Id="rId7" Type="http://schemas.openxmlformats.org/officeDocument/2006/relationships/image" Target="../media/image60.gif"/><Relationship Id="rId12" Type="http://schemas.openxmlformats.org/officeDocument/2006/relationships/image" Target="../media/image65.gif"/><Relationship Id="rId2" Type="http://schemas.openxmlformats.org/officeDocument/2006/relationships/image" Target="../media/image55.gif"/><Relationship Id="rId16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gif"/><Relationship Id="rId11" Type="http://schemas.openxmlformats.org/officeDocument/2006/relationships/image" Target="../media/image64.png"/><Relationship Id="rId5" Type="http://schemas.openxmlformats.org/officeDocument/2006/relationships/image" Target="../media/image58.gif"/><Relationship Id="rId15" Type="http://schemas.openxmlformats.org/officeDocument/2006/relationships/image" Target="../media/image68.gif"/><Relationship Id="rId10" Type="http://schemas.openxmlformats.org/officeDocument/2006/relationships/image" Target="../media/image63.png"/><Relationship Id="rId4" Type="http://schemas.openxmlformats.org/officeDocument/2006/relationships/image" Target="../media/image57.gif"/><Relationship Id="rId9" Type="http://schemas.openxmlformats.org/officeDocument/2006/relationships/image" Target="../media/image62.gif"/><Relationship Id="rId14" Type="http://schemas.openxmlformats.org/officeDocument/2006/relationships/image" Target="../media/image6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447800"/>
          </a:xfrm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ru-RU" sz="3200" dirty="0" smtClean="0"/>
              <a:t>МБОУ Знаменская СОШ №1</a:t>
            </a:r>
            <a:br>
              <a:rPr lang="ru-RU" sz="3200" dirty="0" smtClean="0"/>
            </a:br>
            <a:r>
              <a:rPr lang="ru-RU" sz="3200" dirty="0" smtClean="0"/>
              <a:t>Минусинский район</a:t>
            </a:r>
            <a:br>
              <a:rPr lang="ru-RU" sz="3200" dirty="0" smtClean="0"/>
            </a:br>
            <a:r>
              <a:rPr lang="ru-RU" sz="3200" dirty="0" smtClean="0"/>
              <a:t>Красноярский край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4191000"/>
            <a:ext cx="8001000" cy="1295400"/>
          </a:xfrm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hlink"/>
                </a:solidFill>
              </a:rPr>
              <a:t>   </a:t>
            </a:r>
            <a:r>
              <a:rPr lang="ru-RU" sz="2000" dirty="0" smtClean="0">
                <a:solidFill>
                  <a:schemeClr val="hlink"/>
                </a:solidFill>
              </a:rPr>
              <a:t>Урок технологии в 6 классе: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hlink"/>
                </a:solidFill>
              </a:rPr>
              <a:t>«ОСНОВЫ КОНСТРУИРОВАНИЯ И МОДЕЛИРОВАНИЯ ИЗДЕЛИЙ ИЗ ДРЕВЕСИНЫ»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chemeClr val="hlink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Учитель технологии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dirty="0" err="1" smtClean="0"/>
              <a:t>Витютнев</a:t>
            </a:r>
            <a:r>
              <a:rPr lang="ru-RU" sz="2400" dirty="0" smtClean="0"/>
              <a:t> Николай Анатольевич</a:t>
            </a:r>
            <a:endParaRPr lang="ru-RU" sz="2400" dirty="0"/>
          </a:p>
        </p:txBody>
      </p:sp>
      <p:sp>
        <p:nvSpPr>
          <p:cNvPr id="1843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772F06C-A573-4B34-B390-A3177558B11D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8436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9F8068-8A0F-4A78-A962-2B503E626E71}" type="slidenum">
              <a:rPr lang="ru-RU" smtClean="0"/>
              <a:pPr/>
              <a:t>1</a:t>
            </a:fld>
            <a:endParaRPr lang="ru-RU" smtClean="0"/>
          </a:p>
        </p:txBody>
      </p:sp>
      <p:pic>
        <p:nvPicPr>
          <p:cNvPr id="18437" name="Picture 6" descr="глобус"/>
          <p:cNvPicPr>
            <a:picLocks noChangeAspect="1" noChangeArrowheads="1" noCrop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3276600" y="1752600"/>
            <a:ext cx="22098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BC61921-9FFE-47CB-B046-E19D7763DF82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44386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719F58-8FBE-412F-8D63-5191BDB604AE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200" b="1">
                <a:solidFill>
                  <a:schemeClr val="hlink"/>
                </a:solidFill>
              </a:rPr>
              <a:t>2. Дидактическое упражнение «Читаем и обсуждаем мудрые мысли»</a:t>
            </a:r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91440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800" dirty="0"/>
              <a:t>Лучше в совершенстве выполнить небольшую часть дела, чем сделать плохо в десять раз более.</a:t>
            </a:r>
            <a:endParaRPr lang="ru-RU" sz="2800" i="1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i="1" dirty="0"/>
              <a:t>                Аристотель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i="1" dirty="0"/>
          </a:p>
          <a:p>
            <a:pPr eaLnBrk="1" hangingPunct="1">
              <a:defRPr/>
            </a:pPr>
            <a:r>
              <a:rPr lang="ru-RU" sz="2800" i="1" dirty="0"/>
              <a:t>Кто работает с любовью, тот вносит поэзию во всякую работу.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i="1" dirty="0"/>
              <a:t>             Н. Г. Чернышевский</a:t>
            </a:r>
          </a:p>
        </p:txBody>
      </p:sp>
      <p:pic>
        <p:nvPicPr>
          <p:cNvPr id="144389" name="Picture 1028" descr="BD20657_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24400" y="5715000"/>
            <a:ext cx="3429000" cy="619125"/>
          </a:xfrm>
        </p:spPr>
      </p:pic>
      <p:pic>
        <p:nvPicPr>
          <p:cNvPr id="144390" name="Picture 1034" descr="BD20657_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3200400"/>
            <a:ext cx="3429000" cy="619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45C0B5D-B3F2-4307-9A66-B6A42D0E386B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46434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0F9827A-5D52-47C8-AE22-D56BD96CB8E8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12300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53340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«Читаем и обсуждаем мудрые мысли» </a:t>
            </a:r>
          </a:p>
        </p:txBody>
      </p:sp>
      <p:sp>
        <p:nvSpPr>
          <p:cNvPr id="12301" name="Rectangle 1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048000"/>
            <a:ext cx="9144000" cy="3200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800" dirty="0"/>
              <a:t>Истинное сокровище для людей — умение трудиться.</a:t>
            </a:r>
            <a:endParaRPr lang="ru-RU" sz="2800" i="1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i="1" dirty="0"/>
              <a:t>                                                                       Эзоп</a:t>
            </a:r>
            <a:endParaRPr lang="ru-RU" sz="2800" dirty="0"/>
          </a:p>
          <a:p>
            <a:pPr eaLnBrk="1" hangingPunct="1">
              <a:defRPr/>
            </a:pPr>
            <a:r>
              <a:rPr lang="ru-RU" sz="2800" dirty="0"/>
              <a:t>Только труд даёт право на наслаждение жизнью.</a:t>
            </a:r>
            <a:endParaRPr lang="ru-RU" sz="2800" i="1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i="1" dirty="0"/>
              <a:t>                                                Н. А. Добролюбов</a:t>
            </a:r>
            <a:r>
              <a:rPr lang="ru-RU" sz="2800" dirty="0"/>
              <a:t> </a:t>
            </a:r>
          </a:p>
        </p:txBody>
      </p:sp>
      <p:pic>
        <p:nvPicPr>
          <p:cNvPr id="146437" name="Picture 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4675" y="173038"/>
            <a:ext cx="2498725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AE1EE84-4296-48DE-BBFF-5F5F4FAC69ED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87045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B5A8796-6831-4601-8E98-0DEBE7163C38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5532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dirty="0">
                <a:solidFill>
                  <a:schemeClr val="hlink"/>
                </a:solidFill>
              </a:rPr>
              <a:t> </a:t>
            </a: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П. Изложение программного материала</a:t>
            </a:r>
            <a:endParaRPr lang="ru-RU" sz="4000" b="1" dirty="0">
              <a:solidFill>
                <a:schemeClr val="hlink"/>
              </a:solidFill>
            </a:endParaRP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9144000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i="1" dirty="0"/>
              <a:t>В технологии очень важно, если не главное, - разработать совершенную техническую конструкцию.</a:t>
            </a:r>
            <a:r>
              <a:rPr lang="ru-RU" sz="2800" i="1" dirty="0">
                <a:solidFill>
                  <a:schemeClr val="hlink"/>
                </a:solidFill>
              </a:rPr>
              <a:t> </a:t>
            </a:r>
            <a:r>
              <a:rPr lang="ru-RU" sz="2800" i="1" dirty="0"/>
              <a:t>Конструктивное решение вещи</a:t>
            </a:r>
            <a:r>
              <a:rPr lang="ru-RU" sz="2800" i="1" dirty="0">
                <a:solidFill>
                  <a:schemeClr val="hlink"/>
                </a:solidFill>
              </a:rPr>
              <a:t> </a:t>
            </a:r>
            <a:r>
              <a:rPr lang="ru-RU" sz="2800" i="1" dirty="0"/>
              <a:t>выполняет</a:t>
            </a:r>
            <a:r>
              <a:rPr lang="ru-RU" sz="2800" i="1" dirty="0">
                <a:solidFill>
                  <a:schemeClr val="hlink"/>
                </a:solidFill>
              </a:rPr>
              <a:t> инженерное проектирование.</a:t>
            </a:r>
          </a:p>
          <a:p>
            <a:pPr eaLnBrk="1" hangingPunct="1">
              <a:defRPr/>
            </a:pPr>
            <a:r>
              <a:rPr lang="ru-RU" sz="2800" i="1" dirty="0">
                <a:solidFill>
                  <a:schemeClr val="hlink"/>
                </a:solidFill>
              </a:rPr>
              <a:t>Конструирование </a:t>
            </a:r>
            <a:r>
              <a:rPr lang="en-US" sz="2800" i="1" dirty="0">
                <a:solidFill>
                  <a:schemeClr val="hlink"/>
                </a:solidFill>
              </a:rPr>
              <a:t> </a:t>
            </a:r>
            <a:r>
              <a:rPr lang="ru-RU" sz="2800" i="1" dirty="0"/>
              <a:t>– это разработка конструкции изделия. </a:t>
            </a:r>
            <a:endParaRPr lang="en-US" sz="2800" i="1" dirty="0"/>
          </a:p>
          <a:p>
            <a:pPr eaLnBrk="1" hangingPunct="1">
              <a:defRPr/>
            </a:pPr>
            <a:r>
              <a:rPr lang="ru-RU" sz="2800" i="1" dirty="0">
                <a:solidFill>
                  <a:schemeClr val="hlink"/>
                </a:solidFill>
              </a:rPr>
              <a:t>Конструкция</a:t>
            </a:r>
            <a:r>
              <a:rPr lang="ru-RU" sz="2800" i="1" dirty="0"/>
              <a:t> – строение, устройство, взаимное расположение частей какого-либо предмета, определяющееся его назначением.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i="1" dirty="0"/>
          </a:p>
        </p:txBody>
      </p:sp>
      <p:graphicFrame>
        <p:nvGraphicFramePr>
          <p:cNvPr id="87043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6858000" y="0"/>
          <a:ext cx="1717675" cy="176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4" name="CorelDRAW" r:id="rId4" imgW="2028600" imgH="2083680" progId="">
                  <p:embed/>
                </p:oleObj>
              </mc:Choice>
              <mc:Fallback>
                <p:oleObj name="CorelDRAW" r:id="rId4" imgW="2028600" imgH="2083680" progId="">
                  <p:embed/>
                  <p:pic>
                    <p:nvPicPr>
                      <p:cNvPr id="0" name="Picture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0"/>
                        <a:ext cx="1717675" cy="1763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4CFD7DA-1E2A-4FB4-A945-73C477FC3147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50530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F01AECC-7868-403B-B585-2D05735DBFA7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hlink"/>
                </a:solidFill>
              </a:rPr>
              <a:t>КОНСТРУИРОВАНИЕ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52600"/>
            <a:ext cx="91440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400" dirty="0">
                <a:solidFill>
                  <a:schemeClr val="hlink"/>
                </a:solidFill>
              </a:rPr>
              <a:t>Конструирование</a:t>
            </a:r>
            <a:r>
              <a:rPr lang="ru-RU" sz="2400" dirty="0"/>
              <a:t> — это сложный и многооперационный технологический процесс, который включает в себя: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зрительное </a:t>
            </a:r>
            <a:r>
              <a:rPr lang="ru-RU" sz="2400" dirty="0"/>
              <a:t>представление изделия;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составление</a:t>
            </a:r>
            <a:r>
              <a:rPr lang="ru-RU" sz="2400" dirty="0"/>
              <a:t> эскизов, технических рисунков, чертежей;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подбор</a:t>
            </a:r>
            <a:r>
              <a:rPr lang="ru-RU" sz="2400" dirty="0"/>
              <a:t> необходимого материала;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изготовление</a:t>
            </a:r>
            <a:r>
              <a:rPr lang="ru-RU" sz="2400" dirty="0"/>
              <a:t> опытного образца;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испытание</a:t>
            </a:r>
            <a:r>
              <a:rPr lang="ru-RU" sz="2400" dirty="0"/>
              <a:t> на прочность и работоспособность;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устранение</a:t>
            </a:r>
            <a:r>
              <a:rPr lang="ru-RU" sz="2400" dirty="0"/>
              <a:t> недостатков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/>
          </a:p>
        </p:txBody>
      </p:sp>
      <p:pic>
        <p:nvPicPr>
          <p:cNvPr id="150533" name="Picture 4" descr="AG00011_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389813" y="4876800"/>
            <a:ext cx="1754187" cy="1981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BB218A8-BA9F-43D1-BAB4-F23A456E11BB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51554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8686CF7-9D80-4C06-8295-33F6303E46C6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>
                <a:solidFill>
                  <a:schemeClr val="hlink"/>
                </a:solidFill>
              </a:rPr>
              <a:t>При конструировании изделия необходимо, чтобы оно было: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71600"/>
            <a:ext cx="9144000" cy="4876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hlink"/>
                </a:solidFill>
              </a:rPr>
              <a:t>Прочное</a:t>
            </a:r>
            <a:r>
              <a:rPr lang="ru-RU" sz="2400" dirty="0"/>
              <a:t> – способность изделия воспринимать определённые нагрузки, не разрушаясь.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hlink"/>
                </a:solidFill>
              </a:rPr>
              <a:t>Надёжное</a:t>
            </a:r>
            <a:r>
              <a:rPr lang="ru-RU" sz="2400" dirty="0"/>
              <a:t> – способность изделия выполнять заданное назначение при сохранении основных характеристик.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hlink"/>
                </a:solidFill>
              </a:rPr>
              <a:t>Технологичное</a:t>
            </a:r>
            <a:r>
              <a:rPr lang="ru-RU" sz="2400" dirty="0"/>
              <a:t> – соответствие изделия требованиям экономичной технологии его изготовления.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hlink"/>
                </a:solidFill>
              </a:rPr>
              <a:t>Экономичное</a:t>
            </a:r>
            <a:r>
              <a:rPr lang="ru-RU" sz="2400" dirty="0"/>
              <a:t> – соответствие изделия наименьшим затратам труда и материалов при его изготовлении.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/>
              <a:t>При изготовлении нескольких деталей из одной заготовки важно, чтобы их получилось как можно больше, а для этого необходимо учитывать их правильное (экономное) размещение и разметку.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60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7165DE1-9B2B-4500-B86A-9DD8C2D20769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25961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7341AA6-5CA9-4A64-BA1F-709A54433F8E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hlink"/>
                </a:solidFill>
              </a:rPr>
              <a:t>Давайте посмотрим примеры разметки изделий</a:t>
            </a:r>
          </a:p>
        </p:txBody>
      </p:sp>
      <p:pic>
        <p:nvPicPr>
          <p:cNvPr id="125963" name="Picture 7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647950" y="1724025"/>
            <a:ext cx="3752850" cy="5210175"/>
          </a:xfrm>
        </p:spPr>
      </p:pic>
      <p:graphicFrame>
        <p:nvGraphicFramePr>
          <p:cNvPr id="125959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5029200" y="1143000"/>
          <a:ext cx="2074863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0" name="CorelDRAW" r:id="rId4" imgW="1296360" imgH="2220480" progId="">
                  <p:embed/>
                </p:oleObj>
              </mc:Choice>
              <mc:Fallback>
                <p:oleObj name="CorelDRAW" r:id="rId4" imgW="1296360" imgH="2220480" progId="">
                  <p:embed/>
                  <p:pic>
                    <p:nvPicPr>
                      <p:cNvPr id="0" name="Picture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1143000"/>
                        <a:ext cx="2074863" cy="355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2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4A9859C-80E1-4088-89F1-903A11E85205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29033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11F469F-41C1-43BD-87CF-62962926A57D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hlink"/>
                </a:solidFill>
              </a:rPr>
              <a:t>Примеры разметки изделий</a:t>
            </a:r>
          </a:p>
        </p:txBody>
      </p:sp>
      <p:pic>
        <p:nvPicPr>
          <p:cNvPr id="129035" name="Picture 7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797175" y="1447800"/>
            <a:ext cx="3756025" cy="5321300"/>
          </a:xfrm>
        </p:spPr>
      </p:pic>
      <p:graphicFrame>
        <p:nvGraphicFramePr>
          <p:cNvPr id="129031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6081713" y="1371600"/>
          <a:ext cx="2266950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32" name="CorelDRAW" r:id="rId4" imgW="1296360" imgH="2220480" progId="">
                  <p:embed/>
                </p:oleObj>
              </mc:Choice>
              <mc:Fallback>
                <p:oleObj name="CorelDRAW" r:id="rId4" imgW="1296360" imgH="2220480" progId="">
                  <p:embed/>
                  <p:pic>
                    <p:nvPicPr>
                      <p:cNvPr id="0" name="Picture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1713" y="1371600"/>
                        <a:ext cx="2266950" cy="388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4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E886AEC-B7A3-4538-896E-94777A87302D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32105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5A29EFD-ED02-42FE-9A2F-65C77E79050C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hlink"/>
                </a:solidFill>
              </a:rPr>
              <a:t>Как вы думаете, какой из них оптимальный и почему?</a:t>
            </a:r>
          </a:p>
        </p:txBody>
      </p:sp>
      <p:pic>
        <p:nvPicPr>
          <p:cNvPr id="132107" name="Picture 7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90800" y="1511300"/>
            <a:ext cx="3810000" cy="5270500"/>
          </a:xfrm>
        </p:spPr>
      </p:pic>
      <p:graphicFrame>
        <p:nvGraphicFramePr>
          <p:cNvPr id="132103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6019800" y="1295400"/>
          <a:ext cx="2608263" cy="447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4" name="CorelDRAW" r:id="rId4" imgW="1296360" imgH="2220480" progId="">
                  <p:embed/>
                </p:oleObj>
              </mc:Choice>
              <mc:Fallback>
                <p:oleObj name="CorelDRAW" r:id="rId4" imgW="1296360" imgH="2220480" progId="">
                  <p:embed/>
                  <p:pic>
                    <p:nvPicPr>
                      <p:cNvPr id="0" name="Picture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1295400"/>
                        <a:ext cx="2608263" cy="447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D66D22F-4C21-43F9-8323-BC2890702EF6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5565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EFDBD8D-89A1-42FE-9586-2A18597EA7B7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hlink"/>
                </a:solidFill>
              </a:rPr>
              <a:t>Принципы конструирования:</a:t>
            </a:r>
          </a:p>
        </p:txBody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pPr algn="ctr" eaLnBrk="1" hangingPunct="1"/>
            <a:r>
              <a:rPr lang="ru-RU" smtClean="0"/>
              <a:t>Чтобы получить модное, красивое, удобное и безопасное в эксплуатации изделие конструктору приходиться рассматривать множество вариантов изделий, учитывать комплекс функциональных условий и требований:</a:t>
            </a:r>
          </a:p>
          <a:p>
            <a:pPr algn="ctr" eaLnBrk="1" hangingPunct="1"/>
            <a:r>
              <a:rPr lang="ru-RU" smtClean="0"/>
              <a:t> удобство пользования; </a:t>
            </a:r>
          </a:p>
          <a:p>
            <a:pPr algn="ctr" eaLnBrk="1" hangingPunct="1"/>
            <a:r>
              <a:rPr lang="ru-RU" smtClean="0"/>
              <a:t>максимальное соответствие условиям эксплуатации;</a:t>
            </a:r>
          </a:p>
          <a:p>
            <a:pPr algn="ctr" eaLnBrk="1" hangingPunct="1"/>
            <a:r>
              <a:rPr lang="ru-RU" smtClean="0"/>
              <a:t>создание гармоничной целостной формы, высоких эстетических качеств.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FE40F03-EA20-48E0-A639-DA75445F79AA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56674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021719-E030-4972-A7D6-18F1530D1FD9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folHlink"/>
                </a:solidFill>
              </a:rPr>
              <a:t>КОНСТРУИРОВАНИЕ</a:t>
            </a:r>
          </a:p>
        </p:txBody>
      </p:sp>
      <p:sp>
        <p:nvSpPr>
          <p:cNvPr id="15667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209800"/>
            <a:ext cx="9144000" cy="3886200"/>
          </a:xfrm>
        </p:spPr>
        <p:txBody>
          <a:bodyPr/>
          <a:lstStyle/>
          <a:p>
            <a:pPr eaLnBrk="1" hangingPunct="1"/>
            <a:r>
              <a:rPr lang="ru-RU" sz="2800" smtClean="0"/>
              <a:t>Совокупность всех свойств изделия определяет его </a:t>
            </a:r>
            <a:r>
              <a:rPr lang="ru-RU" sz="2800" smtClean="0">
                <a:solidFill>
                  <a:schemeClr val="hlink"/>
                </a:solidFill>
              </a:rPr>
              <a:t>качество.</a:t>
            </a:r>
          </a:p>
          <a:p>
            <a:pPr eaLnBrk="1" hangingPunct="1"/>
            <a:r>
              <a:rPr lang="ru-RU" sz="2800" smtClean="0">
                <a:solidFill>
                  <a:schemeClr val="hlink"/>
                </a:solidFill>
              </a:rPr>
              <a:t>Качественное изделие</a:t>
            </a:r>
            <a:r>
              <a:rPr lang="ru-RU" sz="2800" smtClean="0"/>
              <a:t> является прочным, надёжным в работе, длительное время не требует ремонта, на него затрачено немного материалов.</a:t>
            </a:r>
          </a:p>
        </p:txBody>
      </p:sp>
      <p:pic>
        <p:nvPicPr>
          <p:cNvPr id="156677" name="Picture 4" descr="AG00221_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581400" y="4572000"/>
            <a:ext cx="2286000" cy="17795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6B0A432-CE9D-4554-96DE-53FE20E9E340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2048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E36CE8E-B97C-4CF8-BF4B-AAE9B72CD2C5}" type="slidenum">
              <a:rPr lang="ru-RU" smtClean="0"/>
              <a:pPr/>
              <a:t>2</a:t>
            </a:fld>
            <a:endParaRPr lang="ru-RU" smtClean="0"/>
          </a:p>
        </p:txBody>
      </p:sp>
      <p:pic>
        <p:nvPicPr>
          <p:cNvPr id="5126" name="Rectangle 6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676275" y="596900"/>
            <a:ext cx="7797800" cy="1171575"/>
          </a:xfrm>
        </p:spPr>
      </p:pic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/>
              <a:t>Изучить с учащимися элементы и последовательность конструирования и моделирования изделий.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/>
              <a:t>Оборудование: образцы изделий из древесины, таблицы с графическими изображениями, наборы «Конструктор»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/>
              <a:t> Продолжительность занятия: 2 урока по 45 минут.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/>
              <a:t>Тип урока: комбинированный.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73C1CAA-6650-49B9-9FA2-90B2F6ECF1B4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57698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1DC24E-2849-4B34-87EA-93F8A9BD1B79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219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folHlink"/>
                </a:solidFill>
              </a:rPr>
              <a:t>Моделирование</a:t>
            </a:r>
          </a:p>
        </p:txBody>
      </p:sp>
      <p:sp>
        <p:nvSpPr>
          <p:cNvPr id="15770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276600"/>
            <a:ext cx="9144000" cy="3581400"/>
          </a:xfrm>
        </p:spPr>
        <p:txBody>
          <a:bodyPr/>
          <a:lstStyle/>
          <a:p>
            <a:pPr eaLnBrk="1" hangingPunct="1"/>
            <a:r>
              <a:rPr lang="ru-RU" sz="2800" smtClean="0"/>
              <a:t>Одним из приёмов конструирования является моделирование.</a:t>
            </a:r>
          </a:p>
          <a:p>
            <a:pPr eaLnBrk="1" hangingPunct="1"/>
            <a:r>
              <a:rPr lang="ru-RU" sz="2800" smtClean="0">
                <a:solidFill>
                  <a:schemeClr val="accent2"/>
                </a:solidFill>
              </a:rPr>
              <a:t>Моделирование</a:t>
            </a:r>
            <a:r>
              <a:rPr lang="ru-RU" sz="2800" smtClean="0"/>
              <a:t> – это процесс изготовления по чертежу модели какого-либо предмета.</a:t>
            </a:r>
          </a:p>
          <a:p>
            <a:pPr eaLnBrk="1" hangingPunct="1"/>
            <a:r>
              <a:rPr lang="ru-RU" smtClean="0">
                <a:solidFill>
                  <a:schemeClr val="accent2"/>
                </a:solidFill>
              </a:rPr>
              <a:t>Модель</a:t>
            </a:r>
            <a:r>
              <a:rPr lang="ru-RU" sz="2800" smtClean="0"/>
              <a:t> – уменьшенная или увеличенная копия изделия, предназначенная для показа его устройства и принципа действия.</a:t>
            </a:r>
          </a:p>
        </p:txBody>
      </p:sp>
      <p:pic>
        <p:nvPicPr>
          <p:cNvPr id="157701" name="Picture 4" descr="J0095725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43000"/>
            <a:ext cx="3200400" cy="1889125"/>
          </a:xfrm>
        </p:spPr>
      </p:pic>
      <p:pic>
        <p:nvPicPr>
          <p:cNvPr id="157702" name="Picture 6" descr="cl1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7469188" y="0"/>
            <a:ext cx="14351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0546759-7965-47D7-8526-A4F19C6E6765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58722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15F45F-189A-4617-BFBF-D0959B73AFF9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solidFill>
                  <a:schemeClr val="folHlink"/>
                </a:solidFill>
              </a:rPr>
              <a:t>Моделирование</a:t>
            </a:r>
          </a:p>
        </p:txBody>
      </p:sp>
      <p:sp>
        <p:nvSpPr>
          <p:cNvPr id="15872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143000"/>
            <a:ext cx="8839200" cy="1600200"/>
          </a:xfrm>
        </p:spPr>
        <p:txBody>
          <a:bodyPr/>
          <a:lstStyle/>
          <a:p>
            <a:pPr eaLnBrk="1" hangingPunct="1"/>
            <a:r>
              <a:rPr lang="ru-RU" sz="2800" smtClean="0"/>
              <a:t>Создаётся модель, как и настоящее изделие по эскизам, техническим рисункам и чертежам.</a:t>
            </a:r>
          </a:p>
          <a:p>
            <a:pPr eaLnBrk="1" hangingPunct="1"/>
            <a:endParaRPr lang="ru-RU" sz="2800" smtClean="0"/>
          </a:p>
        </p:txBody>
      </p:sp>
      <p:pic>
        <p:nvPicPr>
          <p:cNvPr id="173057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25" y="2382838"/>
            <a:ext cx="8997950" cy="4017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AF7DAB4-8EF8-4366-9522-B01AE2711C1F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597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4D8C6AE-F559-4372-A7BC-EE6E041EAF73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>
                <a:solidFill>
                  <a:schemeClr val="hlink"/>
                </a:solidFill>
              </a:rPr>
              <a:t>Вариативность и дизайн</a:t>
            </a:r>
          </a:p>
        </p:txBody>
      </p:sp>
      <p:sp>
        <p:nvSpPr>
          <p:cNvPr id="159748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9144000" cy="4114800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mtClean="0">
                <a:solidFill>
                  <a:schemeClr val="hlink"/>
                </a:solidFill>
              </a:rPr>
              <a:t>Вариативность</a:t>
            </a:r>
            <a:r>
              <a:rPr lang="ru-RU" smtClean="0"/>
              <a:t> – изменение отдельных элементов изделия при сохранении его основы в целях наиболее удачного решения конструкторской задачи.</a:t>
            </a:r>
          </a:p>
          <a:p>
            <a:pPr eaLnBrk="1" hangingPunct="1"/>
            <a:r>
              <a:rPr lang="ru-RU" smtClean="0"/>
              <a:t>Вариативность присуща </a:t>
            </a:r>
            <a:r>
              <a:rPr lang="ru-RU" i="1" smtClean="0">
                <a:solidFill>
                  <a:schemeClr val="hlink"/>
                </a:solidFill>
              </a:rPr>
              <a:t>дизайну</a:t>
            </a:r>
            <a:r>
              <a:rPr lang="ru-RU" smtClean="0"/>
              <a:t> изделия – его конструкции и внешнему виду </a:t>
            </a:r>
            <a:r>
              <a:rPr lang="ru-RU" smtClean="0">
                <a:solidFill>
                  <a:schemeClr val="hlink"/>
                </a:solidFill>
              </a:rPr>
              <a:t>(«дизайн»</a:t>
            </a:r>
            <a:r>
              <a:rPr lang="ru-RU" smtClean="0"/>
              <a:t> в переводе с английского означает «</a:t>
            </a:r>
            <a:r>
              <a:rPr lang="ru-RU" smtClean="0">
                <a:solidFill>
                  <a:schemeClr val="hlink"/>
                </a:solidFill>
              </a:rPr>
              <a:t>замысел, проект, рисунок</a:t>
            </a:r>
            <a:r>
              <a:rPr lang="ru-RU" smtClean="0"/>
              <a:t>»).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76BC165-3F66-4C9A-991B-9411B350481E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6179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FDF915C-54AB-4617-8161-091C1CF3E946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Варианты разделочной доски</a:t>
            </a:r>
          </a:p>
        </p:txBody>
      </p:sp>
      <p:pic>
        <p:nvPicPr>
          <p:cNvPr id="161796" name="Picture 2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369888" y="2878138"/>
            <a:ext cx="8469312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9454D86-69D8-4E13-84A7-C222489EEF10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6384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E728503-60C1-4E88-B438-EF665BD2B584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/>
              <a:t>Варианты подставки для карандашей</a:t>
            </a:r>
          </a:p>
        </p:txBody>
      </p:sp>
      <p:pic>
        <p:nvPicPr>
          <p:cNvPr id="163844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228600" y="3044825"/>
            <a:ext cx="8637588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603076E-5D7E-4730-8DAF-591A091E78FF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6486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593871-39C9-448E-ADB6-CAA0C8B5E000}" type="slidenum">
              <a:rPr lang="ru-RU" smtClean="0"/>
              <a:pPr/>
              <a:t>25</a:t>
            </a:fld>
            <a:endParaRPr lang="ru-RU" smtClean="0"/>
          </a:p>
        </p:txBody>
      </p:sp>
      <p:graphicFrame>
        <p:nvGraphicFramePr>
          <p:cNvPr id="9" name="Схема 8"/>
          <p:cNvGraphicFramePr/>
          <p:nvPr/>
        </p:nvGraphicFramePr>
        <p:xfrm>
          <a:off x="685800" y="304800"/>
          <a:ext cx="77724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4868" name="Picture 5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9750" y="2239963"/>
            <a:ext cx="7918450" cy="3398837"/>
          </a:xfrm>
          <a:prstGeom prst="rect">
            <a:avLst/>
          </a:prstGeom>
          <a:noFill/>
          <a:ln w="38100">
            <a:solidFill>
              <a:srgbClr val="FF33C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35D6964-FBE5-4DC1-94D3-BFD7744B8136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6589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CB39495-BFF5-4118-B8C8-38CE3DC6B2A9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folHlink"/>
                </a:solidFill>
              </a:rPr>
              <a:t>Варианты рукоятки для слесарного и столярного инструментов</a:t>
            </a:r>
          </a:p>
        </p:txBody>
      </p:sp>
      <p:pic>
        <p:nvPicPr>
          <p:cNvPr id="165892" name="Picture 6" descr="ручка для напильника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2325688"/>
            <a:ext cx="7772400" cy="3425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7AE2F4B-10C9-4E99-A26F-E3355668477A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5120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0459E9-60D8-4833-A6EC-E9D98DA3818E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hlink"/>
                </a:solidFill>
              </a:rPr>
              <a:t>Варианты рукоятки для слесарного и столярного инструментов</a:t>
            </a:r>
          </a:p>
        </p:txBody>
      </p:sp>
      <p:graphicFrame>
        <p:nvGraphicFramePr>
          <p:cNvPr id="5120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838200" y="2362200"/>
          <a:ext cx="7543800" cy="271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5" name="CorelDRAW" r:id="rId3" imgW="1967760" imgH="706680" progId="">
                  <p:embed/>
                </p:oleObj>
              </mc:Choice>
              <mc:Fallback>
                <p:oleObj name="CorelDRAW" r:id="rId3" imgW="1967760" imgH="706680" progId="">
                  <p:embed/>
                  <p:pic>
                    <p:nvPicPr>
                      <p:cNvPr id="0" name="Picture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362200"/>
                        <a:ext cx="7543800" cy="2711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5A2517E-2AB2-4E15-9660-3AE4732F12D3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679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92FC4F-99E9-47A2-9275-922E58DDC8CD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hlink"/>
                </a:solidFill>
              </a:rPr>
              <a:t>Варианты рукоятки для слесарного и столярного инструментов</a:t>
            </a:r>
          </a:p>
        </p:txBody>
      </p:sp>
      <p:pic>
        <p:nvPicPr>
          <p:cNvPr id="167940" name="Picture 4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00200" y="2819400"/>
            <a:ext cx="6022975" cy="2895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8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51BC34D-D1B3-4052-861C-2FBDC6A9A38A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15719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15737F0-D1B1-4E1F-ACCA-AB82C4129373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tx1"/>
                </a:solidFill>
              </a:rPr>
              <a:t>Чем отличается дизайн от инженерного</a:t>
            </a:r>
            <a:r>
              <a:rPr lang="en-US" sz="4000">
                <a:solidFill>
                  <a:schemeClr val="tx1"/>
                </a:solidFill>
              </a:rPr>
              <a:t> </a:t>
            </a:r>
            <a:r>
              <a:rPr lang="ru-RU" sz="4000">
                <a:solidFill>
                  <a:schemeClr val="tx1"/>
                </a:solidFill>
              </a:rPr>
              <a:t>проектирования?</a:t>
            </a:r>
          </a:p>
        </p:txBody>
      </p:sp>
      <p:sp>
        <p:nvSpPr>
          <p:cNvPr id="11572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600" smtClean="0"/>
              <a:t>? ? ? ? ? ? ? ? ? ? ? ? ? ? ? ?</a:t>
            </a:r>
            <a:r>
              <a:rPr lang="ru-RU" sz="2800" smtClean="0"/>
              <a:t> </a:t>
            </a:r>
          </a:p>
        </p:txBody>
      </p:sp>
      <p:graphicFrame>
        <p:nvGraphicFramePr>
          <p:cNvPr id="115717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1981200" y="3038475"/>
          <a:ext cx="6477000" cy="339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8" name="CorelDRAW" r:id="rId3" imgW="9066600" imgH="4757400" progId="">
                  <p:embed/>
                </p:oleObj>
              </mc:Choice>
              <mc:Fallback>
                <p:oleObj name="CorelDRAW" r:id="rId3" imgW="9066600" imgH="4757400" progId="">
                  <p:embed/>
                  <p:pic>
                    <p:nvPicPr>
                      <p:cNvPr id="0" name="Picture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038475"/>
                        <a:ext cx="6477000" cy="339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C453588-A4B7-4249-B68A-843FB7C586FD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22530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54BF7FC-A99E-42FE-A7F1-9FBCC4CDB7C7}" type="slidenum">
              <a:rPr lang="ru-RU" smtClean="0"/>
              <a:pPr/>
              <a:t>3</a:t>
            </a:fld>
            <a:endParaRPr lang="ru-RU" smtClean="0"/>
          </a:p>
        </p:txBody>
      </p:sp>
      <p:pic>
        <p:nvPicPr>
          <p:cNvPr id="10246" name="Rectangle 6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103188"/>
            <a:ext cx="8010525" cy="1658937"/>
          </a:xfrm>
        </p:spPr>
      </p:pic>
      <p:sp>
        <p:nvSpPr>
          <p:cNvPr id="1024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6705600" cy="4876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dirty="0"/>
              <a:t>Что же такое чертёж детали?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dirty="0"/>
              <a:t>Какие виды изображений, кроме чертежа, применяют при разработке конструкции изделий? 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dirty="0"/>
              <a:t>Что такое эскиз? Технический рисунок? 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dirty="0"/>
              <a:t>Какие чертежи называются сборочными?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sz="2800" dirty="0"/>
          </a:p>
        </p:txBody>
      </p:sp>
      <p:pic>
        <p:nvPicPr>
          <p:cNvPr id="22533" name="Picture 1028" descr="52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304800" y="1600200"/>
            <a:ext cx="7239000" cy="152400"/>
          </a:xfrm>
        </p:spPr>
      </p:pic>
      <p:pic>
        <p:nvPicPr>
          <p:cNvPr id="22534" name="Picture 1037" descr="AG00004_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6553200" y="2133600"/>
            <a:ext cx="2590800" cy="2498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5B5609F-F495-4CEF-8D60-8839ADFFD336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6998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48A931A-3222-47D2-80DB-ADA6DDD02C3A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/>
              <a:t>Попробуем ответить вместе: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5791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Дизайнер ищет гармонию функции и формы в соответствии с особенностями человеческого восприятия. Его подход к вещи значительно шире, чем у конструктора.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hlink"/>
                </a:solidFill>
              </a:rPr>
              <a:t>Он учитывает разнообразнейшие функции вещи: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accent2"/>
                </a:solidFill>
              </a:rPr>
              <a:t>назначение </a:t>
            </a:r>
            <a:r>
              <a:rPr lang="ru-RU" sz="2400" i="1" dirty="0"/>
              <a:t>- </a:t>
            </a:r>
            <a:r>
              <a:rPr lang="ru-RU" sz="2400" dirty="0"/>
              <a:t>способность удовлетворять </a:t>
            </a:r>
            <a:r>
              <a:rPr lang="ru-RU" sz="2400" dirty="0" smtClean="0"/>
              <a:t>определённую </a:t>
            </a:r>
            <a:r>
              <a:rPr lang="ru-RU" sz="2400" dirty="0"/>
              <a:t>потребность человека;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 например, ложка - приспособление для еды, магнитофон — устройство воспроизведения звука;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accent2"/>
                </a:solidFill>
              </a:rPr>
              <a:t>коммуникативная функция вещи</a:t>
            </a:r>
            <a:r>
              <a:rPr lang="ru-RU" sz="2400" dirty="0"/>
              <a:t> - как бы коллективное сообщение  производителя  будущим  потребителям;  по  продукции будут судить потомки об уровне развития нашего производства;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accent2"/>
                </a:solidFill>
              </a:rPr>
              <a:t>декоративная функция</a:t>
            </a:r>
            <a:r>
              <a:rPr lang="ru-RU" sz="2400" dirty="0"/>
              <a:t> (как части предметной среды) вещи представляет собой декорацию, на фоне которой проходит наша деятельность и другие функции.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FA53C87-386F-4DB0-8055-42351513830C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7101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710D4AE-35C5-4BCC-B529-3F6F71310AEE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/>
              <a:t>Попробуем ответить вместе: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9144000" cy="4419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/>
              <a:t>Если инженерное проектирование даёт </a:t>
            </a:r>
            <a:r>
              <a:rPr lang="ru-RU" dirty="0">
                <a:solidFill>
                  <a:schemeClr val="accent2"/>
                </a:solidFill>
              </a:rPr>
              <a:t>конструктивное решение вещи</a:t>
            </a:r>
            <a:r>
              <a:rPr lang="ru-RU" dirty="0"/>
              <a:t>, то художественное проектирование организует </a:t>
            </a:r>
            <a:r>
              <a:rPr lang="ru-RU" dirty="0">
                <a:solidFill>
                  <a:schemeClr val="accent2"/>
                </a:solidFill>
              </a:rPr>
              <a:t>формы предмета</a:t>
            </a:r>
            <a:r>
              <a:rPr lang="ru-RU" dirty="0"/>
              <a:t> на основе всех его связей и функций. </a:t>
            </a:r>
            <a:r>
              <a:rPr lang="ru-RU" i="1" dirty="0"/>
              <a:t>Форма изделия имеет </a:t>
            </a:r>
            <a:r>
              <a:rPr lang="ru-RU" i="1" dirty="0" smtClean="0"/>
              <a:t>определённую </a:t>
            </a:r>
            <a:r>
              <a:rPr lang="ru-RU" i="1" dirty="0"/>
              <a:t>самостоятельность, она призвана не только показать функцию, но и </a:t>
            </a:r>
            <a:r>
              <a:rPr lang="ru-RU" i="1" dirty="0">
                <a:solidFill>
                  <a:schemeClr val="accent2"/>
                </a:solidFill>
              </a:rPr>
              <a:t>произвести эстетический эффект</a:t>
            </a:r>
            <a:r>
              <a:rPr lang="ru-RU" i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04D228-68BD-4BE4-984D-E6FAFD777C6D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72034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216B3CF-C247-4A0A-B37B-B8E44749335D}" type="slidenum">
              <a:rPr lang="ru-RU" smtClean="0"/>
              <a:pPr/>
              <a:t>32</a:t>
            </a:fld>
            <a:endParaRPr lang="ru-RU" smtClean="0"/>
          </a:p>
        </p:txBody>
      </p:sp>
      <p:pic>
        <p:nvPicPr>
          <p:cNvPr id="55298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-6350" y="-6350"/>
            <a:ext cx="854075" cy="6419850"/>
          </a:xfrm>
        </p:spPr>
      </p:pic>
      <p:pic>
        <p:nvPicPr>
          <p:cNvPr id="172036" name="Picture 8" descr="a58[1]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5800" y="4876800"/>
            <a:ext cx="1371600" cy="969963"/>
          </a:xfrm>
        </p:spPr>
      </p:pic>
      <p:pic>
        <p:nvPicPr>
          <p:cNvPr id="172037" name="Picture 11" descr="a58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" y="381000"/>
            <a:ext cx="1752600" cy="1238250"/>
          </a:xfrm>
        </p:spPr>
      </p:pic>
      <p:sp>
        <p:nvSpPr>
          <p:cNvPr id="13" name="Прямоугольник 12"/>
          <p:cNvSpPr/>
          <p:nvPr/>
        </p:nvSpPr>
        <p:spPr>
          <a:xfrm>
            <a:off x="2286000" y="0"/>
            <a:ext cx="6858000" cy="63087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800" b="1" dirty="0"/>
              <a:t>Практическая работа </a:t>
            </a:r>
          </a:p>
          <a:p>
            <a:pPr eaLnBrk="0" hangingPunct="0">
              <a:defRPr/>
            </a:pPr>
            <a:r>
              <a:rPr lang="ru-RU" sz="2800" b="1" dirty="0"/>
              <a:t>«Точение детали по чертежу и технологической карте»</a:t>
            </a:r>
          </a:p>
          <a:p>
            <a:pPr eaLnBrk="0" hangingPunct="0">
              <a:defRPr/>
            </a:pPr>
            <a:r>
              <a:rPr lang="ru-RU" sz="2000" b="1" dirty="0">
                <a:solidFill>
                  <a:srgbClr val="FF0000"/>
                </a:solidFill>
              </a:rPr>
              <a:t>Вам потребуются:                           </a:t>
            </a:r>
          </a:p>
          <a:p>
            <a:pPr eaLnBrk="0" hangingPunct="0">
              <a:defRPr/>
            </a:pPr>
            <a:r>
              <a:rPr lang="ru-RU" sz="2000" b="1" dirty="0"/>
              <a:t>токарный станок с набором инструментов: чертёж детали и технологическая карта на её изготовление; заготовка, стамеска желобчатая полукруглая, линейка, карандаш, шило, шлифовальная шкурка.</a:t>
            </a:r>
          </a:p>
          <a:p>
            <a:pPr eaLnBrk="0" hangingPunct="0">
              <a:defRPr/>
            </a:pPr>
            <a:r>
              <a:rPr lang="ru-RU" sz="2000" b="1" dirty="0">
                <a:solidFill>
                  <a:srgbClr val="FF0000"/>
                </a:solidFill>
              </a:rPr>
              <a:t>Правила безопасности:</a:t>
            </a:r>
          </a:p>
          <a:p>
            <a:pPr eaLnBrk="0" hangingPunct="0">
              <a:defRPr/>
            </a:pPr>
            <a:r>
              <a:rPr lang="ru-RU" sz="2000" b="1" dirty="0"/>
              <a:t>1. Не включайте станок без разрешения учителя</a:t>
            </a:r>
          </a:p>
          <a:p>
            <a:pPr eaLnBrk="0" hangingPunct="0">
              <a:defRPr/>
            </a:pPr>
            <a:r>
              <a:rPr lang="ru-RU" sz="2000" b="1" dirty="0"/>
              <a:t>2. Надёжно крепите заднюю бабку станка.</a:t>
            </a:r>
          </a:p>
          <a:p>
            <a:pPr eaLnBrk="0" hangingPunct="0">
              <a:defRPr/>
            </a:pPr>
            <a:r>
              <a:rPr lang="ru-RU" sz="2000" b="1" dirty="0"/>
              <a:t>3. Проверьте, имеет ли заготовка трещины. </a:t>
            </a:r>
          </a:p>
          <a:p>
            <a:pPr eaLnBrk="0" hangingPunct="0">
              <a:defRPr/>
            </a:pPr>
            <a:r>
              <a:rPr lang="ru-RU" sz="2000" b="1" dirty="0"/>
              <a:t>4. Надёжно крепите заготовку.</a:t>
            </a:r>
          </a:p>
          <a:p>
            <a:pPr eaLnBrk="0" hangingPunct="0">
              <a:defRPr/>
            </a:pPr>
            <a:r>
              <a:rPr lang="ru-RU" sz="2000" b="1" dirty="0"/>
              <a:t>5. Перед работой на токарном станке подготовьте рабочее место: уберите всё лишнее со станка и вокруг него, разложите только необходимые инструменты и приспособления.</a:t>
            </a:r>
          </a:p>
          <a:p>
            <a:pPr eaLnBrk="0" hangingPunct="0">
              <a:defRPr/>
            </a:pPr>
            <a:r>
              <a:rPr lang="ru-RU" sz="2000" b="1" dirty="0"/>
              <a:t>6.  Проверьте рабочий инструмент: ручки стамесок должны быть прочно насажены и не иметь трещин.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8" y="-19050"/>
            <a:ext cx="957262" cy="6340475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95400" y="228600"/>
            <a:ext cx="7848600" cy="6019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000" dirty="0" smtClean="0"/>
              <a:t>7. Заправьте одежду. Застегните все пуговицы. Длинные волосы уберите под головной убор</a:t>
            </a:r>
          </a:p>
          <a:p>
            <a:pPr eaLnBrk="1" hangingPunct="1">
              <a:defRPr/>
            </a:pPr>
            <a:r>
              <a:rPr lang="ru-RU" sz="2000" dirty="0" smtClean="0"/>
              <a:t>8. Перед пуском станка наденьте защитные очки.</a:t>
            </a:r>
          </a:p>
          <a:p>
            <a:pPr eaLnBrk="1" hangingPunct="1">
              <a:defRPr/>
            </a:pPr>
            <a:r>
              <a:rPr lang="ru-RU" sz="2000" dirty="0" smtClean="0"/>
              <a:t>9. В процессе точения периодически останавливайте станок и поджимайте деталь задним центром, устраняя зазоры.</a:t>
            </a:r>
          </a:p>
          <a:p>
            <a:pPr eaLnBrk="1" hangingPunct="1">
              <a:defRPr/>
            </a:pPr>
            <a:r>
              <a:rPr lang="ru-RU" sz="2000" dirty="0" smtClean="0"/>
              <a:t>10.  Периодически, по мере точения поверхности, при остановках станка подводите подручник к поверхности заготовки на 2-3 </a:t>
            </a:r>
            <a:r>
              <a:rPr lang="ru-RU" sz="2000" i="1" dirty="0" smtClean="0"/>
              <a:t>мм, </a:t>
            </a:r>
            <a:r>
              <a:rPr lang="ru-RU" sz="2000" dirty="0" smtClean="0"/>
              <a:t>проворачивайте заготовку вручную </a:t>
            </a:r>
            <a:r>
              <a:rPr lang="ru-RU" sz="2000" i="1" dirty="0" smtClean="0"/>
              <a:t>на </a:t>
            </a:r>
            <a:r>
              <a:rPr lang="ru-RU" sz="2000" dirty="0" smtClean="0"/>
              <a:t>2-3 оборота и надёжно крепите подручник.</a:t>
            </a:r>
          </a:p>
          <a:p>
            <a:pPr eaLnBrk="1" hangingPunct="1">
              <a:defRPr/>
            </a:pPr>
            <a:r>
              <a:rPr lang="ru-RU" sz="2000" dirty="0" smtClean="0"/>
              <a:t>11.  Во время работы не отвлекайтесь, не отходите от станка.</a:t>
            </a:r>
          </a:p>
          <a:p>
            <a:pPr eaLnBrk="1" hangingPunct="1">
              <a:defRPr/>
            </a:pPr>
            <a:r>
              <a:rPr lang="ru-RU" sz="2000" dirty="0" smtClean="0"/>
              <a:t>12.  Все операции по настройке проводите только при отключенном и остановленном станке.</a:t>
            </a:r>
          </a:p>
          <a:p>
            <a:pPr eaLnBrk="1" hangingPunct="1">
              <a:defRPr/>
            </a:pPr>
            <a:r>
              <a:rPr lang="ru-RU" sz="2000" dirty="0" smtClean="0"/>
              <a:t>13. Не обрабатывайте деталь вблизи трезубца.</a:t>
            </a:r>
          </a:p>
          <a:p>
            <a:pPr eaLnBrk="1" hangingPunct="1">
              <a:defRPr/>
            </a:pPr>
            <a:r>
              <a:rPr lang="ru-RU" sz="2000" dirty="0" smtClean="0"/>
              <a:t>14. Не останавливайте заготовку руками.</a:t>
            </a:r>
          </a:p>
          <a:p>
            <a:pPr eaLnBrk="1" hangingPunct="1">
              <a:defRPr/>
            </a:pPr>
            <a:r>
              <a:rPr lang="ru-RU" sz="2000" dirty="0" smtClean="0"/>
              <a:t>15. Обо всех неисправностях сообщайте учителю.</a:t>
            </a:r>
          </a:p>
          <a:p>
            <a:pPr eaLnBrk="1" hangingPunct="1">
              <a:defRPr/>
            </a:pPr>
            <a:endParaRPr lang="ru-RU" sz="1400" dirty="0"/>
          </a:p>
        </p:txBody>
      </p:sp>
      <p:sp>
        <p:nvSpPr>
          <p:cNvPr id="173059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5CF9817-2517-438D-BCED-0AA8F2353456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73060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1E41FE-DA99-4F8B-82A6-88AFE4A31BEA}" type="slidenum">
              <a:rPr lang="ru-RU" smtClean="0"/>
              <a:pPr/>
              <a:t>33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BE29FAF-8CE5-4E33-B20D-1BB95F3671C9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7408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9B3FB9D-56DC-4D53-A7D6-0AF151E9D965}" type="slidenum">
              <a:rPr lang="ru-RU" smtClean="0"/>
              <a:pPr/>
              <a:t>34</a:t>
            </a:fld>
            <a:endParaRPr lang="ru-RU" smtClean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>
                <a:solidFill>
                  <a:schemeClr val="hlink"/>
                </a:solidFill>
              </a:rPr>
              <a:t>Чтение чертежа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9144000" cy="4572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 </a:t>
            </a:r>
            <a:r>
              <a:rPr lang="ru-RU" sz="2400" dirty="0">
                <a:solidFill>
                  <a:schemeClr val="hlink"/>
                </a:solidFill>
              </a:rPr>
              <a:t>Прочитать эскиз или чертёж</a:t>
            </a:r>
            <a:r>
              <a:rPr lang="ru-RU" sz="2400" dirty="0"/>
              <a:t> — это, значит, представить себе устройство детали и выяснить все данные, необходимые для её изготовления.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Читать эскиз или чертёж можно в такой последовательности. Сначала найти в правом нижнем углу эскиза название детали и выяснить, из какого материала её надо изготовить. Затем рассмотреть изображение детали, представить её форму, выяснить габаритные размеры. После этого найти на изображении все элементы детали, представить их форму и установить размеры. И в заключение изучить технические требования, указанные на чертеже.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ECE4D6-BCD6-4883-B2F1-A11CF38CA32C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7510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B400CFB-62FB-451D-84DF-D888A199750B}" type="slidenum">
              <a:rPr lang="ru-RU" smtClean="0"/>
              <a:pPr/>
              <a:t>35</a:t>
            </a:fld>
            <a:endParaRPr lang="ru-RU" smtClean="0"/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4582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/>
              <a:t>Элементы детали</a:t>
            </a:r>
          </a:p>
        </p:txBody>
      </p:sp>
      <p:pic>
        <p:nvPicPr>
          <p:cNvPr id="175108" name="Picture 2" descr="ручка - элементы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125" y="1295400"/>
            <a:ext cx="7026275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609600"/>
            <a:ext cx="72390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Порядок выполнения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828800"/>
            <a:ext cx="8458200" cy="4419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 smtClean="0"/>
              <a:t>       </a:t>
            </a:r>
            <a:r>
              <a:rPr lang="ru-RU" sz="2000" dirty="0" smtClean="0"/>
              <a:t>   Порядок выполнения работы</a:t>
            </a:r>
          </a:p>
          <a:p>
            <a:pPr eaLnBrk="1" hangingPunct="1">
              <a:defRPr/>
            </a:pPr>
            <a:r>
              <a:rPr lang="ru-RU" sz="2000" dirty="0" smtClean="0"/>
              <a:t>1.  Прочтите чертёж и технологическую карту на изготовление цилиндрической детали (или изделия для своего проекта).</a:t>
            </a:r>
          </a:p>
          <a:p>
            <a:pPr eaLnBrk="1" hangingPunct="1">
              <a:defRPr/>
            </a:pPr>
            <a:r>
              <a:rPr lang="ru-RU" sz="2000" dirty="0" smtClean="0"/>
              <a:t>2.  Выберите заготовку и спланируйте работу с ней под руководством учителя.</a:t>
            </a:r>
          </a:p>
          <a:p>
            <a:pPr eaLnBrk="1" hangingPunct="1">
              <a:defRPr/>
            </a:pPr>
            <a:r>
              <a:rPr lang="ru-RU" sz="2000" dirty="0" smtClean="0"/>
              <a:t>3.  Разметьте, подготовьте и установите заготовку на токарном станке.</a:t>
            </a:r>
          </a:p>
          <a:p>
            <a:pPr eaLnBrk="1" hangingPunct="1">
              <a:defRPr/>
            </a:pPr>
            <a:r>
              <a:rPr lang="ru-RU" sz="2000" dirty="0" smtClean="0"/>
              <a:t>4.  Выберите и проверьте режущие инструменты.</a:t>
            </a:r>
          </a:p>
          <a:p>
            <a:pPr eaLnBrk="1" hangingPunct="1">
              <a:defRPr/>
            </a:pPr>
            <a:r>
              <a:rPr lang="ru-RU" sz="2000" dirty="0" smtClean="0"/>
              <a:t>5.  Выполните черновое точение желобчатой стамеской, зачистку — шлифовальной шкуркой. Точите только с разрешения и под контролем учителя!</a:t>
            </a:r>
          </a:p>
          <a:p>
            <a:pPr eaLnBrk="1" hangingPunct="1">
              <a:defRPr/>
            </a:pPr>
            <a:r>
              <a:rPr lang="ru-RU" sz="2000" dirty="0" smtClean="0"/>
              <a:t>6.  Снимите заготовку. Проверьте размеры и шероховатость поверхностей обработанной детали.</a:t>
            </a:r>
          </a:p>
          <a:p>
            <a:pPr eaLnBrk="1" hangingPunct="1">
              <a:defRPr/>
            </a:pPr>
            <a:endParaRPr lang="ru-RU" dirty="0"/>
          </a:p>
        </p:txBody>
      </p:sp>
      <p:sp>
        <p:nvSpPr>
          <p:cNvPr id="17715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D0FB805-CE12-434D-95AE-947586DA92CF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77156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E301743-5C43-4C3D-8A71-38B2FCB6CFD1}" type="slidenum">
              <a:rPr lang="ru-RU" smtClean="0"/>
              <a:pPr/>
              <a:t>36</a:t>
            </a:fld>
            <a:endParaRPr lang="ru-RU" smtClean="0"/>
          </a:p>
        </p:txBody>
      </p:sp>
      <p:pic>
        <p:nvPicPr>
          <p:cNvPr id="177157" name="Picture 8" descr="10-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38100" y="1104900"/>
            <a:ext cx="1371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7F9923B-023C-45F6-8998-74D532C4FAF6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7920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243458-FFCE-41B0-A7F0-660927D9B35F}" type="slidenum">
              <a:rPr lang="ru-RU" smtClean="0"/>
              <a:pPr/>
              <a:t>37</a:t>
            </a:fld>
            <a:endParaRPr lang="ru-RU" smtClean="0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066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>
                <a:solidFill>
                  <a:schemeClr val="hlink"/>
                </a:solidFill>
              </a:rPr>
              <a:t>Технологическая карта</a:t>
            </a:r>
          </a:p>
        </p:txBody>
      </p:sp>
      <p:pic>
        <p:nvPicPr>
          <p:cNvPr id="179204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8375" y="819150"/>
            <a:ext cx="6550025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5" name="Picture 8" descr="10-5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295400" y="2133600"/>
            <a:ext cx="1981200" cy="99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7E09955-B8DF-44B1-83CB-DD2043ABB972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8125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0B6C651-9EC0-4344-952C-6341F783D3F8}" type="slidenum">
              <a:rPr lang="ru-RU" smtClean="0"/>
              <a:pPr/>
              <a:t>38</a:t>
            </a:fld>
            <a:endParaRPr lang="ru-RU" smtClean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0"/>
            <a:ext cx="4876800" cy="6096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>
                <a:solidFill>
                  <a:schemeClr val="hlink"/>
                </a:solidFill>
              </a:rPr>
              <a:t>Технологическая карта</a:t>
            </a:r>
          </a:p>
        </p:txBody>
      </p:sp>
      <p:pic>
        <p:nvPicPr>
          <p:cNvPr id="181252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665163"/>
            <a:ext cx="8505825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8058F3-7480-4388-AEBD-3007B4DDFBFE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8227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899E41D-CE43-4558-9809-790DBBB233AA}" type="slidenum">
              <a:rPr lang="ru-RU" smtClean="0"/>
              <a:pPr/>
              <a:t>39</a:t>
            </a:fld>
            <a:endParaRPr lang="ru-RU" smtClean="0"/>
          </a:p>
        </p:txBody>
      </p:sp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Изменение формы предмета</a:t>
            </a:r>
            <a:r>
              <a:rPr lang="ru-RU" dirty="0"/>
              <a:t>.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9144000" cy="4876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>
                <a:solidFill>
                  <a:schemeClr val="hlink"/>
                </a:solidFill>
              </a:rPr>
              <a:t>Деформация</a:t>
            </a:r>
            <a:r>
              <a:rPr lang="ru-RU" dirty="0"/>
              <a:t>, как процесс изменения формы тела под действием приложенной силы. </a:t>
            </a:r>
            <a:r>
              <a:rPr lang="ru-RU" dirty="0">
                <a:solidFill>
                  <a:schemeClr val="hlink"/>
                </a:solidFill>
              </a:rPr>
              <a:t>Сила </a:t>
            </a:r>
            <a:r>
              <a:rPr lang="ru-RU" dirty="0"/>
              <a:t>физическая величина, которая характеризует действие одного тела на другое.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>
                <a:solidFill>
                  <a:schemeClr val="hlink"/>
                </a:solidFill>
              </a:rPr>
              <a:t>Виды деформации в процессе точения</a:t>
            </a:r>
            <a:r>
              <a:rPr lang="ru-RU" dirty="0"/>
              <a:t>: в первый момент происходит сжатие материала, затем сдвиг и срез волокон древесины. В результате возникновения этих деформаций снимается стружка.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5ABFF6A-ECC6-453D-9139-1380EC52E4D8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2457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5D32D5E-DC6B-427C-8DCA-4BD9BBAB6ED4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accent2"/>
                </a:solidFill>
              </a:rPr>
              <a:t>Технический рисунок </a:t>
            </a:r>
            <a:br>
              <a:rPr lang="ru-RU" sz="4000">
                <a:solidFill>
                  <a:schemeClr val="accent2"/>
                </a:solidFill>
              </a:rPr>
            </a:br>
            <a:r>
              <a:rPr lang="ru-RU" sz="4000">
                <a:solidFill>
                  <a:schemeClr val="accent2"/>
                </a:solidFill>
              </a:rPr>
              <a:t>«Кормушка для птиц»</a:t>
            </a:r>
          </a:p>
        </p:txBody>
      </p:sp>
      <p:pic>
        <p:nvPicPr>
          <p:cNvPr id="24580" name="Picture 5" descr="39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3581400"/>
            <a:ext cx="1611313" cy="2362200"/>
          </a:xfrm>
        </p:spPr>
      </p:pic>
      <p:pic>
        <p:nvPicPr>
          <p:cNvPr id="136193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9938" y="2266950"/>
            <a:ext cx="5535612" cy="4383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3CDF20C-C7B6-405F-B58B-905BCC814E28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8329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ED5E528-0351-41A4-B96F-E88BAA3DD68C}" type="slidenum">
              <a:rPr lang="ru-RU" smtClean="0"/>
              <a:pPr/>
              <a:t>40</a:t>
            </a:fld>
            <a:endParaRPr lang="ru-RU" smtClean="0"/>
          </a:p>
        </p:txBody>
      </p:sp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Сущность процесса точения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3276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/>
              <a:t>Объясняется на основе физических понятий: </a:t>
            </a:r>
            <a:r>
              <a:rPr lang="ru-RU" dirty="0">
                <a:solidFill>
                  <a:schemeClr val="hlink"/>
                </a:solidFill>
              </a:rPr>
              <a:t>вращательное движение</a:t>
            </a:r>
            <a:r>
              <a:rPr lang="ru-RU" dirty="0"/>
              <a:t> заготовки и  </a:t>
            </a:r>
            <a:r>
              <a:rPr lang="ru-RU" dirty="0">
                <a:solidFill>
                  <a:schemeClr val="hlink"/>
                </a:solidFill>
              </a:rPr>
              <a:t>поступательное движение</a:t>
            </a:r>
            <a:r>
              <a:rPr lang="ru-RU" dirty="0"/>
              <a:t> резца вызывают деформацию материала заготовки и снятие стружки.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57BD7E3-AB81-4ED3-8EF9-8EA2EB9C1EF5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8432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BB0AE4-0765-42C0-8016-C26A969153EC}" type="slidenum">
              <a:rPr lang="ru-RU" smtClean="0"/>
              <a:pPr/>
              <a:t>41</a:t>
            </a:fld>
            <a:endParaRPr lang="ru-RU" smtClean="0"/>
          </a:p>
        </p:txBody>
      </p:sp>
      <p:pic>
        <p:nvPicPr>
          <p:cNvPr id="140290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33388" y="-12700"/>
            <a:ext cx="8716962" cy="1457325"/>
          </a:xfrm>
        </p:spPr>
      </p:pic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9144000" cy="4419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/>
              <a:t>от её точности зависит качество получаемого изделия, а также количество расходуемого материала;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/>
              <a:t>некачественная разметка может сделать невозможной сборку изделия из-за несоответствия размеров стыкуемых деталей;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/>
              <a:t>это приводит к большим потерям материалов и рабочего времени, снижению производительности  труда;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hlink"/>
                </a:solidFill>
              </a:rPr>
              <a:t>Вывод:</a:t>
            </a:r>
            <a:r>
              <a:rPr lang="ru-RU" sz="2800" dirty="0"/>
              <a:t> профессия разметчика на производстве является очень важной и ответственной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D90CA1F-FD7C-42DF-BEC3-C88CBA63A95B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853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173605-FC4F-4EFA-8386-4868F9415494}" type="slidenum">
              <a:rPr lang="ru-RU" smtClean="0"/>
              <a:pPr/>
              <a:t>42</a:t>
            </a:fld>
            <a:endParaRPr lang="ru-RU" smtClean="0"/>
          </a:p>
        </p:txBody>
      </p:sp>
      <p:pic>
        <p:nvPicPr>
          <p:cNvPr id="141314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01638" y="603250"/>
            <a:ext cx="8066087" cy="1158875"/>
          </a:xfrm>
        </p:spPr>
      </p:pic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133600"/>
            <a:ext cx="9144000" cy="3124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/>
              <a:t>Установить причины нагрева резца и детали при обработке древесины. Определить способы теплопередачи. Нагрев резца и заготовки  в результате теплопроводности; охлаждение – в результате  конвекции.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322D960-DFA9-4077-947F-F706C260BB61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8637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814A6F-D674-43EF-BE2A-9F96F1CE03AA}" type="slidenum">
              <a:rPr lang="ru-RU" smtClean="0"/>
              <a:pPr/>
              <a:t>43</a:t>
            </a:fld>
            <a:endParaRPr lang="ru-RU" smtClean="0"/>
          </a:p>
        </p:txBody>
      </p:sp>
      <p:pic>
        <p:nvPicPr>
          <p:cNvPr id="142338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01638" y="139700"/>
            <a:ext cx="8066087" cy="933450"/>
          </a:xfrm>
        </p:spPr>
      </p:pic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76400"/>
            <a:ext cx="9144000" cy="4876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Осторожно обращаться с резцами как имеющими острое лезвие.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Перед включением станка убедиться, что он исправен и имеется защитный кожух, а инструмент правильно заточен и имеет прочно насаженную рукоятку.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Заготовка должна быть выбрана без трещин и сучков и прочно закреплена  на станке.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Работать надо в защитных очках, в рабочей одежде и застёгнутыми рукавами, в головном уборе.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Во время работы станка запрещается измерять заготовку, перемещать подручник и чистить станок.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Удерживать резец при точении нужно только двумя руками.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A1A75FB-BFFD-4D5E-BE6F-54573A4C1FEA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87394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4B2C0B-A72D-4163-9B6D-F0EBC8BDBEF3}" type="slidenum">
              <a:rPr lang="ru-RU" smtClean="0"/>
              <a:pPr/>
              <a:t>44</a:t>
            </a:fld>
            <a:endParaRPr lang="ru-RU" smtClean="0"/>
          </a:p>
        </p:txBody>
      </p:sp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>
                <a:solidFill>
                  <a:schemeClr val="hlink"/>
                </a:solidFill>
              </a:rPr>
              <a:t>Итог урока:</a:t>
            </a:r>
          </a:p>
        </p:txBody>
      </p:sp>
      <p:sp>
        <p:nvSpPr>
          <p:cNvPr id="1873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8458200" cy="4114800"/>
          </a:xfrm>
        </p:spPr>
        <p:txBody>
          <a:bodyPr/>
          <a:lstStyle/>
          <a:p>
            <a:pPr eaLnBrk="1" hangingPunct="1"/>
            <a:r>
              <a:rPr lang="ru-RU" sz="2800" smtClean="0"/>
              <a:t>Оценить ответы и работу учащихся </a:t>
            </a:r>
          </a:p>
          <a:p>
            <a:pPr eaLnBrk="1" hangingPunct="1"/>
            <a:r>
              <a:rPr lang="ru-RU" sz="2800" smtClean="0"/>
              <a:t>Провести уборку помещения мастерской </a:t>
            </a:r>
          </a:p>
          <a:p>
            <a:pPr eaLnBrk="1" hangingPunct="1">
              <a:buFont typeface="Wingdings" pitchFamily="2" charset="2"/>
              <a:buNone/>
            </a:pPr>
            <a:endParaRPr lang="ru-RU" sz="2800" smtClean="0"/>
          </a:p>
        </p:txBody>
      </p:sp>
      <p:pic>
        <p:nvPicPr>
          <p:cNvPr id="187397" name="Picture 4" descr="AG00215_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0" y="0"/>
            <a:ext cx="1425575" cy="1514475"/>
          </a:xfrm>
        </p:spPr>
      </p:pic>
      <p:pic>
        <p:nvPicPr>
          <p:cNvPr id="187398" name="Picture 6" descr="AG00321_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4267200"/>
            <a:ext cx="4038600" cy="2344738"/>
          </a:xfrm>
        </p:spPr>
      </p:pic>
      <p:pic>
        <p:nvPicPr>
          <p:cNvPr id="187399" name="Picture 8" descr="07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38100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857C9A6-2E44-471A-9988-0EF0DA9C9D00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8841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2513516-B18B-431C-A78C-2925198F8979}" type="slidenum">
              <a:rPr lang="ru-RU" smtClean="0"/>
              <a:pPr/>
              <a:t>45</a:t>
            </a:fld>
            <a:endParaRPr lang="ru-RU" smtClean="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hlink"/>
                </a:solidFill>
              </a:rPr>
              <a:t>Чертёж ручки для напильника</a:t>
            </a:r>
          </a:p>
        </p:txBody>
      </p:sp>
      <p:pic>
        <p:nvPicPr>
          <p:cNvPr id="188420" name="Picture 6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71675"/>
            <a:ext cx="8763000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3CDA322-A175-4FAA-BDED-463DC59392BF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8944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40B0F4-B4C7-45F7-BBFE-B89DEAD57C78}" type="slidenum">
              <a:rPr lang="ru-RU" smtClean="0"/>
              <a:pPr/>
              <a:t>46</a:t>
            </a:fld>
            <a:endParaRPr lang="ru-RU" smtClean="0"/>
          </a:p>
        </p:txBody>
      </p:sp>
      <p:pic>
        <p:nvPicPr>
          <p:cNvPr id="189443" name="Picture 2" descr="a21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60763" y="2138363"/>
            <a:ext cx="2166937" cy="2222500"/>
          </a:xfrm>
        </p:spPr>
      </p:pic>
      <p:grpSp>
        <p:nvGrpSpPr>
          <p:cNvPr id="189444" name="Group 3"/>
          <p:cNvGrpSpPr>
            <a:grpSpLocks/>
          </p:cNvGrpSpPr>
          <p:nvPr/>
        </p:nvGrpSpPr>
        <p:grpSpPr bwMode="auto">
          <a:xfrm>
            <a:off x="5795963" y="4005263"/>
            <a:ext cx="2819400" cy="2362200"/>
            <a:chOff x="1111" y="1071"/>
            <a:chExt cx="3357" cy="3146"/>
          </a:xfrm>
        </p:grpSpPr>
        <p:pic>
          <p:nvPicPr>
            <p:cNvPr id="189447" name="Picture 4" descr="015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38" y="1253"/>
              <a:ext cx="2994" cy="2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48" name="Picture 5" descr="034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1531152">
              <a:off x="2187" y="3014"/>
              <a:ext cx="1071" cy="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49" name="Picture 6" descr="056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367142">
              <a:off x="1716" y="2025"/>
              <a:ext cx="686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0" name="Picture 7" descr="019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288" y="1752"/>
              <a:ext cx="771" cy="1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1" name="Picture 8" descr="028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1595876">
              <a:off x="3878" y="2024"/>
              <a:ext cx="590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2" name="Picture 9" descr="029"/>
            <p:cNvPicPr>
              <a:picLocks noChangeAspect="1" noChangeArrowheads="1" noCrop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-579228">
              <a:off x="1111" y="2069"/>
              <a:ext cx="1160" cy="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3" name="Picture 10" descr="050"/>
            <p:cNvPicPr>
              <a:picLocks noChangeAspect="1" noChangeArrowheads="1" noCrop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-977164">
              <a:off x="1746" y="1661"/>
              <a:ext cx="953" cy="1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4" name="Picture 11" descr="cl274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290" y="1071"/>
              <a:ext cx="1080" cy="1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5" name="Picture 12" descr="cl289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 rot="1992877">
              <a:off x="3107" y="2568"/>
              <a:ext cx="1056" cy="1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6" name="Picture 13" descr="a120"/>
            <p:cNvPicPr>
              <a:picLocks noChangeAspect="1" noChangeArrowheads="1" noCrop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 rot="-905424">
              <a:off x="2336" y="2341"/>
              <a:ext cx="953" cy="1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7" name="Picture 14" descr="cl270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 rot="-1682555">
              <a:off x="1474" y="2931"/>
              <a:ext cx="1038" cy="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8" name="Picture 15" descr="a142"/>
            <p:cNvPicPr>
              <a:picLocks noChangeAspect="1" noChangeArrowheads="1" noCrop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 rot="1224496">
              <a:off x="2744" y="1661"/>
              <a:ext cx="862" cy="1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176" name="Picture 16" descr="a219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403350" y="4652963"/>
            <a:ext cx="1474788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6" name="WordArt 17"/>
          <p:cNvSpPr>
            <a:spLocks noChangeArrowheads="1" noChangeShapeType="1" noTextEdit="1"/>
          </p:cNvSpPr>
          <p:nvPr/>
        </p:nvSpPr>
        <p:spPr bwMode="auto">
          <a:xfrm>
            <a:off x="2339975" y="620713"/>
            <a:ext cx="4667250" cy="4464050"/>
          </a:xfrm>
          <a:prstGeom prst="rect">
            <a:avLst/>
          </a:prstGeom>
        </p:spPr>
        <p:txBody>
          <a:bodyPr wrap="none" fromWordArt="1">
            <a:prstTxWarp prst="textButtonPour">
              <a:avLst>
                <a:gd name="adj1" fmla="val 10800004"/>
                <a:gd name="adj2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внимание</a:t>
            </a:r>
          </a:p>
        </p:txBody>
      </p:sp>
      <p:sp>
        <p:nvSpPr>
          <p:cNvPr id="20" name="Рамка 19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16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4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AB9AF23-A84C-4248-84B5-E0FA0E4B3822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35175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B1F0EF-05D7-42B3-AB71-13472FF50805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accent2"/>
                </a:solidFill>
              </a:rPr>
              <a:t>Чертёж детали «Разделочная доска»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sz="half"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/>
              <a:t>Как вы считаете? Какие размеры необходимые для изготовления данного изделия отсутствуют на чертеже?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/>
          </a:p>
        </p:txBody>
      </p:sp>
      <p:graphicFrame>
        <p:nvGraphicFramePr>
          <p:cNvPr id="135173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495800" y="1752600"/>
          <a:ext cx="4438650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4" name="CorelDRAW" r:id="rId4" imgW="3077280" imgH="3538800" progId="">
                  <p:embed/>
                </p:oleObj>
              </mc:Choice>
              <mc:Fallback>
                <p:oleObj name="CorelDRAW" r:id="rId4" imgW="3077280" imgH="3538800" progId="">
                  <p:embed/>
                  <p:pic>
                    <p:nvPicPr>
                      <p:cNvPr id="0" name="Picture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1752600"/>
                        <a:ext cx="4438650" cy="510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7FE01F0-9D4B-4349-B3F7-83A2922EB1DE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3721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33BA0A-E33B-4B17-9A22-C17417B1D9AD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accent2"/>
                </a:solidFill>
              </a:rPr>
              <a:t>Сборочный чертёж</a:t>
            </a:r>
            <a:r>
              <a:rPr lang="ru-RU"/>
              <a:t> </a:t>
            </a:r>
          </a:p>
        </p:txBody>
      </p:sp>
      <p:pic>
        <p:nvPicPr>
          <p:cNvPr id="137220" name="Picture 1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" y="846138"/>
            <a:ext cx="4262438" cy="5021262"/>
          </a:xfrm>
          <a:noFill/>
        </p:spPr>
      </p:pic>
      <p:pic>
        <p:nvPicPr>
          <p:cNvPr id="137221" name="Picture 2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30725" y="2362200"/>
            <a:ext cx="44513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44643E5-E18C-4BC7-87BD-8179623D9BC8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3926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57C9623-A709-4227-8921-0993610F552E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accent2"/>
                </a:solidFill>
              </a:rPr>
              <a:t>Сборочный чертёж</a:t>
            </a:r>
          </a:p>
        </p:txBody>
      </p:sp>
      <p:pic>
        <p:nvPicPr>
          <p:cNvPr id="139268" name="Picture 1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" y="1066800"/>
            <a:ext cx="4359275" cy="5029200"/>
          </a:xfrm>
        </p:spPr>
      </p:pic>
      <p:pic>
        <p:nvPicPr>
          <p:cNvPr id="139269" name="Picture 2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2514600"/>
            <a:ext cx="44196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E1D4C03-DD02-4B9E-AC51-B670022B1DCB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4131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F74FBF-B349-4BBA-987A-0C50E68B17B1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solidFill>
                  <a:schemeClr val="hlink"/>
                </a:solidFill>
              </a:rPr>
              <a:t>Сборочный чертёж угольника</a:t>
            </a:r>
          </a:p>
        </p:txBody>
      </p:sp>
      <p:pic>
        <p:nvPicPr>
          <p:cNvPr id="141316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066800"/>
            <a:ext cx="35814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7" name="Picture 2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990600"/>
            <a:ext cx="16002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8" name="Picture 3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4419600"/>
            <a:ext cx="6248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9" name="Picture 4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7000" y="5486400"/>
            <a:ext cx="62960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20" name="Picture 5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76400" y="6019800"/>
            <a:ext cx="7258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0"/>
            <a:ext cx="7467600" cy="685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Чтение сборочного чертежа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838200"/>
            <a:ext cx="8305800" cy="685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 smtClean="0"/>
              <a:t>     Чтение сборочного чертежа начинают с изучения содержания основной надписи и спецификации:</a:t>
            </a:r>
          </a:p>
          <a:p>
            <a:pPr eaLnBrk="1" hangingPunct="1">
              <a:defRPr/>
            </a:pPr>
            <a:endParaRPr lang="ru-RU" dirty="0"/>
          </a:p>
        </p:txBody>
      </p:sp>
      <p:sp>
        <p:nvSpPr>
          <p:cNvPr id="143363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70738B-93E6-4BD5-A7EB-4101FF5A7BAE}" type="datetime1">
              <a:rPr lang="ru-RU" smtClean="0"/>
              <a:pPr/>
              <a:t>13.10.2012</a:t>
            </a:fld>
            <a:endParaRPr lang="ru-RU" smtClean="0"/>
          </a:p>
        </p:txBody>
      </p:sp>
      <p:sp>
        <p:nvSpPr>
          <p:cNvPr id="143364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C35F73-3F61-4C43-A57C-99D473066656}" type="slidenum">
              <a:rPr lang="ru-RU" smtClean="0"/>
              <a:pPr/>
              <a:t>9</a:t>
            </a:fld>
            <a:endParaRPr lang="ru-RU" smtClean="0"/>
          </a:p>
        </p:txBody>
      </p:sp>
      <p:pic>
        <p:nvPicPr>
          <p:cNvPr id="143365" name="Picture 2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600200"/>
            <a:ext cx="54864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6" name="Picture 3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3352800"/>
            <a:ext cx="54387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7" name="Picture 6" descr="09-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152400" y="50800"/>
            <a:ext cx="1219200" cy="711200"/>
          </a:xfrm>
        </p:spPr>
      </p:pic>
      <p:pic>
        <p:nvPicPr>
          <p:cNvPr id="143368" name="Picture 8" descr="14-6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6019800" y="3657600"/>
            <a:ext cx="2895600" cy="2413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зор проекта">
  <a:themeElements>
    <a:clrScheme name="Обзор проекта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Обзор проекта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бзор проекта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зор проекта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зор проекта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Project Overview</Template>
  <TotalTime>932</TotalTime>
  <Words>1617</Words>
  <Application>Microsoft Office PowerPoint</Application>
  <PresentationFormat>Экран (4:3)</PresentationFormat>
  <Paragraphs>256</Paragraphs>
  <Slides>46</Slides>
  <Notes>16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8" baseType="lpstr">
      <vt:lpstr>Обзор проекта</vt:lpstr>
      <vt:lpstr>CorelDRAW</vt:lpstr>
      <vt:lpstr>МБОУ Знаменская СОШ №1 Минусинский район Красноярский край</vt:lpstr>
      <vt:lpstr>Презентация PowerPoint</vt:lpstr>
      <vt:lpstr>Презентация PowerPoint</vt:lpstr>
      <vt:lpstr>Технический рисунок  «Кормушка для птиц»</vt:lpstr>
      <vt:lpstr>Чертёж детали «Разделочная доска»</vt:lpstr>
      <vt:lpstr>Сборочный чертёж </vt:lpstr>
      <vt:lpstr>Сборочный чертёж</vt:lpstr>
      <vt:lpstr>Сборочный чертёж угольника</vt:lpstr>
      <vt:lpstr>Чтение сборочного чертежа</vt:lpstr>
      <vt:lpstr>2. Дидактическое упражнение «Читаем и обсуждаем мудрые мысли»</vt:lpstr>
      <vt:lpstr>«Читаем и обсуждаем мудрые мысли» </vt:lpstr>
      <vt:lpstr> П. Изложение программного материала</vt:lpstr>
      <vt:lpstr>КОНСТРУИРОВАНИЕ</vt:lpstr>
      <vt:lpstr>При конструировании изделия необходимо, чтобы оно было:</vt:lpstr>
      <vt:lpstr>Давайте посмотрим примеры разметки изделий</vt:lpstr>
      <vt:lpstr>Примеры разметки изделий</vt:lpstr>
      <vt:lpstr>Как вы думаете, какой из них оптимальный и почему?</vt:lpstr>
      <vt:lpstr>Принципы конструирования:</vt:lpstr>
      <vt:lpstr>КОНСТРУИРОВАНИЕ</vt:lpstr>
      <vt:lpstr>Моделирование</vt:lpstr>
      <vt:lpstr>Моделирование</vt:lpstr>
      <vt:lpstr>Вариативность и дизайн</vt:lpstr>
      <vt:lpstr>Варианты разделочной доски</vt:lpstr>
      <vt:lpstr>Варианты подставки для карандашей</vt:lpstr>
      <vt:lpstr>Презентация PowerPoint</vt:lpstr>
      <vt:lpstr>Варианты рукоятки для слесарного и столярного инструментов</vt:lpstr>
      <vt:lpstr>Варианты рукоятки для слесарного и столярного инструментов</vt:lpstr>
      <vt:lpstr>Варианты рукоятки для слесарного и столярного инструментов</vt:lpstr>
      <vt:lpstr>Чем отличается дизайн от инженерного проектирования?</vt:lpstr>
      <vt:lpstr>Попробуем ответить вместе:</vt:lpstr>
      <vt:lpstr>Попробуем ответить вместе:</vt:lpstr>
      <vt:lpstr>Презентация PowerPoint</vt:lpstr>
      <vt:lpstr>Презентация PowerPoint</vt:lpstr>
      <vt:lpstr>Чтение чертежа</vt:lpstr>
      <vt:lpstr>Элементы детали</vt:lpstr>
      <vt:lpstr>Порядок выполнения работы</vt:lpstr>
      <vt:lpstr>Технологическая карта</vt:lpstr>
      <vt:lpstr>Технологическая карта</vt:lpstr>
      <vt:lpstr>Изменение формы предмета.</vt:lpstr>
      <vt:lpstr>Сущность процесса точения</vt:lpstr>
      <vt:lpstr>Презентация PowerPoint</vt:lpstr>
      <vt:lpstr>Презентация PowerPoint</vt:lpstr>
      <vt:lpstr>Презентация PowerPoint</vt:lpstr>
      <vt:lpstr>Итог урока:</vt:lpstr>
      <vt:lpstr>Чертёж ручки для напильника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Игоревич</dc:creator>
  <cp:lastModifiedBy>Admin</cp:lastModifiedBy>
  <cp:revision>86</cp:revision>
  <cp:lastPrinted>1601-01-01T00:00:00Z</cp:lastPrinted>
  <dcterms:created xsi:type="dcterms:W3CDTF">1601-01-01T00:00:00Z</dcterms:created>
  <dcterms:modified xsi:type="dcterms:W3CDTF">2012-10-13T10:18:44Z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LCID">
    <vt:i4>1049</vt:i4>
  </property>
</Properties>
</file>