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3300"/>
    <a:srgbClr val="003300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EA1F6-6EE4-4238-81C2-AA3573C6EB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E1DE7-4850-4F2B-A972-A4277F3383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D6DC2-7F35-41C2-AE55-697A9DE38C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AF1B3-42D8-4B6B-8CC5-CA44F5A2F1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57085-8871-472C-8349-E362EA33E0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096C6-1E2F-49AD-A6A0-1CAFC7B639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B2856-5D05-4CB4-9868-DDFDA00D9C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3CD19-69F0-43F8-8302-7B8E0EFF33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2B158-C894-40A9-A79C-9A4CC3D2A7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4BE0C-4096-45E1-930D-88E853D78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ADC8B-731A-47B2-8ED3-C3263D5ADF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7C5D5A-7C4C-4F33-A21A-D213EC5547E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esilist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4392612"/>
          </a:xfrm>
          <a:solidFill>
            <a:srgbClr val="99FF99"/>
          </a:solidFill>
          <a:ln>
            <a:solidFill>
              <a:srgbClr val="003300"/>
            </a:solidFill>
          </a:ln>
        </p:spPr>
        <p:txBody>
          <a:bodyPr/>
          <a:lstStyle/>
          <a:p>
            <a:r>
              <a:rPr lang="ru-RU" sz="4800" b="1">
                <a:solidFill>
                  <a:srgbClr val="003300"/>
                </a:solidFill>
                <a:latin typeface="Snap ITC" pitchFamily="82" charset="0"/>
              </a:rPr>
              <a:t>Общественно-политическое положение в России в середине </a:t>
            </a:r>
            <a:br>
              <a:rPr lang="ru-RU" sz="4800" b="1">
                <a:solidFill>
                  <a:srgbClr val="003300"/>
                </a:solidFill>
                <a:latin typeface="Snap ITC" pitchFamily="82" charset="0"/>
              </a:rPr>
            </a:br>
            <a:r>
              <a:rPr lang="en-US" sz="4800" b="1">
                <a:solidFill>
                  <a:srgbClr val="003300"/>
                </a:solidFill>
                <a:latin typeface="Snap ITC" pitchFamily="82" charset="0"/>
              </a:rPr>
              <a:t>XIX </a:t>
            </a:r>
            <a:r>
              <a:rPr lang="ru-RU" sz="4800" b="1">
                <a:solidFill>
                  <a:srgbClr val="003300"/>
                </a:solidFill>
                <a:latin typeface="Snap ITC" pitchFamily="82" charset="0"/>
              </a:rPr>
              <a:t>века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229225"/>
            <a:ext cx="6400800" cy="1320800"/>
          </a:xfrm>
          <a:solidFill>
            <a:srgbClr val="99FF99"/>
          </a:solidFill>
          <a:ln>
            <a:solidFill>
              <a:srgbClr val="003300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latin typeface="Snap ITC" pitchFamily="82" charset="0"/>
              </a:rPr>
              <a:t>Урок литературы в 10 классе подготовлен учителем русского языка и литературы МОУ СОШ № 46 г.Белгорода </a:t>
            </a:r>
          </a:p>
          <a:p>
            <a:pPr>
              <a:lnSpc>
                <a:spcPct val="80000"/>
              </a:lnSpc>
            </a:pPr>
            <a:r>
              <a:rPr lang="ru-RU" sz="2000" b="1">
                <a:latin typeface="Snap ITC" pitchFamily="82" charset="0"/>
              </a:rPr>
              <a:t>Захаровой Л.Н.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3857620" y="571480"/>
            <a:ext cx="2071702" cy="35719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Prezentacii.com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Домашнее задание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0200"/>
            <a:ext cx="8002587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  Подготовить рассказ: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о характерных особенностях русской литературы первой половины </a:t>
            </a:r>
            <a:r>
              <a:rPr lang="en-US" b="1" dirty="0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века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Об основных исторических событиях внутренней политике царя, сформировавшие ход литературных процессов во второй половине </a:t>
            </a:r>
            <a:r>
              <a:rPr lang="en-US" b="1" dirty="0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века </a:t>
            </a:r>
          </a:p>
          <a:p>
            <a:pPr>
              <a:lnSpc>
                <a:spcPct val="90000"/>
              </a:lnSpc>
            </a:pPr>
            <a:endParaRPr lang="ru-RU" b="1" dirty="0">
              <a:solidFill>
                <a:srgbClr val="800000"/>
              </a:solidFill>
              <a:latin typeface="Snap ITC" pitchFamily="82" charset="0"/>
            </a:endParaRPr>
          </a:p>
          <a:p>
            <a:pPr>
              <a:lnSpc>
                <a:spcPct val="90000"/>
              </a:lnSpc>
            </a:pPr>
            <a:endParaRPr lang="ru-RU" b="1" dirty="0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7345362" cy="6264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</a:t>
            </a:r>
          </a:p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</a:t>
            </a:r>
          </a:p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74638"/>
            <a:ext cx="7931150" cy="1143000"/>
          </a:xfrm>
        </p:spPr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Цель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600200"/>
            <a:ext cx="7931150" cy="4525963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Повторить основные тенденции литературного процесса первой половины </a:t>
            </a:r>
            <a:r>
              <a:rPr lang="en-US" b="1" dirty="0">
                <a:solidFill>
                  <a:srgbClr val="6633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 века</a:t>
            </a:r>
          </a:p>
          <a:p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Вспомнить (из курса «Истории России») общественно-политическое положение России в 40 – 60-е годы </a:t>
            </a:r>
            <a:r>
              <a:rPr lang="en-US" b="1" dirty="0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века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     (тема рассчитана на 2 урока)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План беседы 1 урока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b="1" dirty="0">
                <a:solidFill>
                  <a:srgbClr val="800000"/>
                </a:solidFill>
                <a:latin typeface="Snap ITC" pitchFamily="82" charset="0"/>
              </a:rPr>
              <a:t>Основные тенденции литературного процесса: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а) развитие национального самосознания русского общества (патриотизм Отечественной войны 1812 года);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б) демократизация литературы - народ становится действующим лицом художественных произведений («И крестьянки любить умеют»);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в) развитие отечественной критики (В.Г.Белинский, А.И.Герцен; Н.И.Надеждин, Н.А.Полевой);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755650" y="476250"/>
            <a:ext cx="7931150" cy="59769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г)</a:t>
            </a:r>
            <a:r>
              <a:rPr lang="ru-RU" sz="2800"/>
              <a:t>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формирование современных литературных жанров;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д) появление русского классического романа;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е) гражданский пафос русской литературы;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ж) пушкинское и гоголевское начала в русской литературе;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з) к началу </a:t>
            </a:r>
            <a:r>
              <a:rPr lang="en-US" sz="2800" b="1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века относится возникновение новой русской журналистики, которая способствовала развитию художественной литературы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b="1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" dur="500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404813"/>
            <a:ext cx="7931150" cy="5903912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2. Основные имена в русской литературе </a:t>
            </a:r>
            <a:r>
              <a:rPr lang="en-US" b="1">
                <a:solidFill>
                  <a:srgbClr val="800000"/>
                </a:solidFill>
                <a:latin typeface="Snap ITC" pitchFamily="82" charset="0"/>
              </a:rPr>
              <a:t>XVIII –</a:t>
            </a: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 первой половины </a:t>
            </a:r>
            <a:r>
              <a:rPr lang="en-US" b="1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веков:</a:t>
            </a: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Н.М.Карамзин, В.А.Жуковский, А.С.Грибоедов, А.С.Пушкин, М.Ю.Лермонтов, Н.В.Гоголь</a:t>
            </a:r>
            <a:endParaRPr lang="ru-RU" b="1">
              <a:solidFill>
                <a:srgbClr val="800000"/>
              </a:solidFill>
              <a:latin typeface="Snap ITC" pitchFamily="82" charset="0"/>
            </a:endParaRPr>
          </a:p>
        </p:txBody>
      </p:sp>
      <p:pic>
        <p:nvPicPr>
          <p:cNvPr id="6149" name="Picture 5" descr="Nikolai_Michailowitsch_Karamz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62362">
            <a:off x="539750" y="476250"/>
            <a:ext cx="3557588" cy="3959225"/>
          </a:xfrm>
          <a:prstGeom prst="rect">
            <a:avLst/>
          </a:prstGeom>
          <a:noFill/>
        </p:spPr>
      </p:pic>
      <p:pic>
        <p:nvPicPr>
          <p:cNvPr id="6150" name="Picture 6" descr="Жуковск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28433">
            <a:off x="4572000" y="620713"/>
            <a:ext cx="3862388" cy="4187825"/>
          </a:xfrm>
          <a:prstGeom prst="rect">
            <a:avLst/>
          </a:prstGeom>
          <a:noFill/>
        </p:spPr>
      </p:pic>
      <p:pic>
        <p:nvPicPr>
          <p:cNvPr id="6151" name="Picture 7" descr="File021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2622550"/>
            <a:ext cx="3011487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File0212_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 l="50816"/>
          <a:stretch>
            <a:fillRect/>
          </a:stretch>
        </p:blipFill>
        <p:spPr bwMode="auto">
          <a:xfrm>
            <a:off x="2195513" y="0"/>
            <a:ext cx="3232150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File0209_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 l="50197"/>
          <a:stretch>
            <a:fillRect/>
          </a:stretch>
        </p:blipFill>
        <p:spPr bwMode="auto">
          <a:xfrm>
            <a:off x="4356100" y="2536825"/>
            <a:ext cx="31178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File0214_"/>
          <p:cNvPicPr>
            <a:picLocks noChangeAspect="1" noChangeArrowheads="1"/>
          </p:cNvPicPr>
          <p:nvPr/>
        </p:nvPicPr>
        <p:blipFill>
          <a:blip r:embed="rId8" cstate="print">
            <a:lum bright="-6000"/>
          </a:blip>
          <a:srcRect l="50676"/>
          <a:stretch>
            <a:fillRect/>
          </a:stretch>
        </p:blipFill>
        <p:spPr bwMode="auto">
          <a:xfrm>
            <a:off x="5724525" y="0"/>
            <a:ext cx="3179763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План беседы 2 урока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Исторические события и особенности внутренней политики Николая</a:t>
            </a:r>
            <a:r>
              <a:rPr lang="en-US" sz="2800" b="1">
                <a:solidFill>
                  <a:srgbClr val="800000"/>
                </a:solidFill>
                <a:latin typeface="Snap ITC" pitchFamily="82" charset="0"/>
              </a:rPr>
              <a:t> I</a:t>
            </a: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  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а) реакция после восстания декабристов;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б) закрытие кафедр философии в российских университетах («…польза от философии не доказана, а вред от нее возможен» (министр просвещения П.А.Ширинский-Шихматов, 1850 г.);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  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в) революционное движение как реакция на французскую революцию 1848 г. и «мрачное семилетие»;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76250"/>
            <a:ext cx="8002587" cy="56499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г) разгром кружка Петрашевского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д) отмена крепостного права, поражение в Крымской войне;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е) общественная борьба между западниками и славянофилами, между либералами и революционными демократами;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ж) литература второй половины </a:t>
            </a:r>
            <a:r>
              <a:rPr lang="en-US" sz="2800" b="1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века характеризуется отчетливой жанровой специализацией: И.А.Гончаров, Ф.М.Достоевский, Л.Н.Толстой – романисты; Н.А.Некрасов, А.А.Фет, Ф.И.Тютчев – поэты; М.Е.Салтыков-Щедрин – сатирик и т.д.)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620713"/>
            <a:ext cx="8002587" cy="5616575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   з) новый герой художественных произведений отражает состояние личности в эпоху социальных преобразований;</a:t>
            </a:r>
          </a:p>
          <a:p>
            <a:pPr>
              <a:buFontTx/>
              <a:buNone/>
            </a:pP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   и) во второй половине </a:t>
            </a:r>
            <a:r>
              <a:rPr lang="en-US" b="1">
                <a:solidFill>
                  <a:srgbClr val="663300"/>
                </a:solidFill>
                <a:latin typeface="Snap ITC" pitchFamily="82" charset="0"/>
              </a:rPr>
              <a:t>XIX</a:t>
            </a: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века наблюдается активная демократизация литературы; на первый план в произведениях выходит «диалектика души». 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4638"/>
            <a:ext cx="8002587" cy="1143000"/>
          </a:xfrm>
        </p:spPr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Вопросы на повторение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0200"/>
            <a:ext cx="8002587" cy="48529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Назовите основные тенденции литературного процесса первой половины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XIX 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века.</a:t>
            </a:r>
          </a:p>
          <a:p>
            <a:pPr marL="609600" indent="-609600">
              <a:buFontTx/>
              <a:buAutoNum type="arabicPeriod"/>
            </a:pP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Перечислите основные исторические события и особенности внутренней политики Николая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I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, повлиявшие на русскую литературу второй половины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XIX 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века.</a:t>
            </a:r>
          </a:p>
          <a:p>
            <a:pPr marL="609600" indent="-609600">
              <a:buFontTx/>
              <a:buAutoNum type="arabicPeriod"/>
            </a:pPr>
            <a:endParaRPr lang="ru-RU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445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Snap ITC</vt:lpstr>
      <vt:lpstr>Оформление по умолчанию</vt:lpstr>
      <vt:lpstr>Общественно-политическое положение в России в середине  XIX века</vt:lpstr>
      <vt:lpstr>Цель </vt:lpstr>
      <vt:lpstr>План беседы 1 урока </vt:lpstr>
      <vt:lpstr>Слайд 4</vt:lpstr>
      <vt:lpstr>Слайд 5</vt:lpstr>
      <vt:lpstr>План беседы 2 урока</vt:lpstr>
      <vt:lpstr>Слайд 7</vt:lpstr>
      <vt:lpstr>Слайд 8</vt:lpstr>
      <vt:lpstr>Вопросы на повторение</vt:lpstr>
      <vt:lpstr>Домашнее задание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Общественно-политическое положение в России в середине  XIX века</dc:title>
  <dc:creator>user</dc:creator>
  <cp:lastModifiedBy>Admin</cp:lastModifiedBy>
  <cp:revision>5</cp:revision>
  <dcterms:created xsi:type="dcterms:W3CDTF">2010-08-18T10:43:23Z</dcterms:created>
  <dcterms:modified xsi:type="dcterms:W3CDTF">2012-02-21T22:13:07Z</dcterms:modified>
</cp:coreProperties>
</file>