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5"/>
  </p:notesMasterIdLst>
  <p:sldIdLst>
    <p:sldId id="256" r:id="rId2"/>
    <p:sldId id="275" r:id="rId3"/>
    <p:sldId id="276" r:id="rId4"/>
    <p:sldId id="277" r:id="rId5"/>
    <p:sldId id="278" r:id="rId6"/>
    <p:sldId id="279" r:id="rId7"/>
    <p:sldId id="258" r:id="rId8"/>
    <p:sldId id="269" r:id="rId9"/>
    <p:sldId id="270" r:id="rId10"/>
    <p:sldId id="271" r:id="rId11"/>
    <p:sldId id="261" r:id="rId12"/>
    <p:sldId id="280" r:id="rId13"/>
    <p:sldId id="281" r:id="rId14"/>
    <p:sldId id="262" r:id="rId15"/>
    <p:sldId id="263" r:id="rId16"/>
    <p:sldId id="264" r:id="rId17"/>
    <p:sldId id="265" r:id="rId18"/>
    <p:sldId id="266" r:id="rId19"/>
    <p:sldId id="273" r:id="rId20"/>
    <p:sldId id="282" r:id="rId21"/>
    <p:sldId id="267" r:id="rId22"/>
    <p:sldId id="284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2F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18" autoAdjust="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6DBE1-081F-4F55-8020-A44D631EF364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289AB-5549-4BBB-83B5-DEAA90050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40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17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17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bezopasnost-detej.ru/images/2013/84-raskraska-pozharnaya-mashina-dlya-detej-rossijskie-avto.jpg" TargetMode="Externa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3%D0%B0%D0%B7%D0%BE%D0%B2%D0%B0%D1%8F%20%D1%81%D0%BB%D1%88%D1%83%D0%B6%D0%B1%D0%B0%20%D1%84%D0%BE%D1%82%D0%BE&amp;pos=0&amp;uinfo=sw-1349-sh-659-fw-1124-fh-453-pd-1&amp;rpt=simage&amp;img_url=http://www.chelsi.ru/uploads/posts/2011-01/1296105900_1_2201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9C%D0%A7%D0%A1%20%D0%A0%D0%9E%D0%A1%D0%A1%D0%98%D0%98&amp;img_url=http://cs10387.userapi.com/g26048255/e_17390178.jpg&amp;pos=35&amp;uinfo=sw-1349-sh-659-fw-1124-fh-453-pd-1&amp;rpt=simage" TargetMode="External"/><Relationship Id="rId7" Type="http://schemas.openxmlformats.org/officeDocument/2006/relationships/image" Target="../media/image2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C%D0%B8%D0%BD%D0%B8%D1%81%D1%82%D1%80%20%D0%BC%D1%87%D1%81%20%D0%BF%D1%83%D1%87%D0%BA%D0%BE%D0%B2%20%D1%84%D0%BE%D1%82%D0%BE&amp;img_url=http://ecoportal.su/images/news/thumb_62125.jpg&amp;pos=8&amp;uinfo=sw-1349-sh-659-fw-1124-fh-453-pd-1&amp;rpt=simage" TargetMode="External"/><Relationship Id="rId5" Type="http://schemas.microsoft.com/office/2007/relationships/hdphoto" Target="../media/hdphoto3.wdp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p=3&amp;text=%D0%BC%D1%87%D1%81%20%D1%80%D0%BE%D1%81%D1%81%D0%B8%D0%B8&amp;pos=113&amp;uinfo=sw-1349-sh-659-fw-1124-fh-453-pd-1&amp;rpt=simage&amp;img_url=http://img.nr2.ru/pict/arts1/29/42/29425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text=%D0%BF%D1%81%D1%81%20%D0%BC%D1%87%D1%81&amp;img_url=http://dogpss.ru/sites/default/files/PSS_6_7092011-281m.jpg&amp;pos=19&amp;uinfo=sw-1349-sh-659-fw-1124-fh-453-pd-1&amp;rpt=simag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g5.vashgorod.ru/uploads/images/news/t5/f8210.jpg" TargetMode="External"/><Relationship Id="rId13" Type="http://schemas.openxmlformats.org/officeDocument/2006/relationships/hyperlink" Target="http://elvisti.com/a/all/20080604" TargetMode="External"/><Relationship Id="rId3" Type="http://schemas.openxmlformats.org/officeDocument/2006/relationships/hyperlink" Target="http://bezopasnost-detej.ru/images/2013/84-raskraska-pozharnaya-mashina-dlya-detej-rossijskie-avto.jpg" TargetMode="External"/><Relationship Id="rId7" Type="http://schemas.openxmlformats.org/officeDocument/2006/relationships/hyperlink" Target="http://s00.yaplakal.com/pics/pics_original/5/3/6/1124635.jpg" TargetMode="External"/><Relationship Id="rId12" Type="http://schemas.openxmlformats.org/officeDocument/2006/relationships/hyperlink" Target="http://glavpost.com/images/2015/01/17/ce73d0797d551fa379103.jpg" TargetMode="External"/><Relationship Id="rId2" Type="http://schemas.openxmlformats.org/officeDocument/2006/relationships/hyperlink" Target="http://torg.1777.ru/user_images/big/30/30868734751bc20e8ada39.jpg?v=100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kidanov.ru/wp-content/uploads/2013/05/get_img.gif" TargetMode="External"/><Relationship Id="rId11" Type="http://schemas.openxmlformats.org/officeDocument/2006/relationships/hyperlink" Target="http://nacekomie.ru/forum/viewtopic.php?f=38&amp;t=2344&amp;start=40" TargetMode="External"/><Relationship Id="rId5" Type="http://schemas.openxmlformats.org/officeDocument/2006/relationships/hyperlink" Target="http://mosaica.ru/sites/default/files/news/preview/2011/07/05/ni_fd627382539052c169763341c8dd6579.jpg" TargetMode="External"/><Relationship Id="rId10" Type="http://schemas.openxmlformats.org/officeDocument/2006/relationships/hyperlink" Target="http://img5.vashgorod.ru/uploads/images/news/t5/f12502.jpg" TargetMode="External"/><Relationship Id="rId4" Type="http://schemas.openxmlformats.org/officeDocument/2006/relationships/hyperlink" Target="http://www.uvsiz.spb.ru/_Img/_Plakats/P89.jpg" TargetMode="External"/><Relationship Id="rId9" Type="http://schemas.openxmlformats.org/officeDocument/2006/relationships/hyperlink" Target="http://kaluga.fas.gov.ru/sites/kaluga.f.isfb.ru/files/skoropom_0.jpg" TargetMode="External"/><Relationship Id="rId14" Type="http://schemas.openxmlformats.org/officeDocument/2006/relationships/hyperlink" Target="http://vadinsky.vadinsk.pnzreg.ru/news/2014/04/7/19424511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medorginfo.ru/album/phonendoscope/page/0/6?page=0,6&amp;nopaging=1%00http://medorginfo.ru/album/phonendoscope" TargetMode="External"/><Relationship Id="rId3" Type="http://schemas.openxmlformats.org/officeDocument/2006/relationships/hyperlink" Target="http://tribuna.ru:8080/news/economy/mchs_rossii_i_obshchestvennaya_palata_stali_partnerami/" TargetMode="External"/><Relationship Id="rId7" Type="http://schemas.openxmlformats.org/officeDocument/2006/relationships/hyperlink" Target="http://severodoneck.ru/uploads/posts/2014-05/1401386251_pamyatka.jpg" TargetMode="External"/><Relationship Id="rId2" Type="http://schemas.openxmlformats.org/officeDocument/2006/relationships/hyperlink" Target="http://gif-jpg-png.ru/photo/animacija_gif/animashki/11-8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kirov.ru/news/vlast-nws-po-porucheniyu-glavyi-regiona-v-derevnyu-nizhnie-shuni-vyatskopolyanskogo-rayona-vyiehala-rabochaya.html" TargetMode="External"/><Relationship Id="rId11" Type="http://schemas.openxmlformats.org/officeDocument/2006/relationships/hyperlink" Target="http://hako.net.ua/ua/articles/interesnye-stati/gruppy-i-vidy-gazovyh-kljuchej/" TargetMode="External"/><Relationship Id="rId5" Type="http://schemas.openxmlformats.org/officeDocument/2006/relationships/hyperlink" Target="http://www.voensovtorg.ru/include/thumb_brain_250/catalogue/files/15561/big.jpg" TargetMode="External"/><Relationship Id="rId10" Type="http://schemas.openxmlformats.org/officeDocument/2006/relationships/hyperlink" Target="http://moscow.tis.ru/products/c570-rukava/p31450-Pozharnye-rukava-Lateksirovannye-napornye-1-6-diametrom-51-66-77-100-150mm-shlangi-dlya-pozharnoy-tekhniki.html" TargetMode="External"/><Relationship Id="rId4" Type="http://schemas.openxmlformats.org/officeDocument/2006/relationships/hyperlink" Target="http://www.city-n.ru/view/305029.html" TargetMode="External"/><Relationship Id="rId9" Type="http://schemas.openxmlformats.org/officeDocument/2006/relationships/hyperlink" Target="http://www.military.ru/item/Policejskij_olivkovyj_svistok_830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512168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</a:rPr>
              <a:t>КАКИЕ СЛУЖБЫ ЗАЩИЩАЮТ ЛЮДЕЙ. КАКИЕ  СИГНАЛЫ ОПОВЕЩАЮТ НАС ОБ ОПАСНОСТЯХ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28844" y="4869160"/>
            <a:ext cx="5415156" cy="1679330"/>
          </a:xfrm>
        </p:spPr>
        <p:txBody>
          <a:bodyPr>
            <a:noAutofit/>
          </a:bodyPr>
          <a:lstStyle/>
          <a:p>
            <a:pPr algn="ctr"/>
            <a:r>
              <a:rPr lang="ru-RU" sz="2400" smtClean="0">
                <a:solidFill>
                  <a:schemeClr val="accent3">
                    <a:lumMod val="50000"/>
                  </a:schemeClr>
                </a:solidFill>
              </a:rPr>
              <a:t>Педагог- организатор ОБЖ </a:t>
            </a:r>
          </a:p>
          <a:p>
            <a:pPr algn="ctr"/>
            <a:r>
              <a:rPr lang="ru-RU" sz="2400" smtClean="0">
                <a:solidFill>
                  <a:schemeClr val="accent3">
                    <a:lumMod val="50000"/>
                  </a:schemeClr>
                </a:solidFill>
              </a:rPr>
              <a:t>МБОУ «Лицей» г. Протвино</a:t>
            </a:r>
          </a:p>
          <a:p>
            <a:pPr algn="ctr"/>
            <a:r>
              <a:rPr lang="ru-RU" sz="2400" smtClean="0">
                <a:solidFill>
                  <a:schemeClr val="accent3">
                    <a:lumMod val="50000"/>
                  </a:schemeClr>
                </a:solidFill>
              </a:rPr>
              <a:t>Казакова Светлана</a:t>
            </a:r>
          </a:p>
          <a:p>
            <a:pPr algn="ctr"/>
            <a:r>
              <a:rPr lang="ru-RU" sz="2400" smtClean="0">
                <a:solidFill>
                  <a:schemeClr val="accent3">
                    <a:lumMod val="50000"/>
                  </a:schemeClr>
                </a:solidFill>
              </a:rPr>
              <a:t> Александровна</a:t>
            </a:r>
          </a:p>
          <a:p>
            <a:pPr algn="ctr"/>
            <a:endParaRPr lang="ru-RU" sz="2400" dirty="0"/>
          </a:p>
        </p:txBody>
      </p:sp>
      <p:pic>
        <p:nvPicPr>
          <p:cNvPr id="5" name="Picture 4" descr="Клиника &quot;Будь Здоров&quot; - ведение беременности, проктология, педиатрия, гинекология, травматология, стоматолог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3943448" cy="29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Раскраски пожарных машин для детей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09" b="98544" l="5455" r="95455">
                        <a14:foregroundMark x1="60606" y1="25243" x2="61818" y2="55340"/>
                        <a14:foregroundMark x1="51515" y1="31553" x2="54242" y2="59223"/>
                        <a14:foregroundMark x1="80303" y1="47573" x2="81212" y2="42233"/>
                        <a14:foregroundMark x1="83636" y1="46117" x2="87273" y2="46117"/>
                        <a14:foregroundMark x1="85455" y1="70388" x2="85455" y2="70388"/>
                        <a14:foregroundMark x1="81212" y1="70388" x2="89697" y2="71359"/>
                        <a14:foregroundMark x1="73636" y1="75243" x2="74242" y2="73301"/>
                        <a14:foregroundMark x1="68485" y1="13592" x2="68788" y2="12136"/>
                        <a14:foregroundMark x1="12121" y1="32524" x2="27273" y2="26699"/>
                        <a14:foregroundMark x1="28182" y1="27670" x2="43636" y2="19903"/>
                        <a14:foregroundMark x1="11212" y1="38350" x2="6970" y2="38350"/>
                        <a14:foregroundMark x1="90606" y1="30097" x2="86667" y2="276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3497330" cy="2183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7973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508" y="5517232"/>
            <a:ext cx="7726290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АВАРИЙНАЯ ГАЗОВАЯ СЛУЖБА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 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16298" y="564133"/>
            <a:ext cx="8106849" cy="1069962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2" descr="http://www.polit.com.ua/wp-content/uploads/2011/02/images_77519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690" y="2204864"/>
            <a:ext cx="4639087" cy="3477212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Армия Дайджест медиасферы Pag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 r="10082"/>
          <a:stretch/>
        </p:blipFill>
        <p:spPr bwMode="auto">
          <a:xfrm>
            <a:off x="443887" y="1988840"/>
            <a:ext cx="3558766" cy="2807776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673901" y="5517232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4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601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0307" y="5301208"/>
            <a:ext cx="8183880" cy="1051560"/>
          </a:xfrm>
          <a:prstGeom prst="round2DiagRect">
            <a:avLst/>
          </a:prstGeom>
          <a:solidFill>
            <a:srgbClr val="FFFF00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effectLst/>
              </a:rPr>
              <a:t>Е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диный </a:t>
            </a:r>
            <a:r>
              <a:rPr lang="ru-RU" dirty="0">
                <a:solidFill>
                  <a:srgbClr val="002060"/>
                </a:solidFill>
                <a:effectLst/>
              </a:rPr>
              <a:t>номер вызова экстренных оперативных служб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921374" cy="4435969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3429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686" y="577241"/>
            <a:ext cx="8183880" cy="10515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Алгоритм вызова экстренных служб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3931920" cy="46268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dirty="0" smtClean="0">
                <a:solidFill>
                  <a:srgbClr val="002060"/>
                </a:solidFill>
              </a:rPr>
              <a:t>Набрать </a:t>
            </a:r>
            <a:r>
              <a:rPr lang="ru-RU" dirty="0">
                <a:solidFill>
                  <a:srgbClr val="002060"/>
                </a:solidFill>
              </a:rPr>
              <a:t>номер соответствующей службы.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</a:t>
            </a:r>
            <a:r>
              <a:rPr lang="ru-RU" dirty="0" smtClean="0">
                <a:solidFill>
                  <a:srgbClr val="002060"/>
                </a:solidFill>
              </a:rPr>
              <a:t>Четко </a:t>
            </a:r>
            <a:r>
              <a:rPr lang="ru-RU" dirty="0">
                <a:solidFill>
                  <a:srgbClr val="002060"/>
                </a:solidFill>
              </a:rPr>
              <a:t>сказать, что случилось.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</a:t>
            </a:r>
            <a:r>
              <a:rPr lang="ru-RU" dirty="0" smtClean="0">
                <a:solidFill>
                  <a:srgbClr val="002060"/>
                </a:solidFill>
              </a:rPr>
              <a:t>Назвать </a:t>
            </a:r>
            <a:r>
              <a:rPr lang="ru-RU" dirty="0">
                <a:solidFill>
                  <a:srgbClr val="002060"/>
                </a:solidFill>
              </a:rPr>
              <a:t>точный адрес.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 </a:t>
            </a:r>
            <a:r>
              <a:rPr lang="ru-RU" dirty="0" smtClean="0">
                <a:solidFill>
                  <a:srgbClr val="002060"/>
                </a:solidFill>
              </a:rPr>
              <a:t>Назвать </a:t>
            </a:r>
            <a:r>
              <a:rPr lang="ru-RU" dirty="0">
                <a:solidFill>
                  <a:srgbClr val="002060"/>
                </a:solidFill>
              </a:rPr>
              <a:t>свое имя, фамилию и номер телефона.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</a:t>
            </a:r>
            <a:r>
              <a:rPr lang="ru-RU" dirty="0" smtClean="0">
                <a:solidFill>
                  <a:srgbClr val="002060"/>
                </a:solidFill>
              </a:rPr>
              <a:t>Ответить </a:t>
            </a:r>
            <a:r>
              <a:rPr lang="ru-RU" dirty="0">
                <a:solidFill>
                  <a:srgbClr val="002060"/>
                </a:solidFill>
              </a:rPr>
              <a:t>на все вопросы диспетчера.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3" name="Picture 5" descr="http://www.uspenskoe-admin.ru/images/news/%D1%8F%D0%BD%D0%B2%D0%B0%D1%80%D1%8C_2014/0_62325_2528a79_X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3076" r="1929" b="4552"/>
          <a:stretch/>
        </p:blipFill>
        <p:spPr bwMode="auto">
          <a:xfrm>
            <a:off x="4555676" y="2276872"/>
            <a:ext cx="3956813" cy="273630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3650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Анимашки скачать для презентаций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95" y="3908721"/>
            <a:ext cx="1942808" cy="194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Анимашки - Анимация GIF - Картинки и анимации - Галерея GIF,PNG,JPG картинок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041" y="1951850"/>
            <a:ext cx="1564831" cy="156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Анимация - смайлики анимированные - 14 Марта 2012 - Joker Лу…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85" y="1074867"/>
            <a:ext cx="1753789" cy="244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Смайлики Спорт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25" y="4417242"/>
            <a:ext cx="1878160" cy="126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552535" y="4725144"/>
            <a:ext cx="20024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- «02»</a:t>
            </a:r>
            <a:endParaRPr lang="ru-RU" sz="5400" b="1" dirty="0">
              <a:latin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52003" y="2506175"/>
            <a:ext cx="20024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- «01»</a:t>
            </a:r>
            <a:endParaRPr lang="ru-RU" sz="5400" b="1" dirty="0">
              <a:latin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26054" y="2506175"/>
            <a:ext cx="20024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«03» -</a:t>
            </a:r>
            <a:endParaRPr lang="ru-RU" sz="5400" b="1" dirty="0">
              <a:latin typeface="Calibri" panose="020F050202020403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39657" y="4725144"/>
            <a:ext cx="20024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«04» -</a:t>
            </a:r>
            <a:endParaRPr lang="ru-RU" sz="5400" b="1" dirty="0">
              <a:latin typeface="Calibri" panose="020F0502020204030204" pitchFamily="34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534018" y="548680"/>
            <a:ext cx="8106849" cy="845144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40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Физкультминутка</a:t>
            </a:r>
            <a:endParaRPr lang="ru-RU" sz="40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5001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0194"/>
            <a:ext cx="8124240" cy="932582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    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МЧС РОССИИ   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06" y="1615633"/>
            <a:ext cx="4270899" cy="320317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im0-tub-ru.yandex.net/i?id=185233599-5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7" b="100000" l="9639" r="89960">
                        <a14:foregroundMark x1="40964" y1="42667" x2="40964" y2="42667"/>
                        <a14:foregroundMark x1="65863" y1="44667" x2="65863" y2="4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046" y="451175"/>
            <a:ext cx="2654205" cy="159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280688" y="1081913"/>
            <a:ext cx="7967856" cy="185387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4" name="Picture 6" descr="http://im3-tub-ru.yandex.net/i?id=69346470-71-72&amp;n=21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8" r="9735"/>
          <a:stretch/>
        </p:blipFill>
        <p:spPr bwMode="auto">
          <a:xfrm>
            <a:off x="5718170" y="1966675"/>
            <a:ext cx="1815847" cy="178270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1232" y="4581128"/>
            <a:ext cx="7967856" cy="185387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dirty="0" smtClean="0"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Министерство Российской Федерации по делам гражданской обороны, чрезвычайным ситуациям и ликвидации последствий стихийных бедствий</a:t>
            </a:r>
            <a:endParaRPr lang="ru-RU" sz="2400" dirty="0">
              <a:solidFill>
                <a:srgbClr val="C0000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097717" y="3649396"/>
            <a:ext cx="3362715" cy="1133417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Министр МЧС- Владимир Андреевич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Пучков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04986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100667" y="692696"/>
            <a:ext cx="3168352" cy="2016224"/>
          </a:xfrm>
          <a:prstGeom prst="round2Diag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5630" y="1052736"/>
            <a:ext cx="1764824" cy="9658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>МЧС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539552" y="3356992"/>
            <a:ext cx="4145292" cy="2304256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684844" y="3356992"/>
            <a:ext cx="3955607" cy="2304256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39551" y="3645024"/>
            <a:ext cx="3996725" cy="1656183"/>
          </a:xfrm>
          <a:prstGeom prst="rect">
            <a:avLst/>
          </a:prstGeom>
        </p:spPr>
        <p:txBody>
          <a:bodyPr vert="horz" anchor="b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Государственная противопожарная служба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(ГПС)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860030" y="3771400"/>
            <a:ext cx="4140460" cy="1529807"/>
          </a:xfrm>
          <a:prstGeom prst="rect">
            <a:avLst/>
          </a:prstGeom>
        </p:spPr>
        <p:txBody>
          <a:bodyPr vert="horz" anchor="b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Поисково-спасательная служба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(ПСС)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13" name="Стрелка вниз 12"/>
          <p:cNvSpPr/>
          <p:nvPr/>
        </p:nvSpPr>
        <p:spPr>
          <a:xfrm rot="3593377">
            <a:off x="2119518" y="2357936"/>
            <a:ext cx="747956" cy="10081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3"/>
          <p:cNvSpPr txBox="1">
            <a:spLocks/>
          </p:cNvSpPr>
          <p:nvPr/>
        </p:nvSpPr>
        <p:spPr>
          <a:xfrm>
            <a:off x="444336" y="5365411"/>
            <a:ext cx="8183880" cy="113411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dirty="0" smtClean="0">
                <a:solidFill>
                  <a:srgbClr val="C00000"/>
                </a:solidFill>
                <a:effectLst/>
              </a:rPr>
              <a:t>Главная задача: оповещение населения об опасностях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pic>
        <p:nvPicPr>
          <p:cNvPr id="8196" name="Picture 4" descr="http://img.rufox.ru/files/big2/56752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92" y="692696"/>
            <a:ext cx="2232926" cy="1696667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8-tub-ru.yandex.net/i?id=49046613-4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692696"/>
            <a:ext cx="2256016" cy="1612446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трелка вниз 15"/>
          <p:cNvSpPr/>
          <p:nvPr/>
        </p:nvSpPr>
        <p:spPr>
          <a:xfrm rot="18006623" flipH="1">
            <a:off x="6392094" y="2377469"/>
            <a:ext cx="747956" cy="10081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65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7" grpId="0" animBg="1"/>
      <p:bldP spid="8" grpId="0" animBg="1"/>
      <p:bldP spid="9" grpId="0"/>
      <p:bldP spid="11" grpId="0"/>
      <p:bldP spid="13" grpId="0" animBg="1"/>
      <p:bldP spid="15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9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Оповещение – это предупреждение о надвигающейся опасности</a:t>
            </a:r>
            <a:r>
              <a:rPr lang="en-US" sz="2900" dirty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.</a:t>
            </a:r>
            <a:endParaRPr lang="ru-RU" sz="2900" dirty="0">
              <a:solidFill>
                <a:srgbClr val="00206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5254" y="5157192"/>
            <a:ext cx="8183880" cy="1296144"/>
          </a:xfrm>
          <a:prstGeom prst="rect">
            <a:avLst/>
          </a:prstGeom>
        </p:spPr>
        <p:txBody>
          <a:bodyPr vert="horz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4100" dirty="0" smtClean="0">
                <a:solidFill>
                  <a:srgbClr val="002060"/>
                </a:solidFill>
                <a:effectLst/>
                <a:latin typeface="+mn-lt"/>
                <a:cs typeface="Arial" panose="020B0604020202020204" pitchFamily="34" charset="0"/>
              </a:rPr>
              <a:t>Звуки сирены, прерывистые гудки предприятий означают сигнал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+mn-lt"/>
                <a:cs typeface="Arial" panose="020B0604020202020204" pitchFamily="34" charset="0"/>
              </a:rPr>
              <a:t>«ВНИМАНИЕ ВСЕМ!»</a:t>
            </a:r>
            <a:endParaRPr lang="ru-RU" dirty="0">
              <a:solidFill>
                <a:srgbClr val="FF0000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" name="Picture 2" descr="C:\Users\Admin\Desktop\плакат СПОСОБЫ ОПОВЕЩЕНИЯ НАСЕЛЕНИЯ.jpg"/>
          <p:cNvPicPr>
            <a:picLocks noChangeAspect="1" noChangeArrowheads="1"/>
          </p:cNvPicPr>
          <p:nvPr/>
        </p:nvPicPr>
        <p:blipFill rotWithShape="1">
          <a:blip r:embed="rId2"/>
          <a:srcRect t="21784" b="22253"/>
          <a:stretch/>
        </p:blipFill>
        <p:spPr bwMode="auto">
          <a:xfrm>
            <a:off x="611560" y="1819897"/>
            <a:ext cx="7951268" cy="3337295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53283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Услышав их необходимо:</a:t>
            </a:r>
            <a:endParaRPr lang="ru-RU" dirty="0">
              <a:solidFill>
                <a:srgbClr val="C0000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532859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Немедленно </a:t>
            </a: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включить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 телевизор, радиоприемник, репродуктор радиотрансляции</a:t>
            </a:r>
            <a:r>
              <a:rPr lang="en-US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96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ru-RU" sz="96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Внимательно </a:t>
            </a: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прослушать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 экстренное </a:t>
            </a: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сообщение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 о сложившейся обстановке и порядке действий</a:t>
            </a:r>
            <a:r>
              <a:rPr lang="en-US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96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ru-RU" sz="9600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Держать 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все эти </a:t>
            </a: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средства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 постоянно </a:t>
            </a: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включенными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 в течение всего периода ликвидации аварий, катастроф, стихийных бедствий</a:t>
            </a:r>
            <a:r>
              <a:rPr lang="en-US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96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9600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Передать сообщение 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людям, которые не слышали</a:t>
            </a:r>
            <a:r>
              <a:rPr lang="en-US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96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9600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Собрать 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самые нужные </a:t>
            </a:r>
            <a:r>
              <a:rPr lang="ru-RU" sz="9600" dirty="0" smtClean="0">
                <a:solidFill>
                  <a:srgbClr val="C00000"/>
                </a:solidFill>
                <a:cs typeface="Arial" panose="020B0604020202020204" pitchFamily="34" charset="0"/>
              </a:rPr>
              <a:t>вещи</a:t>
            </a:r>
            <a:r>
              <a:rPr lang="ru-RU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: документы, одежду продукты и быть готовыми к выполнению последующих указаний</a:t>
            </a:r>
            <a:r>
              <a:rPr lang="en-US" sz="9600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96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2709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ВНИМАНИЕ!</a:t>
            </a:r>
            <a:r>
              <a:rPr lang="ru-RU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Другие важные «сигналы»</a:t>
            </a:r>
            <a:endParaRPr lang="ru-RU" dirty="0">
              <a:solidFill>
                <a:srgbClr val="00206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Гудки автомашин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Скрип тормозов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Пьяные голоса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Звон бутылок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Подозрительные люди в подъезде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Оборванные провода уличного освещения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Струйка дыма или воды в коридоре дома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Неприятный запах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2247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4000" b="1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4000" b="1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УЧИСЬ </a:t>
            </a:r>
            <a:r>
              <a:rPr lang="ru-RU" sz="4000" b="1" dirty="0">
                <a:solidFill>
                  <a:srgbClr val="C00000"/>
                </a:solidFill>
              </a:rPr>
              <a:t>ЗАМЕЧАТЬ ВАЖНЫЕ «СИГНАЛЫ»  И БЫСТРО, ПРАВИЛЬНО </a:t>
            </a:r>
            <a:r>
              <a:rPr lang="ru-RU" sz="4000" b="1" dirty="0" smtClean="0">
                <a:solidFill>
                  <a:srgbClr val="C00000"/>
                </a:solidFill>
              </a:rPr>
              <a:t>РЕАГИРУЙ </a:t>
            </a:r>
            <a:r>
              <a:rPr lang="ru-RU" sz="4000" b="1" dirty="0">
                <a:solidFill>
                  <a:srgbClr val="C00000"/>
                </a:solidFill>
              </a:rPr>
              <a:t>НА НИХ</a:t>
            </a:r>
            <a:endParaRPr lang="ru-RU" sz="4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4231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791" y="5662424"/>
            <a:ext cx="8202742" cy="1195576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effectLst/>
              </a:rPr>
              <a:t>СЛОВА – ПОМОЩНИКИ: выводы, безопасность, техника  безопасности, наблюдательность, знания, инструкции.</a:t>
            </a:r>
            <a:br>
              <a:rPr lang="ru-RU" sz="2400" dirty="0">
                <a:solidFill>
                  <a:srgbClr val="C00000"/>
                </a:solidFill>
                <a:effectLst/>
              </a:rPr>
            </a:br>
            <a:endParaRPr lang="ru-RU" sz="2400" dirty="0"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412776"/>
            <a:ext cx="8183880" cy="41879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Вставьте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пропущенные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слова</a:t>
            </a:r>
            <a:r>
              <a:rPr lang="ru-RU" b="1" dirty="0" smtClean="0"/>
              <a:t>.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Желай обеспечить </a:t>
            </a:r>
            <a:r>
              <a:rPr lang="ru-RU" dirty="0" smtClean="0">
                <a:solidFill>
                  <a:srgbClr val="002060"/>
                </a:solidFill>
              </a:rPr>
              <a:t>свою ... .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Активно пополняй свои </a:t>
            </a:r>
            <a:r>
              <a:rPr lang="ru-RU" dirty="0" smtClean="0">
                <a:solidFill>
                  <a:srgbClr val="002060"/>
                </a:solidFill>
              </a:rPr>
              <a:t>... опыт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Учись </a:t>
            </a:r>
            <a:r>
              <a:rPr lang="ru-RU" dirty="0" smtClean="0">
                <a:solidFill>
                  <a:srgbClr val="002060"/>
                </a:solidFill>
              </a:rPr>
              <a:t>делать ... из </a:t>
            </a:r>
            <a:r>
              <a:rPr lang="ru-RU" dirty="0">
                <a:solidFill>
                  <a:srgbClr val="002060"/>
                </a:solidFill>
              </a:rPr>
              <a:t>отрицательного опыта.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002060"/>
                </a:solidFill>
              </a:rPr>
              <a:t>Развивай внимательность,... и  смекалку.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</a:t>
            </a:r>
            <a:r>
              <a:rPr lang="ru-RU" dirty="0" smtClean="0">
                <a:solidFill>
                  <a:srgbClr val="002060"/>
                </a:solidFill>
              </a:rPr>
              <a:t>Соблюдай ... и правила ... 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pPr marL="0" indent="0">
              <a:buNone/>
            </a:pPr>
            <a:endParaRPr lang="ru-RU" sz="2400" dirty="0" smtClean="0">
              <a:solidFill>
                <a:srgbClr val="2F4913"/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12866" y="620688"/>
            <a:ext cx="4968552" cy="6039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Задание 1.</a:t>
            </a:r>
            <a:endParaRPr lang="ru-RU" sz="28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6047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Посмотрите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на рисунки и напишите, кому из специалистов служб защиты населения принадлежат эти вещи.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				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2.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					4.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467792"/>
            <a:ext cx="4968552" cy="6039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Выполните задание</a:t>
            </a:r>
            <a:endParaRPr lang="ru-RU" sz="28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8" name="Picture 4" descr="Полицейский оливковый свисток 8300 на Милитари.Ру за 99 р. Купить Полицейский оливковый свисток 8300 в Москве с доставкой по Ро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492" y="2413923"/>
            <a:ext cx="2451694" cy="180724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medorginfo.ru/files/atlas/phonendoscope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149" y="2413922"/>
            <a:ext cx="2358625" cy="182215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ожарные рукава Латексированные напорные 1.6 диаметром 51, 66, 77, 100, 150мм, шланги для пожарной техники, цена 1400.00 рублей,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398" y="4509120"/>
            <a:ext cx="2288376" cy="189850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Группы и виды газовых ключей - Інтернет-магазин комунальної та клінінгової техніки Hako і Multic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492" y="4509120"/>
            <a:ext cx="2451694" cy="1841622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6727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835536"/>
          </a:xfrm>
          <a:prstGeom prst="round2Diag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Домашнее задание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183880" cy="41879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cs typeface="Arial" panose="020B0604020202020204" pitchFamily="34" charset="0"/>
              </a:rPr>
              <a:t>Параграф 4</a:t>
            </a:r>
          </a:p>
          <a:p>
            <a:r>
              <a:rPr lang="ru-RU" sz="3600" dirty="0" smtClean="0">
                <a:solidFill>
                  <a:srgbClr val="002060"/>
                </a:solidFill>
                <a:cs typeface="Arial" panose="020B0604020202020204" pitchFamily="34" charset="0"/>
              </a:rPr>
              <a:t>Вопросы с.21</a:t>
            </a:r>
          </a:p>
          <a:p>
            <a:pPr marL="0" indent="0" algn="ctr">
              <a:buNone/>
            </a:pPr>
            <a:endParaRPr lang="ru-RU" sz="4000" b="1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4000" b="1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8486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 noGrp="1"/>
          </p:cNvSpPr>
          <p:nvPr>
            <p:ph idx="1"/>
          </p:nvPr>
        </p:nvSpPr>
        <p:spPr>
          <a:xfrm>
            <a:off x="467544" y="1412816"/>
            <a:ext cx="8183880" cy="4680520"/>
          </a:xfrm>
          <a:prstGeom prst="rect">
            <a:avLst/>
          </a:prstGeom>
        </p:spPr>
        <p:txBody>
          <a:bodyPr vert="horz" lIns="182880" tIns="91440"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скорой помощи: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u="sng" dirty="0">
                <a:solidFill>
                  <a:srgbClr val="002060"/>
                </a:solidFill>
                <a:hlinkClick r:id="rId2"/>
              </a:rPr>
              <a:t>http://</a:t>
            </a:r>
            <a:r>
              <a:rPr lang="en-US" sz="1100" u="sng" dirty="0" smtClean="0">
                <a:solidFill>
                  <a:srgbClr val="002060"/>
                </a:solidFill>
                <a:hlinkClick r:id="rId2"/>
              </a:rPr>
              <a:t>torg.1777.ru/user_images/big/30/30868734751bc20e8ada39.jpg?v=1005</a:t>
            </a:r>
            <a:endParaRPr lang="ru-RU" sz="1100" u="sng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пожарной машины: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u="sng" dirty="0">
                <a:solidFill>
                  <a:srgbClr val="002060"/>
                </a:solidFill>
                <a:hlinkClick r:id="rId3"/>
              </a:rPr>
              <a:t>http://</a:t>
            </a:r>
            <a:r>
              <a:rPr lang="en-US" sz="1100" u="sng" dirty="0" smtClean="0">
                <a:solidFill>
                  <a:srgbClr val="002060"/>
                </a:solidFill>
                <a:hlinkClick r:id="rId3"/>
              </a:rPr>
              <a:t>bezopasnost-detej.ru/images/2013/84-raskraska-pozharnaya-mashina-dlya-detej-rossijskie-avto.jpg</a:t>
            </a:r>
            <a:endParaRPr lang="ru-RU" sz="1100" u="sng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 на слайде 6: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4"/>
              </a:rPr>
              <a:t>http://www.uvsiz.spb.ru/_Img/_</a:t>
            </a:r>
            <a:r>
              <a:rPr lang="en-US" sz="1100" dirty="0" smtClean="0">
                <a:solidFill>
                  <a:srgbClr val="002060"/>
                </a:solidFill>
                <a:hlinkClick r:id="rId4"/>
              </a:rPr>
              <a:t>Plakats/P89.jpg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Изображения на слайде 7: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5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5"/>
              </a:rPr>
              <a:t>mosaica.ru/sites/default/files/news/preview/2011/07/05/ni_fd627382539052c169763341c8dd6579.jpg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6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6"/>
              </a:rPr>
              <a:t>www.vkidanov.ru/wp-content/uploads/2013/05/get_img.gif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Изображения на слайде 8: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7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7"/>
              </a:rPr>
              <a:t>s00.yaplakal.com/pics/pics_original/5/3/6/1124635.jpg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8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8"/>
              </a:rPr>
              <a:t>img5.vashgorod.ru/uploads/images/news/t5/f8210.jpg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Изображения на слайде 9: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9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9"/>
              </a:rPr>
              <a:t>kaluga.fas.gov.ru/sites/kaluga.f.isfb.ru/files/skoropom_0.jpg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10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10"/>
              </a:rPr>
              <a:t>img5.vashgorod.ru/uploads/images/news/t5/f12502.jpg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Изображения  на слайде 10: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11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11"/>
              </a:rPr>
              <a:t>nacekomie.ru/forum/viewtopic.php?f=38&amp;t=2344&amp;start=40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12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12"/>
              </a:rPr>
              <a:t>glavpost.com/images/2015/01/17/ce73d0797d551fa379103.jpg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на слайде 11: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13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13"/>
              </a:rPr>
              <a:t>elvisti.com/a/all/20080604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12: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14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14"/>
              </a:rPr>
              <a:t>vadinsky.vadinsk.pnzreg.ru/news/2014/04/7/19424511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11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1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en-US" sz="11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ru-RU" sz="1100" b="1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ru-RU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548680"/>
            <a:ext cx="8183880" cy="835536"/>
          </a:xfrm>
          <a:prstGeom prst="round2Diag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dk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Используемые ресурсы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89474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 noGrp="1"/>
          </p:cNvSpPr>
          <p:nvPr>
            <p:ph idx="1"/>
          </p:nvPr>
        </p:nvSpPr>
        <p:spPr>
          <a:xfrm>
            <a:off x="430121" y="1484784"/>
            <a:ext cx="8183880" cy="4680520"/>
          </a:xfrm>
          <a:prstGeom prst="rect">
            <a:avLst/>
          </a:prstGeom>
        </p:spPr>
        <p:txBody>
          <a:bodyPr vert="horz" lIns="182880" tIns="91440"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ru-RU" sz="1100" dirty="0">
                <a:solidFill>
                  <a:srgbClr val="002060"/>
                </a:solidFill>
              </a:rPr>
              <a:t>Анимационные картинки: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2"/>
              </a:rPr>
              <a:t>http://gif-jpg-png.ru/photo/animacija_gif/animashki/11-8-</a:t>
            </a:r>
            <a:endParaRPr lang="ru-RU" sz="11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>
                <a:solidFill>
                  <a:srgbClr val="002060"/>
                </a:solidFill>
              </a:rPr>
              <a:t>Изображение на слайде 14: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3"/>
              </a:rPr>
              <a:t>http://tribuna.ru:8080/news/economy/mchs_rossii_i_obshchestvennaya_palata_stali_partnerami</a:t>
            </a:r>
            <a:r>
              <a:rPr lang="en-US" sz="1100" dirty="0" smtClean="0">
                <a:solidFill>
                  <a:srgbClr val="002060"/>
                </a:solidFill>
                <a:hlinkClick r:id="rId3"/>
              </a:rPr>
              <a:t>/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4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4"/>
              </a:rPr>
              <a:t>www.city-n.ru/view/305029.html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5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5"/>
              </a:rPr>
              <a:t>www.voensovtorg.ru/include/thumb_brain_250/catalogue/files/15561/big.jpg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Изображения на слайде 15: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6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6"/>
              </a:rPr>
              <a:t>www.ikirov.ru/news/vlast-nws-po-porucheniyu-glavyi-regiona-v-derevnyu-nizhnie-shuni-vyatskopolyanskogo-rayona-vyiehala-rabochaya.html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на слайде16: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7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7"/>
              </a:rPr>
              <a:t>severodoneck.ru/uploads/posts/2014-05/1401386251_pamyatka.jpg</a:t>
            </a:r>
            <a:endParaRPr lang="ru-RU" sz="11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</a:t>
            </a:r>
            <a:r>
              <a:rPr lang="ru-RU" sz="1100" dirty="0">
                <a:solidFill>
                  <a:srgbClr val="002060"/>
                </a:solidFill>
              </a:rPr>
              <a:t>фонендоскопа: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2060"/>
                </a:solidFill>
                <a:hlinkClick r:id="rId8"/>
              </a:rPr>
              <a:t>http://medorginfo.ru/album/phonendoscope/page/0/6?page=0,6&amp;nopaging=1%00http://medorginfo.ru/album/phonendoscope</a:t>
            </a:r>
            <a:endParaRPr lang="ru-RU" sz="11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>
                <a:solidFill>
                  <a:srgbClr val="002060"/>
                </a:solidFill>
              </a:rPr>
              <a:t>Изображение свистка:</a:t>
            </a:r>
          </a:p>
          <a:p>
            <a:pPr marL="0" indent="0">
              <a:buNone/>
            </a:pPr>
            <a:r>
              <a:rPr lang="en-US" sz="1100" u="sng" dirty="0">
                <a:solidFill>
                  <a:srgbClr val="002060"/>
                </a:solidFill>
                <a:hlinkClick r:id="rId9"/>
              </a:rPr>
              <a:t>http://www.military.ru/item/Policejskij_olivkovyj_svistok_8300/</a:t>
            </a:r>
            <a:endParaRPr lang="ru-RU" sz="1100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>
                <a:solidFill>
                  <a:srgbClr val="002060"/>
                </a:solidFill>
              </a:rPr>
              <a:t>Изображение пожарного рукава:</a:t>
            </a:r>
          </a:p>
          <a:p>
            <a:pPr marL="0" indent="0">
              <a:buNone/>
            </a:pPr>
            <a:r>
              <a:rPr lang="en-US" sz="1100" u="sng" dirty="0">
                <a:solidFill>
                  <a:srgbClr val="002060"/>
                </a:solidFill>
                <a:hlinkClick r:id="rId10"/>
              </a:rPr>
              <a:t>http://moscow.tis.ru/products/c570-rukava/p31450-Pozharnye-rukava-Lateksirovannye-napornye-1-6-</a:t>
            </a:r>
            <a:endParaRPr lang="ru-RU" sz="11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Изображение  газового ключа:</a:t>
            </a:r>
            <a:endParaRPr lang="ru-RU" sz="1100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100" u="sng" dirty="0">
                <a:solidFill>
                  <a:srgbClr val="002060"/>
                </a:solidFill>
                <a:hlinkClick r:id="rId11"/>
              </a:rPr>
              <a:t>http://hako.net.ua/ua/articles/interesnye-stati/gruppy-i-vidy-gazovyh-kljuchej/</a:t>
            </a:r>
            <a:endParaRPr lang="ru-RU" sz="1100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ru-RU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ru-RU" sz="1100" b="1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ru-RU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548680"/>
            <a:ext cx="8183880" cy="835536"/>
          </a:xfrm>
          <a:prstGeom prst="round2Diag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dk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Используемые ресурсы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61505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791" y="6237312"/>
            <a:ext cx="8202742" cy="62068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effectLst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</a:rPr>
            </a:br>
            <a:endParaRPr lang="ru-RU" sz="2400" dirty="0"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764704"/>
            <a:ext cx="8183880" cy="5588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Оц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ните верность высказываний.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dirty="0">
                <a:solidFill>
                  <a:srgbClr val="002060"/>
                </a:solidFill>
              </a:rPr>
              <a:t>Многие опасные ситуации являются результатом храбрости и предусмотрительности.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Неприятности могут произойти с каждым человеком.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Опасность может возникнуть  в любое время и в любом месте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</a:rPr>
              <a:t>4. </a:t>
            </a:r>
            <a:r>
              <a:rPr lang="ru-RU" dirty="0">
                <a:solidFill>
                  <a:srgbClr val="002060"/>
                </a:solidFill>
              </a:rPr>
              <a:t>Беды случаются чаще, если принимать меры  по их недопущению и соблюдать рекомендации по безопасности.</a:t>
            </a:r>
          </a:p>
          <a:p>
            <a:pPr marL="0" indent="0" algn="just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 algn="ctr"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2F491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 </a:t>
            </a:r>
          </a:p>
          <a:p>
            <a:pPr marL="0" indent="0">
              <a:buNone/>
            </a:pPr>
            <a:endParaRPr lang="ru-RU" sz="2400" dirty="0" smtClean="0">
              <a:solidFill>
                <a:srgbClr val="2F4913"/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2866" y="620688"/>
            <a:ext cx="4968552" cy="6039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Задание 2.</a:t>
            </a:r>
            <a:endParaRPr lang="ru-RU" sz="28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2548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791" y="6237312"/>
            <a:ext cx="8202742" cy="62068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effectLst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</a:rPr>
            </a:br>
            <a:endParaRPr lang="ru-RU" sz="2400" dirty="0"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52036" y="792122"/>
            <a:ext cx="8183880" cy="5588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Оцените верность высказываний.</a:t>
            </a:r>
          </a:p>
          <a:p>
            <a:pPr marL="0" indent="0" algn="ctr">
              <a:buNone/>
            </a:pPr>
            <a:endParaRPr lang="ru-RU" dirty="0">
              <a:solidFill>
                <a:srgbClr val="2F4913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</a:rPr>
              <a:t>5. </a:t>
            </a:r>
            <a:r>
              <a:rPr lang="ru-RU" dirty="0">
                <a:solidFill>
                  <a:srgbClr val="002060"/>
                </a:solidFill>
              </a:rPr>
              <a:t>Если человек стал жертвой урагана или преступника, на него упала тяжелая сосулька, то чаще всего в этом есть доля его вины, а именно: невнимательность, незнание, непослушание.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</a:rPr>
              <a:t>6. </a:t>
            </a:r>
            <a:r>
              <a:rPr lang="ru-RU" dirty="0">
                <a:solidFill>
                  <a:srgbClr val="002060"/>
                </a:solidFill>
              </a:rPr>
              <a:t>Одна из самых древних форм «рекомендаций по ОБЖ» заключена в русских народных  сказках. </a:t>
            </a:r>
          </a:p>
          <a:p>
            <a:pPr marL="0" indent="0" algn="just">
              <a:buNone/>
            </a:pPr>
            <a:r>
              <a:rPr lang="ru-RU" i="1" dirty="0">
                <a:solidFill>
                  <a:srgbClr val="2F4913"/>
                </a:solidFill>
              </a:rPr>
              <a:t> </a:t>
            </a:r>
            <a:endParaRPr lang="ru-RU" dirty="0">
              <a:solidFill>
                <a:srgbClr val="2F4913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2F491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 </a:t>
            </a:r>
          </a:p>
          <a:p>
            <a:pPr marL="0" indent="0">
              <a:buNone/>
            </a:pPr>
            <a:endParaRPr lang="ru-RU" sz="2400" dirty="0" smtClean="0">
              <a:solidFill>
                <a:srgbClr val="2F4913"/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52036" y="260648"/>
            <a:ext cx="8196396" cy="60396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ru-RU" sz="2800" dirty="0">
              <a:solidFill>
                <a:srgbClr val="2F4913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912866" y="620688"/>
            <a:ext cx="4968552" cy="6039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Задание 2.</a:t>
            </a:r>
            <a:endParaRPr lang="ru-RU" sz="28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4603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/>
          <a:lstStyle/>
          <a:p>
            <a:pPr algn="ctr"/>
            <a:endParaRPr lang="ru-RU" dirty="0">
              <a:solidFill>
                <a:srgbClr val="2F4913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3931920" cy="7921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Задание 1.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99992" y="1340768"/>
            <a:ext cx="3931920" cy="7921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Задание 2.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67544" y="2132856"/>
            <a:ext cx="3931920" cy="27363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dirty="0" smtClean="0">
                <a:solidFill>
                  <a:srgbClr val="002060"/>
                </a:solidFill>
              </a:rPr>
              <a:t>безопасность.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</a:t>
            </a:r>
            <a:r>
              <a:rPr lang="ru-RU" dirty="0" smtClean="0">
                <a:solidFill>
                  <a:srgbClr val="002060"/>
                </a:solidFill>
              </a:rPr>
              <a:t>знания.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</a:t>
            </a:r>
            <a:r>
              <a:rPr lang="ru-RU" dirty="0" smtClean="0">
                <a:solidFill>
                  <a:srgbClr val="002060"/>
                </a:solidFill>
              </a:rPr>
              <a:t> выводы.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 </a:t>
            </a:r>
            <a:r>
              <a:rPr lang="ru-RU" dirty="0" smtClean="0">
                <a:solidFill>
                  <a:srgbClr val="002060"/>
                </a:solidFill>
              </a:rPr>
              <a:t>наблюдательность.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</a:t>
            </a:r>
            <a:r>
              <a:rPr lang="ru-RU" dirty="0" smtClean="0">
                <a:solidFill>
                  <a:srgbClr val="002060"/>
                </a:solidFill>
              </a:rPr>
              <a:t>инструкции; техники безопасности</a:t>
            </a:r>
            <a:r>
              <a:rPr lang="ru-RU" dirty="0" smtClean="0">
                <a:solidFill>
                  <a:srgbClr val="2F4913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ru-RU" b="1" dirty="0">
              <a:solidFill>
                <a:srgbClr val="2F491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2204864"/>
            <a:ext cx="3931920" cy="25922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1.	-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2.	+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3. 	+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4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b="1" dirty="0" smtClean="0">
                <a:solidFill>
                  <a:srgbClr val="002060"/>
                </a:solidFill>
              </a:rPr>
              <a:t>	-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5.	+	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6.	-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5085184"/>
            <a:ext cx="8183880" cy="1051560"/>
          </a:xfrm>
          <a:prstGeom prst="rect">
            <a:avLst/>
          </a:prstGeom>
        </p:spPr>
        <p:txBody>
          <a:bodyPr vert="horz" anchor="b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0-1 ошибка – «5»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2-4 ошибки – «4»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5-6 ошибок – «3»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979712" y="764704"/>
            <a:ext cx="4968552" cy="6039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Ответы:</a:t>
            </a:r>
            <a:endParaRPr lang="ru-RU" sz="28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349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8981" y="620688"/>
            <a:ext cx="7772400" cy="180020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</a:rPr>
              <a:t>Тема урока: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«КАКИЕ СЛУЖБЫ ЗАЩИЩАЮТ ЛЮДЕЙ. КАКИЕ  СИГНАЛЫ ОПОВЕЩАЮТ НАС ОБ ОПАСНОСТЯХ»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6" name="Picture 6" descr="ВНИМАНИЕ. Изменились номера экстренных служб Моё Иваново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r="1930"/>
          <a:stretch/>
        </p:blipFill>
        <p:spPr bwMode="auto">
          <a:xfrm>
            <a:off x="1993582" y="2601775"/>
            <a:ext cx="5400599" cy="3774072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4472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102" y="5517232"/>
            <a:ext cx="6718178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+mn-lt"/>
                <a:cs typeface="Arial" panose="020B0604020202020204" pitchFamily="34" charset="0"/>
              </a:rPr>
              <a:t>ПОЖАРНАЯ ОХРАНА :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133" y="2011820"/>
            <a:ext cx="4616627" cy="345914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90364" y="476672"/>
            <a:ext cx="8114084" cy="1138635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Проходной балл 2014 Проходной балл Поступаем вместе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18" y="1988840"/>
            <a:ext cx="3459144" cy="345914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84148" y="5500956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01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4241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102" y="5517232"/>
            <a:ext cx="6953622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ПОЛИЦИЯ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548680"/>
            <a:ext cx="8196396" cy="1108016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0" name="Picture 2" descr="Полиция глазами ребенка поделк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" t="18639" r="8977" b="15424"/>
          <a:stretch/>
        </p:blipFill>
        <p:spPr bwMode="auto">
          <a:xfrm>
            <a:off x="467544" y="2132856"/>
            <a:ext cx="5366112" cy="3055492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Оружейный портал www.GUNSCITY.ru. Травматика, пневматика, снаряжение, военная история &quot; Страница 2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3"/>
          <a:stretch/>
        </p:blipFill>
        <p:spPr bwMode="auto">
          <a:xfrm>
            <a:off x="5961972" y="2132856"/>
            <a:ext cx="2731505" cy="3078491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22415" y="5589071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8065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102" y="5517232"/>
            <a:ext cx="6862194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СКОРАЯ ПОМОЩЬ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 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6633" y="548680"/>
            <a:ext cx="8156052" cy="1224136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098" name="Picture 2" descr="МАЗ-182. Все новости по запросу МАЗ-182 на Ukrday.com с 1 по 1. Свежие новости Украины и мир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023" y="1988840"/>
            <a:ext cx="4800533" cy="36004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g5.vashgorod.ru/uploads/images/news/t5/f2046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7" r="4356"/>
          <a:stretch/>
        </p:blipFill>
        <p:spPr bwMode="auto">
          <a:xfrm>
            <a:off x="476633" y="2583618"/>
            <a:ext cx="3303280" cy="241084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84148" y="5500956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8118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</TotalTime>
  <Words>707</Words>
  <Application>Microsoft Office PowerPoint</Application>
  <PresentationFormat>Экран (4:3)</PresentationFormat>
  <Paragraphs>208</Paragraphs>
  <Slides>23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КАКИЕ СЛУЖБЫ ЗАЩИЩАЮТ ЛЮДЕЙ. КАКИЕ  СИГНАЛЫ ОПОВЕЩАЮТ НАС ОБ ОПАСНОСТЯХ</vt:lpstr>
      <vt:lpstr>СЛОВА – ПОМОЩНИКИ: выводы, безопасность, техника  безопасности, наблюдательность, знания, инструкции. </vt:lpstr>
      <vt:lpstr> </vt:lpstr>
      <vt:lpstr> </vt:lpstr>
      <vt:lpstr>Презентация PowerPoint</vt:lpstr>
      <vt:lpstr>Тема урока: «КАКИЕ СЛУЖБЫ ЗАЩИЩАЮТ ЛЮДЕЙ. КАКИЕ  СИГНАЛЫ ОПОВЕЩАЮТ НАС ОБ ОПАСНОСТЯХ»</vt:lpstr>
      <vt:lpstr>ПОЖАРНАЯ ОХРАНА :</vt:lpstr>
      <vt:lpstr>ПОЛИЦИЯ :</vt:lpstr>
      <vt:lpstr>СКОРАЯ ПОМОЩЬ :  </vt:lpstr>
      <vt:lpstr>АВАРИЙНАЯ ГАЗОВАЯ СЛУЖБА :  </vt:lpstr>
      <vt:lpstr>Единый номер вызова экстренных оперативных служб</vt:lpstr>
      <vt:lpstr>Алгоритм вызова экстренных служб</vt:lpstr>
      <vt:lpstr>Презентация PowerPoint</vt:lpstr>
      <vt:lpstr>             МЧС РОССИИ   </vt:lpstr>
      <vt:lpstr>МЧС</vt:lpstr>
      <vt:lpstr>Оповещение – это предупреждение о надвигающейся опасности.</vt:lpstr>
      <vt:lpstr>Услышав их необходимо:</vt:lpstr>
      <vt:lpstr>ВНИМАНИЕ! Другие важные «сигналы»</vt:lpstr>
      <vt:lpstr>Презентация PowerPoint</vt:lpstr>
      <vt:lpstr>Презентация PowerPoint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СЛУЖБЫ ЗАЩИЩАЮТ ЛЮДЕЙ. КАКИЕ  СИГНАЛЫ ОПОВЕЩАЮТ НАС ОБ ОПаСНОСТЯХ</dc:title>
  <dc:creator>светлана</dc:creator>
  <cp:lastModifiedBy>светлана</cp:lastModifiedBy>
  <cp:revision>95</cp:revision>
  <dcterms:created xsi:type="dcterms:W3CDTF">2013-09-21T16:46:39Z</dcterms:created>
  <dcterms:modified xsi:type="dcterms:W3CDTF">2015-04-16T12:23:12Z</dcterms:modified>
</cp:coreProperties>
</file>