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.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Прямоуг.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Прямоуг.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Прямоуг.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Прямоуг.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Прямоуг.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3A25C062-C5F7-4F6C-A9BC-C4DC0D92E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.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5EF0FE-F7F9-481C-88D9-D1D8FD6682B2}" type="slidenum">
              <a:rPr lang="ru-RU">
                <a:latin typeface="Arial" charset="0"/>
              </a:rPr>
              <a:pPr/>
              <a:t>2</a:t>
            </a:fld>
            <a:endParaRPr lang="ru-RU">
              <a:latin typeface="Arial" charset="0"/>
            </a:endParaRPr>
          </a:p>
        </p:txBody>
      </p:sp>
      <p:sp>
        <p:nvSpPr>
          <p:cNvPr id="1536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</a:rPr>
              <a:t>Проверка усвоения материала прошлого урока</a:t>
            </a:r>
          </a:p>
        </p:txBody>
      </p:sp>
      <p:sp>
        <p:nvSpPr>
          <p:cNvPr id="1536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67146B3-45AB-4B58-B674-B9E31C0C6189}" type="slidenum">
              <a:rPr lang="ru-RU" sz="1200"/>
              <a:pPr algn="r"/>
              <a:t>2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.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2A9546-94B6-4BA6-8EF1-738F9FFE9325}" type="slidenum">
              <a:rPr lang="ru-RU">
                <a:latin typeface="Arial" charset="0"/>
              </a:rPr>
              <a:pPr/>
              <a:t>3</a:t>
            </a:fld>
            <a:endParaRPr lang="ru-RU">
              <a:latin typeface="Arial" charset="0"/>
            </a:endParaRPr>
          </a:p>
        </p:txBody>
      </p:sp>
      <p:sp>
        <p:nvSpPr>
          <p:cNvPr id="1638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8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</a:rPr>
              <a:t>Проверка усвоения материала прошлого урока</a:t>
            </a:r>
          </a:p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638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C4F4A8C-44E6-406A-B08A-81DDAE0B7F54}" type="slidenum">
              <a:rPr lang="ru-RU" sz="1200"/>
              <a:pPr algn="r"/>
              <a:t>3</a:t>
            </a:fld>
            <a:endParaRPr 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.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6C6D36B-DC68-426A-B3DC-6849232430CF}" type="slidenum">
              <a:rPr lang="ru-RU">
                <a:latin typeface="Arial" charset="0"/>
              </a:rPr>
              <a:pPr/>
              <a:t>4</a:t>
            </a:fld>
            <a:endParaRPr lang="ru-RU">
              <a:latin typeface="Arial" charset="0"/>
            </a:endParaRPr>
          </a:p>
        </p:txBody>
      </p:sp>
      <p:sp>
        <p:nvSpPr>
          <p:cNvPr id="1741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</a:rPr>
              <a:t>Проверка усвоения материала прошлого урока</a:t>
            </a:r>
          </a:p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741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E5A4265-096D-46A2-A3AD-A85734CAC7D8}" type="slidenum">
              <a:rPr lang="ru-RU" sz="1200"/>
              <a:pPr algn="r"/>
              <a:t>4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.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B5B6973-035E-4ABA-8FAD-2C41A9B532CA}" type="slidenum">
              <a:rPr lang="ru-RU">
                <a:latin typeface="Arial" charset="0"/>
              </a:rPr>
              <a:pPr/>
              <a:t>5</a:t>
            </a:fld>
            <a:endParaRPr lang="ru-RU">
              <a:latin typeface="Arial" charset="0"/>
            </a:endParaRPr>
          </a:p>
        </p:txBody>
      </p:sp>
      <p:sp>
        <p:nvSpPr>
          <p:cNvPr id="1843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ADF93B-9BA8-4EE7-B9B1-E9C9E91372D2}" type="slidenum">
              <a:rPr lang="ru-RU" sz="1200"/>
              <a:pPr algn="r"/>
              <a:t>5</a:t>
            </a:fld>
            <a:endParaRPr lang="ru-RU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.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3A0114-2C94-4533-B920-19171BF1889A}" type="slidenum">
              <a:rPr lang="ru-RU">
                <a:latin typeface="Arial" charset="0"/>
              </a:rPr>
              <a:pPr/>
              <a:t>6</a:t>
            </a:fld>
            <a:endParaRPr lang="ru-RU">
              <a:latin typeface="Arial" charset="0"/>
            </a:endParaRPr>
          </a:p>
        </p:txBody>
      </p:sp>
      <p:sp>
        <p:nvSpPr>
          <p:cNvPr id="1945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6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</a:rPr>
              <a:t>Задание для работы в группе: Составьте список вещей, которые могут пригодиться  в путешествии по стране Смешарии. </a:t>
            </a:r>
          </a:p>
        </p:txBody>
      </p:sp>
      <p:sp>
        <p:nvSpPr>
          <p:cNvPr id="1946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0C2CBB6-E53D-4850-B1D5-2481F3BC0098}" type="slidenum">
              <a:rPr lang="ru-RU" sz="1200"/>
              <a:pPr algn="r"/>
              <a:t>6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6" name="Прямоуг.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Прямоуг.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9285F4-5700-4414-9984-1146C1B42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dt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3BE97-9229-47F0-91F7-2B45692A0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8E8DA-198B-4103-AF3E-0137C8437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9748C-BA65-4B45-ACAD-39D399249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AEBE4-44B4-4A90-AB8F-6310183F7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C5BC0-6004-4926-ABF9-AA679A713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6B4C7-7B7F-4EF9-B963-3C384518F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84317-934D-48BD-A2BD-D5B9D385F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1F017-34B2-4B15-8D1F-937572FC9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E8F78-EA1A-4FEB-A4C4-6E826E429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8C6FF-BB09-4CC4-B528-2F9E9E058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DD9ABBFB-D000-40BA-A79D-A6583F5C5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 txBox="1">
            <a:spLocks noGrp="1"/>
          </p:cNvSpPr>
          <p:nvPr/>
        </p:nvSpPr>
        <p:spPr bwMode="auto">
          <a:xfrm>
            <a:off x="214313" y="571500"/>
            <a:ext cx="2286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2BC983C0-51D9-4E0B-9D22-694D070F316C}" type="datetime1"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>
                <a:defRPr/>
              </a:pPr>
              <a:t>02.09.2012</a:t>
            </a:fld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36" y="1214422"/>
            <a:ext cx="8572528" cy="304698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Как подготовиться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к путешествию, чтобы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не попасть в экстремальную ситуацию?</a:t>
            </a:r>
          </a:p>
        </p:txBody>
      </p:sp>
      <p:pic>
        <p:nvPicPr>
          <p:cNvPr id="3076" name="Рисунок 8" descr="357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4357688"/>
            <a:ext cx="322897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857250" y="6000750"/>
            <a:ext cx="3714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©   Демидова О.Э.</a:t>
            </a:r>
          </a:p>
          <a:p>
            <a:r>
              <a:rPr lang="ru-RU"/>
              <a:t>МОУ Гимназия № 44 г. Иркутска</a:t>
            </a: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Без-имени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719263"/>
            <a:ext cx="88931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WordArt 5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8424863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Хорошего отдыха!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25" y="642938"/>
            <a:ext cx="6429375" cy="4862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/>
              <a:t>В презентации использованы материалы:</a:t>
            </a:r>
          </a:p>
          <a:p>
            <a:pPr>
              <a:defRPr/>
            </a:pPr>
            <a:endParaRPr lang="ru-RU" sz="2000" dirty="0"/>
          </a:p>
          <a:p>
            <a:pPr marL="352425" indent="-352425">
              <a:buFont typeface="Arial" pitchFamily="34" charset="0"/>
              <a:buChar char="•"/>
              <a:defRPr/>
            </a:pPr>
            <a:r>
              <a:rPr lang="ru-RU" sz="2000" dirty="0"/>
              <a:t>Журнала «</a:t>
            </a:r>
            <a:r>
              <a:rPr lang="ru-RU" sz="2000" dirty="0" err="1"/>
              <a:t>Смешарики</a:t>
            </a:r>
            <a:r>
              <a:rPr lang="ru-RU" sz="2000" dirty="0"/>
              <a:t>»</a:t>
            </a:r>
          </a:p>
          <a:p>
            <a:pPr marL="352425" indent="-352425">
              <a:defRPr/>
            </a:pPr>
            <a:endParaRPr lang="ru-RU" sz="2000" dirty="0"/>
          </a:p>
          <a:p>
            <a:pPr marL="352425" indent="-352425">
              <a:buFont typeface="Arial" pitchFamily="34" charset="0"/>
              <a:buChar char="•"/>
              <a:defRPr/>
            </a:pPr>
            <a:r>
              <a:rPr lang="ru-RU" sz="2000" dirty="0"/>
              <a:t>Журнала «Колобок»</a:t>
            </a:r>
          </a:p>
          <a:p>
            <a:pPr marL="352425" indent="-352425">
              <a:defRPr/>
            </a:pPr>
            <a:endParaRPr lang="ru-RU" sz="2000" dirty="0"/>
          </a:p>
          <a:p>
            <a:pPr marL="360363" indent="-360363">
              <a:buFont typeface="Arial" pitchFamily="34" charset="0"/>
              <a:buChar char="•"/>
              <a:defRPr/>
            </a:pPr>
            <a:r>
              <a:rPr lang="ru-RU" sz="2000" dirty="0"/>
              <a:t>Пособия  «Советы туристу»</a:t>
            </a:r>
          </a:p>
          <a:p>
            <a:pPr marL="360363" indent="-360363">
              <a:defRPr/>
            </a:pPr>
            <a:r>
              <a:rPr lang="ru-RU" sz="2000" dirty="0"/>
              <a:t>      Ю. Александров, Е. Антропов </a:t>
            </a:r>
          </a:p>
          <a:p>
            <a:pPr marL="360363" indent="-360363">
              <a:buFont typeface="Arial" pitchFamily="34" charset="0"/>
              <a:buChar char="•"/>
              <a:defRPr/>
            </a:pPr>
            <a:endParaRPr lang="ru-RU" sz="2000" dirty="0"/>
          </a:p>
          <a:p>
            <a:pPr marL="360363" indent="-360363">
              <a:buFont typeface="Arial" pitchFamily="34" charset="0"/>
              <a:buChar char="•"/>
              <a:defRPr/>
            </a:pPr>
            <a:r>
              <a:rPr lang="ru-RU" sz="2000" dirty="0"/>
              <a:t>Учебника ОБЖ 6 класс </a:t>
            </a:r>
          </a:p>
          <a:p>
            <a:pPr marL="360363" indent="-360363">
              <a:defRPr/>
            </a:pPr>
            <a:r>
              <a:rPr lang="ru-RU" sz="2000" dirty="0"/>
              <a:t>      под ред. Ю.Л. Воробьева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S853082"/>
          <p:cNvPicPr>
            <a:picLocks noChangeAspect="1" noChangeArrowheads="1"/>
          </p:cNvPicPr>
          <p:nvPr/>
        </p:nvPicPr>
        <p:blipFill>
          <a:blip r:embed="rId3" cstate="print">
            <a:lum bright="12000" contrast="48000"/>
          </a:blip>
          <a:srcRect/>
          <a:stretch>
            <a:fillRect/>
          </a:stretch>
        </p:blipFill>
        <p:spPr bwMode="auto">
          <a:xfrm>
            <a:off x="142875" y="142875"/>
            <a:ext cx="2700338" cy="195421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</p:spPr>
      </p:pic>
      <p:pic>
        <p:nvPicPr>
          <p:cNvPr id="5" name="Содержимое 6" descr="1.jpg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142163" y="2881313"/>
            <a:ext cx="1541462" cy="2090737"/>
          </a:xfrm>
          <a:ln>
            <a:solidFill>
              <a:schemeClr val="accent3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7358082" y="6072206"/>
            <a:ext cx="1500198" cy="5715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Проверим?</a:t>
            </a: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 bwMode="auto">
          <a:xfrm>
            <a:off x="3051175" y="214313"/>
            <a:ext cx="273526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>
                  <a:lumMod val="10000"/>
                </a:schemeClr>
              </a:buClr>
              <a:buSzPct val="75000"/>
              <a:buFont typeface="Wingdings" pitchFamily="2" charset="2"/>
              <a:buNone/>
              <a:defRPr/>
            </a:pPr>
            <a:r>
              <a:rPr kumimoji="1" lang="ru-RU" sz="2400" kern="0" dirty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Поломка техники в  безлюдной местности;</a:t>
            </a:r>
          </a:p>
        </p:txBody>
      </p:sp>
      <p:sp>
        <p:nvSpPr>
          <p:cNvPr id="9" name="Rectangle 3"/>
          <p:cNvSpPr txBox="1">
            <a:spLocks noRot="1" noChangeArrowheads="1"/>
          </p:cNvSpPr>
          <p:nvPr/>
        </p:nvSpPr>
        <p:spPr bwMode="auto">
          <a:xfrm>
            <a:off x="6786563" y="5143500"/>
            <a:ext cx="2571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9875" indent="-269875">
              <a:spcBef>
                <a:spcPct val="20000"/>
              </a:spcBef>
              <a:buClr>
                <a:schemeClr val="bg1">
                  <a:lumMod val="10000"/>
                </a:schemeClr>
              </a:buClr>
              <a:buSzPct val="75000"/>
              <a:defRPr/>
            </a:pPr>
            <a:r>
              <a:rPr kumimoji="1" lang="ru-RU" sz="2400" kern="0" dirty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Непродуманная экипировка;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2214554"/>
            <a:ext cx="7143768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Каковы причины возникновения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опасных и экстремальных ситуаций?</a:t>
            </a:r>
          </a:p>
        </p:txBody>
      </p:sp>
      <p:sp>
        <p:nvSpPr>
          <p:cNvPr id="11" name="Rectangle 3"/>
          <p:cNvSpPr txBox="1">
            <a:spLocks noRot="1" noChangeArrowheads="1"/>
          </p:cNvSpPr>
          <p:nvPr/>
        </p:nvSpPr>
        <p:spPr bwMode="auto">
          <a:xfrm>
            <a:off x="4751388" y="5500688"/>
            <a:ext cx="23209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>
                  <a:lumMod val="10000"/>
                </a:schemeClr>
              </a:buClr>
              <a:buSzPct val="75000"/>
              <a:defRPr/>
            </a:pPr>
            <a:r>
              <a:rPr kumimoji="1" lang="ru-RU" sz="2400" kern="0" dirty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Потеря ориентации на местности;</a:t>
            </a:r>
          </a:p>
        </p:txBody>
      </p:sp>
      <p:sp>
        <p:nvSpPr>
          <p:cNvPr id="12" name="Rectangle 3"/>
          <p:cNvSpPr txBox="1">
            <a:spLocks noRot="1" noChangeArrowheads="1"/>
          </p:cNvSpPr>
          <p:nvPr/>
        </p:nvSpPr>
        <p:spPr bwMode="auto">
          <a:xfrm>
            <a:off x="3000375" y="1714500"/>
            <a:ext cx="32861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9875" indent="-269875" algn="ctr">
              <a:spcBef>
                <a:spcPct val="20000"/>
              </a:spcBef>
              <a:buClr>
                <a:schemeClr val="bg1">
                  <a:lumMod val="10000"/>
                </a:schemeClr>
              </a:buClr>
              <a:buSzPct val="75000"/>
              <a:defRPr/>
            </a:pPr>
            <a:r>
              <a:rPr kumimoji="1" lang="ru-RU" sz="2400" kern="0" dirty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Встреча с хищниками;</a:t>
            </a:r>
          </a:p>
        </p:txBody>
      </p:sp>
      <p:sp>
        <p:nvSpPr>
          <p:cNvPr id="13" name="Rectangle 3"/>
          <p:cNvSpPr txBox="1">
            <a:spLocks noRot="1" noChangeArrowheads="1"/>
          </p:cNvSpPr>
          <p:nvPr/>
        </p:nvSpPr>
        <p:spPr bwMode="auto">
          <a:xfrm>
            <a:off x="1857375" y="3857625"/>
            <a:ext cx="309245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>
                  <a:lumMod val="10000"/>
                </a:schemeClr>
              </a:buClr>
              <a:buSzPct val="75000"/>
              <a:defRPr/>
            </a:pPr>
            <a:r>
              <a:rPr kumimoji="1" lang="ru-RU" sz="2400" kern="0" dirty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Недостаточный запас пищи  и воды;</a:t>
            </a: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 bwMode="auto">
          <a:xfrm>
            <a:off x="0" y="5214938"/>
            <a:ext cx="2571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bg1">
                  <a:lumMod val="10000"/>
                </a:schemeClr>
              </a:buClr>
              <a:buSzPct val="75000"/>
              <a:defRPr/>
            </a:pPr>
            <a:r>
              <a:rPr kumimoji="1" lang="ru-RU" sz="2400" kern="0" dirty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Слабая физическая и психологическая подготовка;</a:t>
            </a:r>
          </a:p>
        </p:txBody>
      </p:sp>
      <p:pic>
        <p:nvPicPr>
          <p:cNvPr id="15" name="Рисунок 14" descr="14498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857750" y="3429000"/>
            <a:ext cx="1928813" cy="19732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7" name="Рисунок 16" descr="img_8456_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15063" y="214313"/>
            <a:ext cx="2667000" cy="199390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8" name="Рисунок 17" descr="sel-96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643188" y="4862513"/>
            <a:ext cx="1928812" cy="1781175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9" name="Рисунок 18" descr="p3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14313" y="3357563"/>
            <a:ext cx="1714500" cy="1835150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Какое существование называется  автономным?</a:t>
            </a:r>
          </a:p>
        </p:txBody>
      </p:sp>
      <p:pic>
        <p:nvPicPr>
          <p:cNvPr id="5123" name="Рисунок 5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10000"/>
          </a:blip>
          <a:srcRect/>
          <a:stretch>
            <a:fillRect/>
          </a:stretch>
        </p:blipFill>
        <p:spPr bwMode="auto">
          <a:xfrm>
            <a:off x="428625" y="1928813"/>
            <a:ext cx="54927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кругленный прямоугольник 18"/>
          <p:cNvSpPr/>
          <p:nvPr/>
        </p:nvSpPr>
        <p:spPr>
          <a:xfrm>
            <a:off x="7429520" y="6072206"/>
            <a:ext cx="1500198" cy="5715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Подсказка</a:t>
            </a:r>
          </a:p>
        </p:txBody>
      </p:sp>
      <p:grpSp>
        <p:nvGrpSpPr>
          <p:cNvPr id="3" name="Группа 33"/>
          <p:cNvGrpSpPr>
            <a:grpSpLocks/>
          </p:cNvGrpSpPr>
          <p:nvPr/>
        </p:nvGrpSpPr>
        <p:grpSpPr bwMode="auto">
          <a:xfrm>
            <a:off x="5929313" y="4214813"/>
            <a:ext cx="1500187" cy="1500187"/>
            <a:chOff x="142844" y="4863250"/>
            <a:chExt cx="1571636" cy="1566146"/>
          </a:xfrm>
        </p:grpSpPr>
        <p:pic>
          <p:nvPicPr>
            <p:cNvPr id="5138" name="Рисунок 21" descr="BS00186_.WM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4" y="4863250"/>
              <a:ext cx="1540845" cy="1566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139" name="Группа 22"/>
            <p:cNvGrpSpPr>
              <a:grpSpLocks/>
            </p:cNvGrpSpPr>
            <p:nvPr/>
          </p:nvGrpSpPr>
          <p:grpSpPr bwMode="auto">
            <a:xfrm>
              <a:off x="357158" y="5001299"/>
              <a:ext cx="1357321" cy="1428098"/>
              <a:chOff x="357158" y="1715283"/>
              <a:chExt cx="2071700" cy="1713717"/>
            </a:xfrm>
          </p:grpSpPr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357503" y="1714690"/>
                <a:ext cx="2071356" cy="171430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V="1">
                <a:off x="357503" y="1714690"/>
                <a:ext cx="2071356" cy="171430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Группа 32"/>
          <p:cNvGrpSpPr>
            <a:grpSpLocks/>
          </p:cNvGrpSpPr>
          <p:nvPr/>
        </p:nvGrpSpPr>
        <p:grpSpPr bwMode="auto">
          <a:xfrm>
            <a:off x="7643813" y="3143250"/>
            <a:ext cx="1500187" cy="1285875"/>
            <a:chOff x="2143108" y="3429000"/>
            <a:chExt cx="1614266" cy="1554021"/>
          </a:xfrm>
        </p:grpSpPr>
        <p:pic>
          <p:nvPicPr>
            <p:cNvPr id="5134" name="Рисунок 8" descr="J0293800.WMF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43108" y="3429000"/>
              <a:ext cx="1614266" cy="15540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135" name="Группа 25"/>
            <p:cNvGrpSpPr>
              <a:grpSpLocks/>
            </p:cNvGrpSpPr>
            <p:nvPr/>
          </p:nvGrpSpPr>
          <p:grpSpPr bwMode="auto">
            <a:xfrm>
              <a:off x="2285963" y="3429000"/>
              <a:ext cx="1357126" cy="1428619"/>
              <a:chOff x="357126" y="1714488"/>
              <a:chExt cx="2071403" cy="1714343"/>
            </a:xfrm>
          </p:grpSpPr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358095" y="1714488"/>
                <a:ext cx="2070181" cy="171518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flipV="1">
                <a:off x="358095" y="1714488"/>
                <a:ext cx="2070181" cy="171518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Группа 31"/>
          <p:cNvGrpSpPr>
            <a:grpSpLocks/>
          </p:cNvGrpSpPr>
          <p:nvPr/>
        </p:nvGrpSpPr>
        <p:grpSpPr bwMode="auto">
          <a:xfrm>
            <a:off x="6215063" y="1922463"/>
            <a:ext cx="1428750" cy="1506537"/>
            <a:chOff x="285720" y="1857364"/>
            <a:chExt cx="1571636" cy="1792438"/>
          </a:xfrm>
        </p:grpSpPr>
        <p:pic>
          <p:nvPicPr>
            <p:cNvPr id="5130" name="Picture 4" descr="BD08911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5720" y="1857364"/>
              <a:ext cx="1571636" cy="179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131" name="Группа 28"/>
            <p:cNvGrpSpPr>
              <a:grpSpLocks/>
            </p:cNvGrpSpPr>
            <p:nvPr/>
          </p:nvGrpSpPr>
          <p:grpSpPr bwMode="auto">
            <a:xfrm>
              <a:off x="357159" y="2000251"/>
              <a:ext cx="1357321" cy="1428870"/>
              <a:chOff x="357160" y="1714501"/>
              <a:chExt cx="2071700" cy="1714644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357400" y="1715292"/>
                <a:ext cx="2070975" cy="171348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flipV="1">
                <a:off x="357400" y="1715292"/>
                <a:ext cx="2070975" cy="171348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zzle3"/>
          <p:cNvSpPr>
            <a:spLocks noEditPoints="1" noChangeArrowheads="1"/>
          </p:cNvSpPr>
          <p:nvPr/>
        </p:nvSpPr>
        <p:spPr bwMode="gray">
          <a:xfrm rot="10800000">
            <a:off x="3351213" y="2762250"/>
            <a:ext cx="2144712" cy="3095625"/>
          </a:xfrm>
          <a:custGeom>
            <a:avLst/>
            <a:gdLst>
              <a:gd name="T0" fmla="*/ 10391 w 21600"/>
              <a:gd name="T1" fmla="*/ 15806 h 21600"/>
              <a:gd name="T2" fmla="*/ 20551 w 21600"/>
              <a:gd name="T3" fmla="*/ 21088 h 21600"/>
              <a:gd name="T4" fmla="*/ 13180 w 21600"/>
              <a:gd name="T5" fmla="*/ 13801 h 21600"/>
              <a:gd name="T6" fmla="*/ 20551 w 21600"/>
              <a:gd name="T7" fmla="*/ 7025 h 21600"/>
              <a:gd name="T8" fmla="*/ 10500 w 21600"/>
              <a:gd name="T9" fmla="*/ 52 h 21600"/>
              <a:gd name="T10" fmla="*/ 692 w 21600"/>
              <a:gd name="T11" fmla="*/ 6802 h 21600"/>
              <a:gd name="T12" fmla="*/ 8064 w 21600"/>
              <a:gd name="T13" fmla="*/ 13526 h 21600"/>
              <a:gd name="T14" fmla="*/ 692 w 21600"/>
              <a:gd name="T15" fmla="*/ 21088 h 21600"/>
              <a:gd name="T16" fmla="*/ 2273 w 21600"/>
              <a:gd name="T17" fmla="*/ 7719 h 21600"/>
              <a:gd name="T18" fmla="*/ 19149 w 21600"/>
              <a:gd name="T19" fmla="*/ 202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gradFill rotWithShape="1">
            <a:gsLst>
              <a:gs pos="0">
                <a:srgbClr val="00FF99"/>
              </a:gs>
              <a:gs pos="100000">
                <a:srgbClr val="00FF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" name="Puzzle1"/>
          <p:cNvSpPr>
            <a:spLocks noEditPoints="1" noChangeArrowheads="1"/>
          </p:cNvSpPr>
          <p:nvPr/>
        </p:nvSpPr>
        <p:spPr bwMode="gray">
          <a:xfrm rot="10800000">
            <a:off x="928688" y="2762250"/>
            <a:ext cx="3240087" cy="2160588"/>
          </a:xfrm>
          <a:custGeom>
            <a:avLst/>
            <a:gdLst>
              <a:gd name="T0" fmla="*/ 2511067 w 21600"/>
              <a:gd name="T1" fmla="*/ 2108374 h 21600"/>
              <a:gd name="T2" fmla="*/ 2546468 w 21600"/>
              <a:gd name="T3" fmla="*/ 52114 h 21600"/>
              <a:gd name="T4" fmla="*/ 708769 w 21600"/>
              <a:gd name="T5" fmla="*/ 85623 h 21600"/>
              <a:gd name="T6" fmla="*/ 756020 w 21600"/>
              <a:gd name="T7" fmla="*/ 2100972 h 21600"/>
              <a:gd name="T8" fmla="*/ 1621694 w 21600"/>
              <a:gd name="T9" fmla="*/ 1288851 h 21600"/>
              <a:gd name="T10" fmla="*/ 1626794 w 21600"/>
              <a:gd name="T11" fmla="*/ 871637 h 21600"/>
              <a:gd name="T12" fmla="*/ 3240087 w 21600"/>
              <a:gd name="T13" fmla="*/ 1000272 h 21600"/>
              <a:gd name="T14" fmla="*/ 8400 w 21600"/>
              <a:gd name="T15" fmla="*/ 100027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gradFill rotWithShape="1">
            <a:gsLst>
              <a:gs pos="0">
                <a:srgbClr val="CCFF66"/>
              </a:gs>
              <a:gs pos="100000">
                <a:srgbClr val="5E762F"/>
              </a:gs>
            </a:gsLst>
            <a:lin ang="27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" name="Puzzle1"/>
          <p:cNvSpPr>
            <a:spLocks noEditPoints="1" noChangeArrowheads="1"/>
          </p:cNvSpPr>
          <p:nvPr/>
        </p:nvSpPr>
        <p:spPr bwMode="gray">
          <a:xfrm rot="10800000">
            <a:off x="4713288" y="2744788"/>
            <a:ext cx="3455987" cy="2160587"/>
          </a:xfrm>
          <a:custGeom>
            <a:avLst/>
            <a:gdLst>
              <a:gd name="T0" fmla="*/ 2678390 w 21600"/>
              <a:gd name="T1" fmla="*/ 2108373 h 21600"/>
              <a:gd name="T2" fmla="*/ 2716150 w 21600"/>
              <a:gd name="T3" fmla="*/ 52114 h 21600"/>
              <a:gd name="T4" fmla="*/ 755997 w 21600"/>
              <a:gd name="T5" fmla="*/ 85623 h 21600"/>
              <a:gd name="T6" fmla="*/ 806397 w 21600"/>
              <a:gd name="T7" fmla="*/ 2100971 h 21600"/>
              <a:gd name="T8" fmla="*/ 1729753 w 21600"/>
              <a:gd name="T9" fmla="*/ 1288850 h 21600"/>
              <a:gd name="T10" fmla="*/ 1735193 w 21600"/>
              <a:gd name="T11" fmla="*/ 871637 h 21600"/>
              <a:gd name="T12" fmla="*/ 3455987 w 21600"/>
              <a:gd name="T13" fmla="*/ 1000272 h 21600"/>
              <a:gd name="T14" fmla="*/ 8960 w 21600"/>
              <a:gd name="T15" fmla="*/ 100027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gradFill rotWithShape="1">
            <a:gsLst>
              <a:gs pos="0">
                <a:srgbClr val="FF99FF"/>
              </a:gs>
              <a:gs pos="100000">
                <a:srgbClr val="764776"/>
              </a:gs>
            </a:gsLst>
            <a:lin ang="54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166852"/>
            <a:ext cx="9144000" cy="126188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Какие факторы  необходимо учитывать, собираясь на природу?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3375" y="3851275"/>
            <a:ext cx="642938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/>
              <a:t>?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459413" y="2767013"/>
            <a:ext cx="6429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/>
              <a:t>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14625" y="3429000"/>
            <a:ext cx="642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/>
              <a:t>?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4786313" y="4887913"/>
            <a:ext cx="4500562" cy="197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indent="-274638">
              <a:spcBef>
                <a:spcPts val="6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</a:pPr>
            <a:r>
              <a:rPr lang="ru-RU" sz="2800">
                <a:latin typeface="Cambria" pitchFamily="18" charset="0"/>
              </a:rPr>
              <a:t>Температура воздуха;</a:t>
            </a:r>
          </a:p>
          <a:p>
            <a:pPr marL="274638" indent="-274638">
              <a:spcBef>
                <a:spcPts val="6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</a:pPr>
            <a:r>
              <a:rPr lang="ru-RU" sz="2800">
                <a:latin typeface="Cambria" pitchFamily="18" charset="0"/>
              </a:rPr>
              <a:t>Возможность осадков и стихийных бедствий;</a:t>
            </a:r>
          </a:p>
          <a:p>
            <a:pPr marL="274638" indent="-274638">
              <a:spcBef>
                <a:spcPts val="6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</a:pPr>
            <a:r>
              <a:rPr lang="ru-RU" sz="2800">
                <a:latin typeface="Cambria" pitchFamily="18" charset="0"/>
              </a:rPr>
              <a:t>Рельеф местности;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4071938" y="1684338"/>
            <a:ext cx="5286375" cy="1030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indent="-274638">
              <a:spcBef>
                <a:spcPts val="6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</a:pPr>
            <a:r>
              <a:rPr lang="ru-RU" sz="2800">
                <a:latin typeface="Cambria" pitchFamily="18" charset="0"/>
              </a:rPr>
              <a:t>Военные конфликты;</a:t>
            </a:r>
          </a:p>
          <a:p>
            <a:pPr marL="274638" indent="-274638">
              <a:spcBef>
                <a:spcPts val="6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</a:pPr>
            <a:r>
              <a:rPr lang="ru-RU" sz="2800">
                <a:latin typeface="Cambria" pitchFamily="18" charset="0"/>
              </a:rPr>
              <a:t>Криминальные проявления;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214313" y="4965700"/>
            <a:ext cx="4106862" cy="1892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indent="-274638">
              <a:spcBef>
                <a:spcPts val="6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</a:pPr>
            <a:r>
              <a:rPr lang="ru-RU" sz="2800">
                <a:latin typeface="Cambria" pitchFamily="18" charset="0"/>
              </a:rPr>
              <a:t>Загрязнение воды, почвы и воздуха;</a:t>
            </a:r>
          </a:p>
          <a:p>
            <a:pPr marL="274638" indent="-274638">
              <a:spcBef>
                <a:spcPts val="600"/>
              </a:spcBef>
              <a:buClr>
                <a:schemeClr val="tx1"/>
              </a:buClr>
              <a:buSzPct val="75000"/>
              <a:buFont typeface="Wingdings" pitchFamily="2" charset="2"/>
              <a:buChar char="§"/>
            </a:pPr>
            <a:r>
              <a:rPr lang="ru-RU" sz="2800">
                <a:latin typeface="Cambria" pitchFamily="18" charset="0"/>
              </a:rPr>
              <a:t>Возможность аварий и катастроф;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982663" y="3652838"/>
            <a:ext cx="30718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Cambria" pitchFamily="18" charset="0"/>
              </a:rPr>
              <a:t>ТЕХНОГЕННЫЕ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267075" y="4268788"/>
            <a:ext cx="23050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Cambria" pitchFamily="18" charset="0"/>
              </a:rPr>
              <a:t>ПРИРОДНЫЕ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5049838" y="3670300"/>
            <a:ext cx="2603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Cambria" pitchFamily="18" charset="0"/>
              </a:rPr>
              <a:t>СОЦИАЛЬНЫЕ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 nodeType="clickPar">
                      <p:stCondLst>
                        <p:cond delay="0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 nodeType="clickPar">
                      <p:stCondLst>
                        <p:cond delay="0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8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Какие вещи не стоит брать          с собой в поход?</a:t>
            </a:r>
          </a:p>
        </p:txBody>
      </p:sp>
      <p:pic>
        <p:nvPicPr>
          <p:cNvPr id="7171" name="Picture 4" descr="Без-имени-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7584" t="5931" r="5499" b="8347"/>
          <a:stretch>
            <a:fillRect/>
          </a:stretch>
        </p:blipFill>
        <p:spPr>
          <a:xfrm>
            <a:off x="5148263" y="1484313"/>
            <a:ext cx="3311525" cy="5184775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2" name="Picture 7" descr="Без-имени-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 l="1985" t="2618" r="1985" b="3424"/>
          <a:stretch>
            <a:fillRect/>
          </a:stretch>
        </p:blipFill>
        <p:spPr>
          <a:xfrm>
            <a:off x="539750" y="1484313"/>
            <a:ext cx="3455988" cy="5184775"/>
          </a:xfrm>
          <a:ln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Без-имени-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t="6059" b="335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9757" name="AutoShape 61"/>
          <p:cNvSpPr>
            <a:spLocks noChangeArrowheads="1"/>
          </p:cNvSpPr>
          <p:nvPr/>
        </p:nvSpPr>
        <p:spPr bwMode="auto">
          <a:xfrm>
            <a:off x="1258888" y="404813"/>
            <a:ext cx="1981200" cy="936625"/>
          </a:xfrm>
          <a:prstGeom prst="cloudCallout">
            <a:avLst>
              <a:gd name="adj1" fmla="val 3847"/>
              <a:gd name="adj2" fmla="val 7372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0" rIns="0" bIns="0" anchorCtr="1"/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Что-то я не то съел…</a:t>
            </a:r>
            <a:endParaRPr lang="ru-RU">
              <a:solidFill>
                <a:srgbClr val="000000"/>
              </a:solidFill>
            </a:endParaRPr>
          </a:p>
          <a:p>
            <a:pPr algn="ctr">
              <a:defRPr/>
            </a:pPr>
            <a:endParaRPr lang="ru-RU"/>
          </a:p>
        </p:txBody>
      </p:sp>
      <p:sp>
        <p:nvSpPr>
          <p:cNvPr id="29754" name="AutoShape 58"/>
          <p:cNvSpPr>
            <a:spLocks noChangeArrowheads="1"/>
          </p:cNvSpPr>
          <p:nvPr/>
        </p:nvSpPr>
        <p:spPr bwMode="auto">
          <a:xfrm>
            <a:off x="4427538" y="5013325"/>
            <a:ext cx="2016125" cy="936625"/>
          </a:xfrm>
          <a:prstGeom prst="cloudCallout">
            <a:avLst>
              <a:gd name="adj1" fmla="val -46694"/>
              <a:gd name="adj2" fmla="val -21523"/>
            </a:avLst>
          </a:prstGeom>
          <a:solidFill>
            <a:srgbClr val="CC66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0" rIns="0" bIns="0" anchorCtr="1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Пора перекусить!</a:t>
            </a:r>
          </a:p>
        </p:txBody>
      </p:sp>
      <p:pic>
        <p:nvPicPr>
          <p:cNvPr id="29715" name="Picture 19" descr="tour24x2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grayscl/>
            <a:biLevel thresh="50000"/>
          </a:blip>
          <a:srcRect/>
          <a:stretch>
            <a:fillRect/>
          </a:stretch>
        </p:blipFill>
        <p:spPr>
          <a:xfrm rot="19604299">
            <a:off x="2843213" y="404813"/>
            <a:ext cx="257175" cy="542925"/>
          </a:xfrm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16" name="Picture 20" descr="tour24x24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</a:blip>
          <a:srcRect/>
          <a:stretch>
            <a:fillRect/>
          </a:stretch>
        </p:blipFill>
        <p:spPr bwMode="auto">
          <a:xfrm rot="-2391797">
            <a:off x="3348038" y="692150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17" name="Picture 21" descr="tour24x24"/>
          <p:cNvPicPr>
            <a:picLocks noChangeAspect="1" noChangeArrowheads="1"/>
          </p:cNvPicPr>
          <p:nvPr/>
        </p:nvPicPr>
        <p:blipFill>
          <a:blip r:embed="rId6" cstate="print">
            <a:grayscl/>
            <a:biLevel thresh="50000"/>
          </a:blip>
          <a:srcRect/>
          <a:stretch>
            <a:fillRect/>
          </a:stretch>
        </p:blipFill>
        <p:spPr bwMode="auto">
          <a:xfrm rot="2220948">
            <a:off x="395288" y="188913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19" name="Picture 23" descr="tour24x24"/>
          <p:cNvPicPr>
            <a:picLocks noChangeAspect="1" noChangeArrowheads="1"/>
          </p:cNvPicPr>
          <p:nvPr/>
        </p:nvPicPr>
        <p:blipFill>
          <a:blip r:embed="rId7" cstate="print">
            <a:grayscl/>
            <a:biLevel thresh="50000"/>
          </a:blip>
          <a:srcRect/>
          <a:stretch>
            <a:fillRect/>
          </a:stretch>
        </p:blipFill>
        <p:spPr bwMode="auto">
          <a:xfrm rot="1869851">
            <a:off x="2411413" y="0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0" name="Picture 24" descr="tour24x24"/>
          <p:cNvPicPr>
            <a:picLocks noChangeAspect="1" noChangeArrowheads="1"/>
          </p:cNvPicPr>
          <p:nvPr/>
        </p:nvPicPr>
        <p:blipFill>
          <a:blip r:embed="rId8" cstate="print">
            <a:grayscl/>
            <a:biLevel thresh="50000"/>
          </a:blip>
          <a:srcRect/>
          <a:stretch>
            <a:fillRect/>
          </a:stretch>
        </p:blipFill>
        <p:spPr bwMode="auto">
          <a:xfrm rot="-2226504">
            <a:off x="2339975" y="2205038"/>
            <a:ext cx="2921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1" name="Picture 25" descr="tour24x24"/>
          <p:cNvPicPr>
            <a:picLocks noChangeAspect="1" noChangeArrowheads="1"/>
          </p:cNvPicPr>
          <p:nvPr/>
        </p:nvPicPr>
        <p:blipFill>
          <a:blip r:embed="rId7" cstate="print">
            <a:grayscl/>
            <a:biLevel thresh="50000"/>
          </a:blip>
          <a:srcRect/>
          <a:stretch>
            <a:fillRect/>
          </a:stretch>
        </p:blipFill>
        <p:spPr bwMode="auto">
          <a:xfrm rot="-1455919">
            <a:off x="5076825" y="1484313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2" name="Picture 26" descr="tour24x24"/>
          <p:cNvPicPr>
            <a:picLocks noChangeAspect="1" noChangeArrowheads="1"/>
          </p:cNvPicPr>
          <p:nvPr/>
        </p:nvPicPr>
        <p:blipFill>
          <a:blip r:embed="rId9" cstate="print">
            <a:grayscl/>
            <a:biLevel thresh="50000"/>
          </a:blip>
          <a:srcRect/>
          <a:stretch>
            <a:fillRect/>
          </a:stretch>
        </p:blipFill>
        <p:spPr bwMode="auto">
          <a:xfrm rot="1220660">
            <a:off x="3419475" y="1341438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3" name="Picture 27" descr="tour24x24"/>
          <p:cNvPicPr>
            <a:picLocks noChangeAspect="1" noChangeArrowheads="1"/>
          </p:cNvPicPr>
          <p:nvPr/>
        </p:nvPicPr>
        <p:blipFill>
          <a:blip r:embed="rId10" cstate="print">
            <a:grayscl/>
            <a:biLevel thresh="50000"/>
          </a:blip>
          <a:srcRect/>
          <a:stretch>
            <a:fillRect/>
          </a:stretch>
        </p:blipFill>
        <p:spPr bwMode="auto">
          <a:xfrm rot="-1692126">
            <a:off x="1619250" y="1125538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4" name="Picture 28" descr="tour24x24"/>
          <p:cNvPicPr>
            <a:picLocks noChangeAspect="1" noChangeArrowheads="1"/>
          </p:cNvPicPr>
          <p:nvPr/>
        </p:nvPicPr>
        <p:blipFill>
          <a:blip r:embed="rId11" cstate="print">
            <a:grayscl/>
            <a:biLevel thresh="50000"/>
          </a:blip>
          <a:srcRect/>
          <a:stretch>
            <a:fillRect/>
          </a:stretch>
        </p:blipFill>
        <p:spPr bwMode="auto">
          <a:xfrm rot="960487">
            <a:off x="7308850" y="2349500"/>
            <a:ext cx="2921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5" name="Picture 29" descr="tour24x24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</a:blip>
          <a:srcRect/>
          <a:stretch>
            <a:fillRect/>
          </a:stretch>
        </p:blipFill>
        <p:spPr bwMode="auto">
          <a:xfrm rot="-1087387">
            <a:off x="7596188" y="1989138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6" name="Picture 30" descr="tour24x24"/>
          <p:cNvPicPr>
            <a:picLocks noChangeAspect="1" noChangeArrowheads="1"/>
          </p:cNvPicPr>
          <p:nvPr/>
        </p:nvPicPr>
        <p:blipFill>
          <a:blip r:embed="rId9" cstate="print">
            <a:grayscl/>
            <a:biLevel thresh="50000"/>
          </a:blip>
          <a:srcRect/>
          <a:stretch>
            <a:fillRect/>
          </a:stretch>
        </p:blipFill>
        <p:spPr bwMode="auto">
          <a:xfrm rot="508528">
            <a:off x="5651500" y="1268413"/>
            <a:ext cx="5429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7" name="Picture 31" descr="tour24x24"/>
          <p:cNvPicPr>
            <a:picLocks noChangeAspect="1" noChangeArrowheads="1"/>
          </p:cNvPicPr>
          <p:nvPr/>
        </p:nvPicPr>
        <p:blipFill>
          <a:blip r:embed="rId11" cstate="print">
            <a:grayscl/>
            <a:biLevel thresh="50000"/>
          </a:blip>
          <a:srcRect/>
          <a:stretch>
            <a:fillRect/>
          </a:stretch>
        </p:blipFill>
        <p:spPr bwMode="auto">
          <a:xfrm rot="-1869348">
            <a:off x="7885113" y="3500438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8" name="Picture 32" descr="tour24x24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</a:blip>
          <a:srcRect/>
          <a:stretch>
            <a:fillRect/>
          </a:stretch>
        </p:blipFill>
        <p:spPr bwMode="auto">
          <a:xfrm rot="-1882113">
            <a:off x="8316913" y="3789363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29" name="Picture 33" descr="tour24x24"/>
          <p:cNvPicPr>
            <a:picLocks noChangeAspect="1" noChangeArrowheads="1"/>
          </p:cNvPicPr>
          <p:nvPr/>
        </p:nvPicPr>
        <p:blipFill>
          <a:blip r:embed="rId12" cstate="print">
            <a:grayscl/>
            <a:biLevel thresh="50000"/>
          </a:blip>
          <a:srcRect/>
          <a:stretch>
            <a:fillRect/>
          </a:stretch>
        </p:blipFill>
        <p:spPr bwMode="auto">
          <a:xfrm rot="-2126992">
            <a:off x="1333500" y="4148138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0" name="Picture 34" descr="tour24x24"/>
          <p:cNvPicPr>
            <a:picLocks noChangeAspect="1" noChangeArrowheads="1"/>
          </p:cNvPicPr>
          <p:nvPr/>
        </p:nvPicPr>
        <p:blipFill>
          <a:blip r:embed="rId13" cstate="print">
            <a:grayscl/>
            <a:biLevel thresh="50000"/>
          </a:blip>
          <a:srcRect/>
          <a:stretch>
            <a:fillRect/>
          </a:stretch>
        </p:blipFill>
        <p:spPr bwMode="auto">
          <a:xfrm rot="2559131">
            <a:off x="1187450" y="4868863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1" name="Picture 35" descr="tour24x24"/>
          <p:cNvPicPr>
            <a:picLocks noChangeAspect="1" noChangeArrowheads="1"/>
          </p:cNvPicPr>
          <p:nvPr/>
        </p:nvPicPr>
        <p:blipFill>
          <a:blip r:embed="rId11" cstate="print">
            <a:grayscl/>
            <a:biLevel thresh="50000"/>
          </a:blip>
          <a:srcRect/>
          <a:stretch>
            <a:fillRect/>
          </a:stretch>
        </p:blipFill>
        <p:spPr bwMode="auto">
          <a:xfrm rot="2616069">
            <a:off x="8027988" y="4365625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2" name="Picture 36" descr="tour24x24"/>
          <p:cNvPicPr>
            <a:picLocks noChangeAspect="1" noChangeArrowheads="1"/>
          </p:cNvPicPr>
          <p:nvPr/>
        </p:nvPicPr>
        <p:blipFill>
          <a:blip r:embed="rId13" cstate="print">
            <a:grayscl/>
            <a:biLevel thresh="50000"/>
          </a:blip>
          <a:srcRect/>
          <a:stretch>
            <a:fillRect/>
          </a:stretch>
        </p:blipFill>
        <p:spPr bwMode="auto">
          <a:xfrm rot="-2491284">
            <a:off x="7524750" y="5116513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3" name="Picture 37" descr="tour24x24"/>
          <p:cNvPicPr>
            <a:picLocks noChangeAspect="1" noChangeArrowheads="1"/>
          </p:cNvPicPr>
          <p:nvPr/>
        </p:nvPicPr>
        <p:blipFill>
          <a:blip r:embed="rId8" cstate="print">
            <a:grayscl/>
            <a:biLevel thresh="50000"/>
          </a:blip>
          <a:srcRect/>
          <a:stretch>
            <a:fillRect/>
          </a:stretch>
        </p:blipFill>
        <p:spPr bwMode="auto">
          <a:xfrm rot="-1651205">
            <a:off x="6372225" y="4941888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4" name="Picture 38" descr="tour24x24"/>
          <p:cNvPicPr>
            <a:picLocks noChangeAspect="1" noChangeArrowheads="1"/>
          </p:cNvPicPr>
          <p:nvPr/>
        </p:nvPicPr>
        <p:blipFill>
          <a:blip r:embed="rId14" cstate="print">
            <a:grayscl/>
            <a:biLevel thresh="50000"/>
          </a:blip>
          <a:srcRect/>
          <a:stretch>
            <a:fillRect/>
          </a:stretch>
        </p:blipFill>
        <p:spPr bwMode="auto">
          <a:xfrm rot="-2621903">
            <a:off x="5795963" y="4724400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5" name="Picture 39" descr="tour24x24"/>
          <p:cNvPicPr>
            <a:picLocks noChangeAspect="1" noChangeArrowheads="1"/>
          </p:cNvPicPr>
          <p:nvPr/>
        </p:nvPicPr>
        <p:blipFill>
          <a:blip r:embed="rId15" cstate="print">
            <a:grayscl/>
            <a:biLevel thresh="50000"/>
          </a:blip>
          <a:srcRect/>
          <a:stretch>
            <a:fillRect/>
          </a:stretch>
        </p:blipFill>
        <p:spPr bwMode="auto">
          <a:xfrm rot="2389590">
            <a:off x="1979613" y="3429000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6" name="Picture 40" descr="tour24x24"/>
          <p:cNvPicPr>
            <a:picLocks noChangeAspect="1" noChangeArrowheads="1"/>
          </p:cNvPicPr>
          <p:nvPr/>
        </p:nvPicPr>
        <p:blipFill>
          <a:blip r:embed="rId16" cstate="print">
            <a:grayscl/>
            <a:biLevel thresh="50000"/>
          </a:blip>
          <a:srcRect/>
          <a:stretch>
            <a:fillRect/>
          </a:stretch>
        </p:blipFill>
        <p:spPr bwMode="auto">
          <a:xfrm rot="-1643088">
            <a:off x="4284663" y="4437063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7" name="Picture 41" descr="tour24x24"/>
          <p:cNvPicPr>
            <a:picLocks noChangeAspect="1" noChangeArrowheads="1"/>
          </p:cNvPicPr>
          <p:nvPr/>
        </p:nvPicPr>
        <p:blipFill>
          <a:blip r:embed="rId13" cstate="print">
            <a:grayscl/>
            <a:biLevel thresh="50000"/>
          </a:blip>
          <a:srcRect/>
          <a:stretch>
            <a:fillRect/>
          </a:stretch>
        </p:blipFill>
        <p:spPr bwMode="auto">
          <a:xfrm rot="-1390103">
            <a:off x="3635375" y="5589588"/>
            <a:ext cx="5429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8" name="Picture 42" descr="tour24x24"/>
          <p:cNvPicPr>
            <a:picLocks noChangeAspect="1" noChangeArrowheads="1"/>
          </p:cNvPicPr>
          <p:nvPr/>
        </p:nvPicPr>
        <p:blipFill>
          <a:blip r:embed="rId8" cstate="print">
            <a:grayscl/>
            <a:biLevel thresh="50000"/>
          </a:blip>
          <a:srcRect/>
          <a:stretch>
            <a:fillRect/>
          </a:stretch>
        </p:blipFill>
        <p:spPr bwMode="auto">
          <a:xfrm rot="-2671285">
            <a:off x="1908175" y="5013325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9739" name="Picture 43" descr="tour24x24"/>
          <p:cNvPicPr>
            <a:picLocks noChangeAspect="1" noChangeArrowheads="1"/>
          </p:cNvPicPr>
          <p:nvPr/>
        </p:nvPicPr>
        <p:blipFill>
          <a:blip r:embed="rId17" cstate="print">
            <a:grayscl/>
            <a:biLevel thresh="50000"/>
          </a:blip>
          <a:srcRect/>
          <a:stretch>
            <a:fillRect/>
          </a:stretch>
        </p:blipFill>
        <p:spPr bwMode="auto">
          <a:xfrm rot="-1342963">
            <a:off x="1187450" y="476250"/>
            <a:ext cx="257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29749" name="AutoShape 53"/>
          <p:cNvSpPr>
            <a:spLocks noChangeArrowheads="1"/>
          </p:cNvSpPr>
          <p:nvPr/>
        </p:nvSpPr>
        <p:spPr bwMode="auto">
          <a:xfrm>
            <a:off x="3708400" y="-26988"/>
            <a:ext cx="3165475" cy="1311276"/>
          </a:xfrm>
          <a:prstGeom prst="cloudCallout">
            <a:avLst>
              <a:gd name="adj1" fmla="val -17000"/>
              <a:gd name="adj2" fmla="val 75426"/>
            </a:avLst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8000" tIns="18000" rIns="18000" bIns="18000" anchor="ctr" anchorCtr="1">
            <a:spAutoFit/>
          </a:bodyPr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Мне пришла в голову гениальная мысль!</a:t>
            </a:r>
          </a:p>
        </p:txBody>
      </p:sp>
      <p:sp>
        <p:nvSpPr>
          <p:cNvPr id="29750" name="AutoShape 54"/>
          <p:cNvSpPr>
            <a:spLocks noChangeArrowheads="1"/>
          </p:cNvSpPr>
          <p:nvPr/>
        </p:nvSpPr>
        <p:spPr bwMode="auto">
          <a:xfrm>
            <a:off x="6948488" y="0"/>
            <a:ext cx="2736850" cy="1511300"/>
          </a:xfrm>
          <a:prstGeom prst="cloudCallout">
            <a:avLst>
              <a:gd name="adj1" fmla="val -44375"/>
              <a:gd name="adj2" fmla="val 5693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0" rIns="0" bIns="0" anchorCtr="1"/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Оставайтесь ночевать, посмотрим на звезды!</a:t>
            </a:r>
          </a:p>
          <a:p>
            <a:pPr algn="ctr">
              <a:defRPr/>
            </a:pPr>
            <a:endParaRPr lang="ru-RU"/>
          </a:p>
        </p:txBody>
      </p:sp>
      <p:sp>
        <p:nvSpPr>
          <p:cNvPr id="29751" name="AutoShape 55"/>
          <p:cNvSpPr>
            <a:spLocks noChangeArrowheads="1"/>
          </p:cNvSpPr>
          <p:nvPr/>
        </p:nvSpPr>
        <p:spPr bwMode="auto">
          <a:xfrm>
            <a:off x="4932363" y="2133600"/>
            <a:ext cx="2160587" cy="936625"/>
          </a:xfrm>
          <a:prstGeom prst="cloudCallout">
            <a:avLst>
              <a:gd name="adj1" fmla="val 51912"/>
              <a:gd name="adj2" fmla="val 52880"/>
            </a:avLst>
          </a:prstGeom>
          <a:solidFill>
            <a:srgbClr val="B2B2B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0" rIns="0" bIns="0" anchorCtr="1"/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Смотри, ноги не промочи!</a:t>
            </a:r>
          </a:p>
          <a:p>
            <a:pPr algn="ctr"/>
            <a:endParaRPr lang="ru-RU"/>
          </a:p>
        </p:txBody>
      </p:sp>
      <p:sp>
        <p:nvSpPr>
          <p:cNvPr id="29752" name="AutoShape 56"/>
          <p:cNvSpPr>
            <a:spLocks noChangeArrowheads="1"/>
          </p:cNvSpPr>
          <p:nvPr/>
        </p:nvSpPr>
        <p:spPr bwMode="auto">
          <a:xfrm>
            <a:off x="4932363" y="5921375"/>
            <a:ext cx="1692275" cy="936625"/>
          </a:xfrm>
          <a:prstGeom prst="cloudCallout">
            <a:avLst>
              <a:gd name="adj1" fmla="val 60227"/>
              <a:gd name="adj2" fmla="val -47796"/>
            </a:avLst>
          </a:prstGeom>
          <a:solidFill>
            <a:srgbClr val="3366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0" rIns="0" bIns="0" anchorCtr="1"/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Плывите       ко мне!</a:t>
            </a:r>
            <a:endParaRPr lang="ru-RU"/>
          </a:p>
          <a:p>
            <a:pPr algn="ctr">
              <a:defRPr/>
            </a:pPr>
            <a:endParaRPr lang="ru-RU"/>
          </a:p>
        </p:txBody>
      </p:sp>
      <p:sp>
        <p:nvSpPr>
          <p:cNvPr id="29753" name="AutoShape 57"/>
          <p:cNvSpPr>
            <a:spLocks noChangeArrowheads="1"/>
          </p:cNvSpPr>
          <p:nvPr/>
        </p:nvSpPr>
        <p:spPr bwMode="auto">
          <a:xfrm>
            <a:off x="3708400" y="2781300"/>
            <a:ext cx="1944688" cy="1441450"/>
          </a:xfrm>
          <a:prstGeom prst="cloudCallout">
            <a:avLst>
              <a:gd name="adj1" fmla="val 14245"/>
              <a:gd name="adj2" fmla="val 57597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0" rIns="0" bIns="0" anchorCtr="1"/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Кажется дождь собирается!</a:t>
            </a:r>
          </a:p>
          <a:p>
            <a:pPr algn="ctr">
              <a:spcBef>
                <a:spcPct val="50000"/>
              </a:spcBef>
              <a:defRPr/>
            </a:pPr>
            <a:endParaRPr lang="ru-RU">
              <a:solidFill>
                <a:srgbClr val="000000"/>
              </a:solidFill>
            </a:endParaRPr>
          </a:p>
          <a:p>
            <a:pPr algn="ctr">
              <a:defRPr/>
            </a:pPr>
            <a:endParaRPr lang="ru-RU"/>
          </a:p>
        </p:txBody>
      </p:sp>
      <p:sp>
        <p:nvSpPr>
          <p:cNvPr id="29755" name="AutoShape 59"/>
          <p:cNvSpPr>
            <a:spLocks noChangeArrowheads="1"/>
          </p:cNvSpPr>
          <p:nvPr/>
        </p:nvSpPr>
        <p:spPr bwMode="auto">
          <a:xfrm>
            <a:off x="1692275" y="4221163"/>
            <a:ext cx="1692275" cy="936625"/>
          </a:xfrm>
          <a:prstGeom prst="cloudCallout">
            <a:avLst>
              <a:gd name="adj1" fmla="val 26454"/>
              <a:gd name="adj2" fmla="val 67120"/>
            </a:avLst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0" rIns="0" bIns="0" anchorCtr="1"/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Разведем костер?</a:t>
            </a:r>
            <a:endParaRPr lang="ru-RU"/>
          </a:p>
          <a:p>
            <a:pPr algn="ctr">
              <a:defRPr/>
            </a:pPr>
            <a:endParaRPr lang="ru-RU"/>
          </a:p>
        </p:txBody>
      </p:sp>
      <p:sp>
        <p:nvSpPr>
          <p:cNvPr id="29756" name="AutoShape 60"/>
          <p:cNvSpPr>
            <a:spLocks noChangeArrowheads="1"/>
          </p:cNvSpPr>
          <p:nvPr/>
        </p:nvSpPr>
        <p:spPr bwMode="auto">
          <a:xfrm>
            <a:off x="0" y="2276475"/>
            <a:ext cx="2232025" cy="1584325"/>
          </a:xfrm>
          <a:prstGeom prst="cloudCallout">
            <a:avLst>
              <a:gd name="adj1" fmla="val 71194"/>
              <a:gd name="adj2" fmla="val 12324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0" rIns="0" bIns="0" anchorCtr="1"/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же вы ночью до меня добрались?</a:t>
            </a:r>
          </a:p>
          <a:p>
            <a:pPr algn="ctr">
              <a:spcBef>
                <a:spcPct val="50000"/>
              </a:spcBef>
              <a:defRPr/>
            </a:pPr>
            <a:endParaRPr lang="ru-RU"/>
          </a:p>
          <a:p>
            <a:pPr algn="ctr"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0" y="6180916"/>
            <a:ext cx="5000628" cy="67710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b="1" spc="50" dirty="0">
                <a:ln w="11430"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33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Страна </a:t>
            </a:r>
            <a:r>
              <a:rPr lang="ru-RU" sz="3800" b="1" spc="50" dirty="0" err="1">
                <a:ln w="11430"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33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Смешария</a:t>
            </a:r>
            <a:endParaRPr lang="ru-RU" sz="3800" b="1" spc="50" dirty="0">
              <a:ln w="11430">
                <a:solidFill>
                  <a:schemeClr val="bg1">
                    <a:lumMod val="50000"/>
                  </a:schemeClr>
                </a:solidFill>
              </a:ln>
              <a:solidFill>
                <a:srgbClr val="33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9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9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2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9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9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0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9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9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1000"/>
                                        <p:tgtEl>
                                          <p:spTgt spid="29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9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9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9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9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9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1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1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1000"/>
                                        <p:tgtEl>
                                          <p:spTgt spid="29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1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1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1000"/>
                                        <p:tgtEl>
                                          <p:spTgt spid="29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9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9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1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9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9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9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57" grpId="0" animBg="1"/>
      <p:bldP spid="29754" grpId="0" animBg="1"/>
      <p:bldP spid="29749" grpId="0" animBg="1"/>
      <p:bldP spid="29750" grpId="0" animBg="1"/>
      <p:bldP spid="29751" grpId="0" animBg="1"/>
      <p:bldP spid="29752" grpId="0" animBg="1"/>
      <p:bldP spid="29753" grpId="0" animBg="1"/>
      <p:bldP spid="29755" grpId="0" animBg="1"/>
      <p:bldP spid="297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Личное снаряжение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28600" y="1600200"/>
            <a:ext cx="47752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Рюкзак</a:t>
            </a:r>
          </a:p>
          <a:p>
            <a:pPr eaLnBrk="1" hangingPunct="1">
              <a:defRPr/>
            </a:pPr>
            <a:r>
              <a:rPr lang="ru-RU" sz="2400" smtClean="0"/>
              <a:t>Туалетные  принадлежности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Блокнот, ручка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Палатка </a:t>
            </a:r>
          </a:p>
          <a:p>
            <a:pPr eaLnBrk="1" hangingPunct="1">
              <a:defRPr/>
            </a:pPr>
            <a:r>
              <a:rPr lang="ru-RU" sz="2400" smtClean="0"/>
              <a:t>Спальный мешок и трапик</a:t>
            </a:r>
          </a:p>
          <a:p>
            <a:pPr eaLnBrk="1" hangingPunct="1">
              <a:defRPr/>
            </a:pPr>
            <a:r>
              <a:rPr lang="ru-RU" sz="2400" smtClean="0"/>
              <a:t>Перочинный нож</a:t>
            </a:r>
          </a:p>
          <a:p>
            <a:pPr eaLnBrk="1" hangingPunct="1">
              <a:defRPr/>
            </a:pPr>
            <a:r>
              <a:rPr lang="ru-RU" sz="2400" smtClean="0"/>
              <a:t>Саперная лопатка </a:t>
            </a:r>
          </a:p>
          <a:p>
            <a:pPr eaLnBrk="1" hangingPunct="1">
              <a:defRPr/>
            </a:pPr>
            <a:r>
              <a:rPr lang="ru-RU" sz="2400" smtClean="0"/>
              <a:t>Запасная одежда  и обувь</a:t>
            </a:r>
          </a:p>
          <a:p>
            <a:pPr eaLnBrk="1" hangingPunct="1">
              <a:defRPr/>
            </a:pPr>
            <a:r>
              <a:rPr lang="ru-RU" sz="2400" smtClean="0"/>
              <a:t>Надувная лодка и насос</a:t>
            </a:r>
          </a:p>
          <a:p>
            <a:pPr eaLnBrk="1" hangingPunct="1">
              <a:defRPr/>
            </a:pPr>
            <a:r>
              <a:rPr lang="ru-RU" sz="2400" smtClean="0"/>
              <a:t>Накидка от дождя (1,5 х 1,5)</a:t>
            </a:r>
          </a:p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34820" name="Rectangle 4"/>
          <p:cNvSpPr>
            <a:spLocks noRot="1" noChangeArrowheads="1"/>
          </p:cNvSpPr>
          <p:nvPr/>
        </p:nvSpPr>
        <p:spPr bwMode="auto">
          <a:xfrm>
            <a:off x="5233988" y="1628775"/>
            <a:ext cx="4017962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Спички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Посуда для приготовления пищи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Запас продовольствия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Миска, кружка, ложка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Топорик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Рабочие рукавицы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Фонарик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Карта и  компас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Аптечка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Char char="►"/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01625" y="333375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Носимый аварийный запас (НАЗ)</a:t>
            </a:r>
          </a:p>
        </p:txBody>
      </p:sp>
      <p:pic>
        <p:nvPicPr>
          <p:cNvPr id="10243" name="Picture 4" descr="Без-имени-1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81763" y="1974850"/>
            <a:ext cx="2201862" cy="3344863"/>
          </a:xfrm>
        </p:spPr>
      </p:pic>
      <p:pic>
        <p:nvPicPr>
          <p:cNvPr id="10244" name="Picture 7" descr="Без-имени-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1175" y="2078038"/>
            <a:ext cx="5481638" cy="2998787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500" y="5572125"/>
            <a:ext cx="8143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Домашнее задание: </a:t>
            </a:r>
          </a:p>
          <a:p>
            <a:r>
              <a:rPr lang="ru-RU" sz="2800"/>
              <a:t>§ 2, задания для сам/раб 1,2. Сделать НАЗ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85" name="Group 357"/>
          <p:cNvGraphicFramePr>
            <a:graphicFrameLocks noGrp="1"/>
          </p:cNvGraphicFramePr>
          <p:nvPr>
            <p:ph idx="4294967295"/>
          </p:nvPr>
        </p:nvGraphicFramePr>
        <p:xfrm>
          <a:off x="323850" y="654050"/>
          <a:ext cx="8540750" cy="5870578"/>
        </p:xfrm>
        <a:graphic>
          <a:graphicData uri="http://schemas.openxmlformats.org/drawingml/2006/table">
            <a:tbl>
              <a:tblPr/>
              <a:tblGrid>
                <a:gridCol w="711200"/>
                <a:gridCol w="712788"/>
                <a:gridCol w="711200"/>
                <a:gridCol w="711200"/>
                <a:gridCol w="712787"/>
                <a:gridCol w="711200"/>
                <a:gridCol w="711200"/>
                <a:gridCol w="712788"/>
                <a:gridCol w="711200"/>
                <a:gridCol w="711200"/>
                <a:gridCol w="712787"/>
                <a:gridCol w="711200"/>
              </a:tblGrid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К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О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М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П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С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365" name="Picture 368" descr="Без-имени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6550" y="4514850"/>
            <a:ext cx="24574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1366" name="Picture 369" descr="Без-имени-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4925" y="4933950"/>
            <a:ext cx="19431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1367" name="Picture 370" descr="Без-имени-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413" y="-257175"/>
            <a:ext cx="2705101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1368" name="Picture 371" descr="Без-имени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196975"/>
            <a:ext cx="34575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1369" name="Picture 372" descr="Без-имени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588" y="0"/>
            <a:ext cx="14001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1370" name="Picture 373" descr="Без-имени-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2924175"/>
            <a:ext cx="3095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graphicFrame>
        <p:nvGraphicFramePr>
          <p:cNvPr id="23298" name="Group 770"/>
          <p:cNvGraphicFramePr>
            <a:graphicFrameLocks noGrp="1"/>
          </p:cNvGraphicFramePr>
          <p:nvPr/>
        </p:nvGraphicFramePr>
        <p:xfrm>
          <a:off x="323850" y="654050"/>
          <a:ext cx="8540750" cy="5870578"/>
        </p:xfrm>
        <a:graphic>
          <a:graphicData uri="http://schemas.openxmlformats.org/drawingml/2006/table">
            <a:tbl>
              <a:tblPr/>
              <a:tblGrid>
                <a:gridCol w="711200"/>
                <a:gridCol w="712788"/>
                <a:gridCol w="711200"/>
                <a:gridCol w="711200"/>
                <a:gridCol w="712787"/>
                <a:gridCol w="711200"/>
                <a:gridCol w="711200"/>
                <a:gridCol w="712788"/>
                <a:gridCol w="711200"/>
                <a:gridCol w="711200"/>
                <a:gridCol w="712787"/>
                <a:gridCol w="711200"/>
              </a:tblGrid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Ю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К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З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К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К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О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Т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Е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Л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О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К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М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Я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П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Л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Т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К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Г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И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Т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К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О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С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Т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Е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3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21</TotalTime>
  <Words>373</Words>
  <Application>Microsoft Office PowerPoint</Application>
  <PresentationFormat>Экран (4:3)</PresentationFormat>
  <Paragraphs>137</Paragraphs>
  <Slides>11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Tahoma</vt:lpstr>
      <vt:lpstr>Arial</vt:lpstr>
      <vt:lpstr>Wingdings</vt:lpstr>
      <vt:lpstr>Cambria</vt:lpstr>
      <vt:lpstr>Arial Unicode MS</vt:lpstr>
      <vt:lpstr>Океан</vt:lpstr>
      <vt:lpstr>Слайд 1</vt:lpstr>
      <vt:lpstr>Слайд 2</vt:lpstr>
      <vt:lpstr>Слайд 3</vt:lpstr>
      <vt:lpstr>Слайд 4</vt:lpstr>
      <vt:lpstr>Какие вещи не стоит брать          с собой в поход?</vt:lpstr>
      <vt:lpstr>Слайд 6</vt:lpstr>
      <vt:lpstr>Личное снаряжение</vt:lpstr>
      <vt:lpstr>Носимый аварийный запас (НАЗ)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2</cp:revision>
  <cp:lastPrinted>1601-01-01T00:00:00Z</cp:lastPrinted>
  <dcterms:created xsi:type="dcterms:W3CDTF">1601-01-01T00:00:00Z</dcterms:created>
  <dcterms:modified xsi:type="dcterms:W3CDTF">2012-09-02T16:51:30Z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