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2" r:id="rId23"/>
    <p:sldId id="277" r:id="rId24"/>
    <p:sldId id="278" r:id="rId25"/>
    <p:sldId id="279" r:id="rId26"/>
    <p:sldId id="280" r:id="rId27"/>
    <p:sldId id="281" r:id="rId28"/>
    <p:sldId id="283" r:id="rId2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E1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5" autoAdjust="0"/>
    <p:restoredTop sz="93840" autoAdjust="0"/>
  </p:normalViewPr>
  <p:slideViewPr>
    <p:cSldViewPr>
      <p:cViewPr varScale="1">
        <p:scale>
          <a:sx n="99" d="100"/>
          <a:sy n="99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BBD85-D2BA-40C4-B390-7F8F6467A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7A68D-CF64-49E4-93D8-0C8CD74FF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53A2D-2D26-4B91-8419-DAD696B77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23B3-9EA4-4323-9208-97AB00FAB7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E7F0D-6D03-4FAC-901A-07712FE8E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BC932-BC0D-49CC-B4FE-BBF37CC9A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C67FE-A973-43D9-9188-881548DB4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5F51D-37AF-4D26-AD5F-45378BC06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A9135-EC36-42A2-8840-5F703D1D8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79C20-9ACD-49B7-957B-ED6012F16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74E13-0CE5-4100-B49B-E3E30678E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7F726D4-738B-454D-AF34-78336AE65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ozlenkoa.narod.ru/bl1.gi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xbt.com/short/images/600px-Ferritin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cetyt.ru/UserFiles/Image/house/3222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goodfamily.ru/img/image070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goodfamily.ru/img/image067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toile.ru/files/3443/4ay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-m-k.ru/img/content/iodine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yphonov.ru/" TargetMode="External"/><Relationship Id="rId3" Type="http://schemas.openxmlformats.org/officeDocument/2006/relationships/hyperlink" Target="http://schoolchemistry.by.ru/" TargetMode="External"/><Relationship Id="rId7" Type="http://schemas.openxmlformats.org/officeDocument/2006/relationships/hyperlink" Target="http://www.ukrhealth.com/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omenfolk.ru/dietyi-i-pitanie/" TargetMode="External"/><Relationship Id="rId5" Type="http://schemas.openxmlformats.org/officeDocument/2006/relationships/hyperlink" Target="http://www.xumuk.ru/" TargetMode="External"/><Relationship Id="rId4" Type="http://schemas.openxmlformats.org/officeDocument/2006/relationships/hyperlink" Target="http://www.chem.isu.ru/" TargetMode="External"/><Relationship Id="rId9" Type="http://schemas.openxmlformats.org/officeDocument/2006/relationships/hyperlink" Target="http://himia.ucoz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image" Target="../media/image3.jpeg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23" Type="http://schemas.openxmlformats.org/officeDocument/2006/relationships/slide" Target="slide27.xml"/><Relationship Id="rId10" Type="http://schemas.openxmlformats.org/officeDocument/2006/relationships/slide" Target="slide13.xml"/><Relationship Id="rId19" Type="http://schemas.openxmlformats.org/officeDocument/2006/relationships/slide" Target="slide23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0" y="3141663"/>
            <a:ext cx="8856663" cy="2951162"/>
          </a:xfrm>
        </p:spPr>
        <p:txBody>
          <a:bodyPr/>
          <a:lstStyle/>
          <a:p>
            <a:pPr eaLnBrk="1" hangingPunct="1"/>
            <a:r>
              <a:rPr lang="ru-RU" sz="2400" smtClean="0"/>
              <a:t>   Работу выполнила ученица 9 А класса ГОУ СОШ №546</a:t>
            </a:r>
            <a:br>
              <a:rPr lang="ru-RU" sz="2400" smtClean="0"/>
            </a:br>
            <a:r>
              <a:rPr lang="ru-RU" sz="2400" smtClean="0"/>
              <a:t>г. Москвы Коломиец Екатерина</a:t>
            </a:r>
            <a:br>
              <a:rPr lang="ru-RU" sz="2400" smtClean="0"/>
            </a:br>
            <a:r>
              <a:rPr lang="ru-RU" sz="2400" smtClean="0"/>
              <a:t>Руководитель: учитель химии ГОУ СОШ №546</a:t>
            </a:r>
            <a:br>
              <a:rPr lang="ru-RU" sz="2400" smtClean="0"/>
            </a:br>
            <a:r>
              <a:rPr lang="ru-RU" sz="2400" smtClean="0"/>
              <a:t>Симонова Т.В.</a:t>
            </a:r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0" y="1857364"/>
            <a:ext cx="5364163" cy="17526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bg1"/>
                </a:solidFill>
              </a:rPr>
              <a:t>Химические </a:t>
            </a:r>
            <a:r>
              <a:rPr lang="ru-RU" sz="4000" dirty="0" smtClean="0">
                <a:solidFill>
                  <a:schemeClr val="bg1"/>
                </a:solidFill>
              </a:rPr>
              <a:t>элементы в организме </a:t>
            </a:r>
            <a:r>
              <a:rPr lang="ru-RU" sz="4000" dirty="0" smtClean="0">
                <a:solidFill>
                  <a:schemeClr val="bg1"/>
                </a:solidFill>
              </a:rPr>
              <a:t>человека</a:t>
            </a:r>
            <a:endParaRPr lang="ru-RU" sz="4000" dirty="0" smtClean="0">
              <a:solidFill>
                <a:schemeClr val="bg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428992" y="6357958"/>
            <a:ext cx="2643206" cy="50004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/>
      <p:bldP spid="616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5400" b="1" smtClean="0"/>
              <a:t>Железо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44675"/>
            <a:ext cx="8785225" cy="1296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smtClean="0"/>
              <a:t>		</a:t>
            </a:r>
            <a:r>
              <a:rPr lang="ru-RU" sz="2000" smtClean="0"/>
              <a:t>Несмотря на то, что содержание </a:t>
            </a:r>
            <a:r>
              <a:rPr lang="ru-RU" sz="2000" b="1" smtClean="0"/>
              <a:t>железа </a:t>
            </a:r>
            <a:r>
              <a:rPr lang="ru-RU" sz="2000" smtClean="0"/>
              <a:t>в человеке массой 70 кг не превышает 5 г и суточное потребление 10 – 15мг, оно играет особую роль в жизнедеятельности организма.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		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2852738"/>
            <a:ext cx="4464050" cy="37449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Концентрация железа регулируется исключительно его поглощением, а не выделением. В организме взрослого человека около 65% железа содержится в </a:t>
            </a:r>
            <a:r>
              <a:rPr lang="ru-RU" sz="2000" u="sng" smtClean="0"/>
              <a:t>гемоглобине</a:t>
            </a:r>
            <a:r>
              <a:rPr lang="ru-RU" sz="2000" smtClean="0"/>
              <a:t> и </a:t>
            </a:r>
            <a:r>
              <a:rPr lang="ru-RU" sz="2000" u="sng" smtClean="0"/>
              <a:t>миоглобине</a:t>
            </a:r>
            <a:r>
              <a:rPr lang="ru-RU" sz="2000" smtClean="0"/>
              <a:t>, а большая часть остального железа запасается в специальных белках (ферритине и гемосидерине), и только очень небольшая часть находится в различных ферментах.</a:t>
            </a:r>
            <a:endParaRPr lang="ru-RU" sz="1800" smtClean="0"/>
          </a:p>
        </p:txBody>
      </p:sp>
      <p:pic>
        <p:nvPicPr>
          <p:cNvPr id="11269" name="Picture 4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141663"/>
            <a:ext cx="4035425" cy="26955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Гемоглобин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3635375" cy="30241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200" smtClean="0"/>
              <a:t>		</a:t>
            </a:r>
            <a:r>
              <a:rPr lang="ru-RU" sz="2000" smtClean="0"/>
              <a:t>Выполняет в организме важную роль </a:t>
            </a:r>
            <a:r>
              <a:rPr lang="ru-RU" sz="2000" b="1" smtClean="0"/>
              <a:t>переносчика кислорода</a:t>
            </a:r>
            <a:r>
              <a:rPr lang="ru-RU" sz="2000" smtClean="0"/>
              <a:t> и принимает участие в </a:t>
            </a:r>
            <a:r>
              <a:rPr lang="ru-RU" sz="2000" b="1" smtClean="0"/>
              <a:t>транспорте углекислоты</a:t>
            </a:r>
            <a:r>
              <a:rPr lang="ru-RU" sz="2000" smtClean="0"/>
              <a:t>. Кровь взрослых людей содержит в среднем около 14 – 15% гемоглобина.</a:t>
            </a:r>
            <a:endParaRPr lang="ru-RU" sz="2200" smtClean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4797425"/>
            <a:ext cx="8569325" cy="23764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Гемоглобин представляет собой сложное химическое соединение (мол. масса 68 800). Он состоит из </a:t>
            </a:r>
            <a:r>
              <a:rPr lang="ru-RU" sz="2000" u="sng" smtClean="0"/>
              <a:t>белка глобина</a:t>
            </a:r>
            <a:r>
              <a:rPr lang="ru-RU" sz="2000" smtClean="0"/>
              <a:t> и </a:t>
            </a:r>
            <a:r>
              <a:rPr lang="ru-RU" sz="2000" u="sng" smtClean="0"/>
              <a:t>четырёх молекул гема</a:t>
            </a:r>
            <a:r>
              <a:rPr lang="ru-RU" sz="2000" smtClean="0"/>
              <a:t>. Молекула гема, содержащая атом железа, обладает способностью присоединять и отдавать молекулу кислорода. При этом валентность железа, к которому присоединяется кислород, не изменяется, т.е. железо остаётся двухвалентным.</a:t>
            </a:r>
          </a:p>
        </p:txBody>
      </p:sp>
      <p:pic>
        <p:nvPicPr>
          <p:cNvPr id="12293" name="Picture 4" descr="1-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2205038"/>
            <a:ext cx="5400675" cy="197961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Оксигемоглобин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916113"/>
            <a:ext cx="4968875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b="1" smtClean="0"/>
              <a:t>		</a:t>
            </a:r>
            <a:r>
              <a:rPr lang="ru-RU" sz="2400" smtClean="0"/>
              <a:t>Несколько отличается по цвету от гемоглобина, поэтому </a:t>
            </a:r>
            <a:r>
              <a:rPr lang="ru-RU" sz="2400" b="1" smtClean="0"/>
              <a:t>артериальная кровь</a:t>
            </a:r>
            <a:r>
              <a:rPr lang="ru-RU" sz="2400" smtClean="0"/>
              <a:t>, содержащая оксигемоглобин, имеет ярко-алый цвет – он тем более яркий, чем полнее произошло насыщение крови кислородом. </a:t>
            </a:r>
            <a:r>
              <a:rPr lang="ru-RU" sz="2400" b="1" smtClean="0"/>
              <a:t>Венозная кровь</a:t>
            </a:r>
            <a:r>
              <a:rPr lang="ru-RU" sz="2400" smtClean="0"/>
              <a:t>, содержащая большое количество восстановленного гемоглобина, имеет тёмно-вишнёвый цвет.</a:t>
            </a:r>
            <a:endParaRPr lang="ru-RU" sz="2400" b="1" smtClean="0"/>
          </a:p>
        </p:txBody>
      </p:sp>
      <p:pic>
        <p:nvPicPr>
          <p:cNvPr id="13316" name="Picture 5" descr="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2492375"/>
            <a:ext cx="3487737" cy="3040063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740650" cy="1484313"/>
          </a:xfrm>
        </p:spPr>
        <p:txBody>
          <a:bodyPr/>
          <a:lstStyle/>
          <a:p>
            <a:pPr eaLnBrk="1" hangingPunct="1"/>
            <a:r>
              <a:rPr lang="ru-RU" b="1" smtClean="0"/>
              <a:t>Карбоксигемоглобин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4643438" cy="4895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	Представляет собой соединение </a:t>
            </a:r>
            <a:r>
              <a:rPr lang="ru-RU" sz="2400" b="1" smtClean="0"/>
              <a:t>гемоглобина с угарным газом</a:t>
            </a:r>
            <a:r>
              <a:rPr lang="ru-RU" sz="2400" smtClean="0"/>
              <a:t>. Это соединение примерно в 150 – 300 раз прочнее, чем соединение гемоглобина с кислородом. Поэтому примесь даже 0,1% угарного газа во вдыхаемом воздухе ведёт к тому, что 80% гемоглобина оказываются связанными с оксидом углерода (</a:t>
            </a:r>
            <a:r>
              <a:rPr lang="en-US" sz="2400" smtClean="0"/>
              <a:t>II</a:t>
            </a:r>
            <a:r>
              <a:rPr lang="ru-RU" sz="2400" smtClean="0"/>
              <a:t>) и не присоединяют кислород, что является опасным для жизни.</a:t>
            </a:r>
          </a:p>
        </p:txBody>
      </p:sp>
      <p:pic>
        <p:nvPicPr>
          <p:cNvPr id="14340" name="Picture 4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708275"/>
            <a:ext cx="4273550" cy="2892425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740650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Миоглобин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4787900" cy="52292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</a:t>
            </a:r>
            <a:r>
              <a:rPr lang="ru-RU" sz="2200" b="1" smtClean="0"/>
              <a:t>В скелетной и сердечной мышце</a:t>
            </a:r>
            <a:r>
              <a:rPr lang="ru-RU" sz="2200" smtClean="0"/>
              <a:t> находится миоглобин. Он способен связывать до 14% общего количества кислорода в организме. Это его свойство играет важную роль в снабжении кислородом работающих мышц. Если при сокращении мышцы кровеносные капилляры её сжимаются и кровоток  в некоторых участках мышцы прекращается, в течение некоторого времени сохраняется снабжение мышечных волокон кислородом. </a:t>
            </a:r>
          </a:p>
        </p:txBody>
      </p:sp>
      <p:pic>
        <p:nvPicPr>
          <p:cNvPr id="15364" name="Picture 5" descr="Картинка 1 из 66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133600"/>
            <a:ext cx="4114800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740650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Трансферрин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5867400" cy="51577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	Трансферрин – класс железосвязывающих молекул. Наиболее изученный – </a:t>
            </a:r>
            <a:r>
              <a:rPr lang="ru-RU" sz="2400" b="1" smtClean="0"/>
              <a:t>трансферрин сыворотки</a:t>
            </a:r>
            <a:r>
              <a:rPr lang="ru-RU" sz="2400" smtClean="0"/>
              <a:t> – является транспортным белком, переносящим железо из обломков гемоглобина селезёнки и печени в костный мозг, где на специальных его участках вновь синтезируется гемоглобин. Эффективен как транспортный белок.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	Высокая устойчивость комплекса железа с трансферрином делает его </a:t>
            </a:r>
            <a:r>
              <a:rPr lang="ru-RU" sz="2400" b="1" smtClean="0"/>
              <a:t>отличным переносчиком</a:t>
            </a:r>
            <a:r>
              <a:rPr lang="ru-RU" sz="2400" smtClean="0"/>
              <a:t>, но зато и выдвигает </a:t>
            </a:r>
            <a:r>
              <a:rPr lang="ru-RU" sz="2400" b="1" smtClean="0"/>
              <a:t>проблему высвобождения железа</a:t>
            </a:r>
            <a:r>
              <a:rPr lang="ru-RU" sz="2400" smtClean="0"/>
              <a:t> из комплекса.</a:t>
            </a:r>
          </a:p>
        </p:txBody>
      </p:sp>
      <p:pic>
        <p:nvPicPr>
          <p:cNvPr id="16388" name="Picture 4" descr="model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1700213"/>
            <a:ext cx="298767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Ферритин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5003800" cy="49672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		В органах железо в основном запасается в двух формах – ферритине и гемосидерине. </a:t>
            </a:r>
            <a:r>
              <a:rPr lang="ru-RU" sz="2200" b="1" smtClean="0"/>
              <a:t>Гемосидерин</a:t>
            </a:r>
            <a:r>
              <a:rPr lang="ru-RU" sz="2200" smtClean="0"/>
              <a:t> изучен плохо и, возможно, является продуктом распада ферритина. Ферритин охарактеризован довольно полно. Это водорастворимый белок, состоящий из 24 одинаковых субъединиц. Ферритин наполнен железом (но не всегда целиком).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		В большинстве клеток синтез ферритина значительно ускоряется в присутствии железа; в клетках печени крыс синтез субъединиц проходит за 2 – 3 мин.</a:t>
            </a:r>
          </a:p>
        </p:txBody>
      </p:sp>
      <p:pic>
        <p:nvPicPr>
          <p:cNvPr id="17412" name="Picture 6" descr="Картинка 13 из 4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133600"/>
            <a:ext cx="3860800" cy="38608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5400" b="1" smtClean="0"/>
              <a:t>Медь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5940425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Значительная часть меди находится в форме </a:t>
            </a:r>
            <a:r>
              <a:rPr lang="ru-RU" sz="2000" b="1" smtClean="0"/>
              <a:t>церулоплазмина</a:t>
            </a:r>
            <a:r>
              <a:rPr lang="ru-RU" sz="2000" smtClean="0"/>
              <a:t>. Содержание меди в организме варьируется от 100 до 150 мг с наибольшей концентрацией в стволе мозга. Недостаток в организме приводит патологическому росту костей, дефектам в соединительных тканях.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Избыточное количество меди в организме также неблагоприятно и ведет к развитию тяжелых заболеваний. При болезни Вильсона содержание меди увеличивается в 100 раз. Медь обнаруживается во многих тканях, но особенно её много в печени, почках и мозге.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</a:t>
            </a:r>
            <a:r>
              <a:rPr lang="ru-RU" sz="2000" b="1" smtClean="0"/>
              <a:t>Повышение меди</a:t>
            </a:r>
            <a:r>
              <a:rPr lang="ru-RU" sz="2000" smtClean="0"/>
              <a:t> в крови встречается при таких заболеваниях, как лейкемия, лимфома, ревматоидный артрит, цирроз, нефрит.</a:t>
            </a:r>
            <a:endParaRPr lang="ru-RU" sz="1800" smtClean="0"/>
          </a:p>
        </p:txBody>
      </p:sp>
      <p:pic>
        <p:nvPicPr>
          <p:cNvPr id="18436" name="Picture 5" descr="Картинка 45 из 6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773238"/>
            <a:ext cx="3044825" cy="40322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6027738" y="5949950"/>
            <a:ext cx="31162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/>
              <a:t>В морепродуктах очень высокое содержание меди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484313"/>
          </a:xfrm>
        </p:spPr>
        <p:txBody>
          <a:bodyPr/>
          <a:lstStyle/>
          <a:p>
            <a:pPr eaLnBrk="1" hangingPunct="1"/>
            <a:r>
              <a:rPr lang="ru-RU" sz="5400" b="1" smtClean="0"/>
              <a:t>Цинк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5256213" cy="4824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		В среднем в организме находится около 3 г цинка, а его суточное потребление составляет 15 мг. </a:t>
            </a:r>
            <a:r>
              <a:rPr lang="ru-RU" sz="2400" b="1" smtClean="0"/>
              <a:t>Дефицит</a:t>
            </a:r>
            <a:r>
              <a:rPr lang="ru-RU" sz="2400" smtClean="0"/>
              <a:t> цинка у человека выражается в потере аппетита, нарушении в скелете и оволосении, повреждении кожи, замедлении полового созревания.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		Важную  роль цинк играет в заживлении ран. При дефиците цинка этот процесс идёт медленно в следствии снижения синтеза белка коллагена.</a:t>
            </a:r>
          </a:p>
        </p:txBody>
      </p:sp>
      <p:pic>
        <p:nvPicPr>
          <p:cNvPr id="19460" name="Picture 6" descr="b1bdb9b03af9e52d4b286cdef67d9e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133600"/>
            <a:ext cx="3349625" cy="336708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5435600" y="5589588"/>
            <a:ext cx="3413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Устрицы очень богаты цинком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274638"/>
            <a:ext cx="6659562" cy="1714500"/>
          </a:xfrm>
        </p:spPr>
        <p:txBody>
          <a:bodyPr/>
          <a:lstStyle/>
          <a:p>
            <a:pPr eaLnBrk="1" hangingPunct="1"/>
            <a:r>
              <a:rPr lang="ru-RU" sz="4800" b="1" smtClean="0"/>
              <a:t>Неметаллы как микроэлементы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708275"/>
            <a:ext cx="4824412" cy="3889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	Мы уделили большое внимание роли металлов. Однако необходимо учитывать, что некоторые неметаллы также являются совершенно необходимыми для функционирования организма. </a:t>
            </a:r>
          </a:p>
        </p:txBody>
      </p:sp>
      <p:pic>
        <p:nvPicPr>
          <p:cNvPr id="20484" name="Picture 4" descr="Microelementi_5-329-00655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2852738"/>
            <a:ext cx="3756025" cy="35861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620713"/>
            <a:ext cx="4968875" cy="1143000"/>
          </a:xfrm>
        </p:spPr>
        <p:txBody>
          <a:bodyPr/>
          <a:lstStyle/>
          <a:p>
            <a:pPr eaLnBrk="1" hangingPunct="1"/>
            <a:r>
              <a:rPr lang="ru-RU" b="1" smtClean="0"/>
              <a:t>Цель работы: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068638"/>
            <a:ext cx="8229600" cy="2765425"/>
          </a:xfrm>
        </p:spPr>
        <p:txBody>
          <a:bodyPr/>
          <a:lstStyle/>
          <a:p>
            <a:pPr eaLnBrk="1" hangingPunct="1"/>
            <a:r>
              <a:rPr lang="ru-RU" b="1" smtClean="0"/>
              <a:t>изучить, какие химические элементы входят в состав организма человека и какое их количество необходимо для его нормального функционирования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260350"/>
            <a:ext cx="6156325" cy="1800225"/>
          </a:xfrm>
        </p:spPr>
        <p:txBody>
          <a:bodyPr/>
          <a:lstStyle/>
          <a:p>
            <a:pPr eaLnBrk="1" hangingPunct="1"/>
            <a:r>
              <a:rPr lang="ru-RU" sz="4800" b="1" smtClean="0"/>
              <a:t>Кремний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2708275"/>
            <a:ext cx="5616575" cy="39608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</a:t>
            </a:r>
            <a:r>
              <a:rPr lang="ru-RU" sz="2200" smtClean="0"/>
              <a:t>Кремний нужен для </a:t>
            </a:r>
            <a:r>
              <a:rPr lang="ru-RU" sz="2200" b="1" smtClean="0"/>
              <a:t>роста </a:t>
            </a:r>
            <a:r>
              <a:rPr lang="ru-RU" sz="2200" smtClean="0"/>
              <a:t>и </a:t>
            </a:r>
            <a:r>
              <a:rPr lang="ru-RU" sz="2200" b="1" smtClean="0"/>
              <a:t>развития скелета</a:t>
            </a:r>
            <a:r>
              <a:rPr lang="ru-RU" sz="2200" smtClean="0"/>
              <a:t>. Недостаток кремния приводит к нарушению структуры костей и соединительной ткани. Кремний присутствует в тех участках кости, где происходит </a:t>
            </a:r>
            <a:r>
              <a:rPr lang="ru-RU" sz="2200" b="1" smtClean="0"/>
              <a:t>активная кальцинация</a:t>
            </a:r>
            <a:r>
              <a:rPr lang="ru-RU" sz="2200" smtClean="0"/>
              <a:t>, например в костеобразующих клетках, остеобластах. С возрастом концентрация кремния в клетках падает.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		О том, в каких процессах участвует кремний в живых системах, известно мало.</a:t>
            </a:r>
          </a:p>
        </p:txBody>
      </p:sp>
      <p:pic>
        <p:nvPicPr>
          <p:cNvPr id="21508" name="Picture 5" descr="krem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141663"/>
            <a:ext cx="3360738" cy="288131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213" y="274638"/>
            <a:ext cx="6300787" cy="1785937"/>
          </a:xfrm>
        </p:spPr>
        <p:txBody>
          <a:bodyPr/>
          <a:lstStyle/>
          <a:p>
            <a:pPr eaLnBrk="1" hangingPunct="1"/>
            <a:r>
              <a:rPr lang="ru-RU" sz="4800" b="1" smtClean="0"/>
              <a:t>Селен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708275"/>
            <a:ext cx="5327650" cy="4149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smtClean="0"/>
              <a:t>		</a:t>
            </a:r>
            <a:r>
              <a:rPr lang="ru-RU" sz="2000" b="1" smtClean="0"/>
              <a:t>Недостаток</a:t>
            </a:r>
            <a:r>
              <a:rPr lang="ru-RU" sz="2000" smtClean="0"/>
              <a:t> селена вызывает гибель клеток мышц и приводит к мускульной и сердечной недостаточности. Способен </a:t>
            </a:r>
            <a:r>
              <a:rPr lang="ru-RU" sz="2000" b="1" smtClean="0"/>
              <a:t>предохранять от отравления ртутью</a:t>
            </a:r>
            <a:r>
              <a:rPr lang="ru-RU" sz="2000" smtClean="0"/>
              <a:t>. Гораздо менее известен тот факт, что существует корреляция между высоким содержанием селена в рационе и низкой смертностью от рака.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Селен входит в рацион человека в количестве 55 – 110 мг </a:t>
            </a:r>
            <a:r>
              <a:rPr lang="ru-RU" sz="2000" u="sng" smtClean="0"/>
              <a:t>в год</a:t>
            </a:r>
            <a:r>
              <a:rPr lang="ru-RU" sz="2000" smtClean="0"/>
              <a:t>, а концентрация селена в крови составляет 0,09 – 0,29 мкг/см</a:t>
            </a:r>
            <a:r>
              <a:rPr lang="ru-RU" sz="2000" baseline="30000" smtClean="0"/>
              <a:t>3</a:t>
            </a:r>
            <a:r>
              <a:rPr lang="ru-RU" sz="2000" smtClean="0"/>
              <a:t>. При приёме внутрь селен концентрируется в печени и почках.</a:t>
            </a:r>
            <a:endParaRPr lang="ru-RU" sz="1800" smtClean="0"/>
          </a:p>
        </p:txBody>
      </p:sp>
      <p:pic>
        <p:nvPicPr>
          <p:cNvPr id="22532" name="Picture 5" descr="Картинка 16 из 106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2708275"/>
            <a:ext cx="3044825" cy="39338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211638" y="2852738"/>
            <a:ext cx="4608512" cy="3743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200" smtClean="0"/>
              <a:t>Содержит 69% жиров, 13% белков и 18% углеводов. Он очень калорийный, но это единственный в мире продукт, который </a:t>
            </a:r>
            <a:r>
              <a:rPr lang="ru-RU" sz="2200" b="1" smtClean="0"/>
              <a:t>содержит почти все необходимые организму минеральные вещества и микроэлементы</a:t>
            </a:r>
            <a:r>
              <a:rPr lang="ru-RU" sz="2200" smtClean="0"/>
              <a:t>. Два ореха восполняют </a:t>
            </a:r>
            <a:r>
              <a:rPr lang="ru-RU" sz="2200" b="1" smtClean="0"/>
              <a:t>дневную норму селена. </a:t>
            </a:r>
            <a:r>
              <a:rPr lang="ru-RU" sz="2200" smtClean="0"/>
              <a:t>Он снижает уровень вредного холестерина, нормализует уровень сахара и помогает переносить стресс.</a:t>
            </a:r>
          </a:p>
        </p:txBody>
      </p:sp>
      <p:sp>
        <p:nvSpPr>
          <p:cNvPr id="23555" name="Text Box 9"/>
          <p:cNvSpPr txBox="1">
            <a:spLocks noChangeArrowheads="1"/>
          </p:cNvSpPr>
          <p:nvPr/>
        </p:nvSpPr>
        <p:spPr bwMode="auto">
          <a:xfrm>
            <a:off x="3851275" y="908050"/>
            <a:ext cx="4364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tx2"/>
                </a:solidFill>
              </a:rPr>
              <a:t>Бразильский орех</a:t>
            </a:r>
          </a:p>
        </p:txBody>
      </p:sp>
      <p:pic>
        <p:nvPicPr>
          <p:cNvPr id="23556" name="Picture 13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852738"/>
            <a:ext cx="3863975" cy="35972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274638"/>
            <a:ext cx="6588125" cy="1785937"/>
          </a:xfrm>
        </p:spPr>
        <p:txBody>
          <a:bodyPr/>
          <a:lstStyle/>
          <a:p>
            <a:pPr eaLnBrk="1" hangingPunct="1"/>
            <a:r>
              <a:rPr lang="ru-RU" sz="4800" b="1" smtClean="0"/>
              <a:t>Мышьяк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781300"/>
            <a:ext cx="4716463" cy="38877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	Несмотря на хорошо известные </a:t>
            </a:r>
            <a:r>
              <a:rPr lang="ru-RU" sz="2400" b="1" smtClean="0"/>
              <a:t>токсические действия</a:t>
            </a:r>
            <a:r>
              <a:rPr lang="ru-RU" sz="2400" smtClean="0"/>
              <a:t> мышьяка и его соединений, имеются достоверные данные, согласно которым </a:t>
            </a:r>
            <a:r>
              <a:rPr lang="ru-RU" sz="2400" b="1" smtClean="0"/>
              <a:t>недостаток</a:t>
            </a:r>
            <a:r>
              <a:rPr lang="ru-RU" sz="2400" smtClean="0"/>
              <a:t> мышьяка приводит к снижению рождаемости и угнетению роста, а </a:t>
            </a:r>
            <a:r>
              <a:rPr lang="ru-RU" sz="2400" b="1" smtClean="0"/>
              <a:t>добавление в пищу</a:t>
            </a:r>
            <a:r>
              <a:rPr lang="ru-RU" sz="2400" smtClean="0"/>
              <a:t> арсенита натрия привело к увеличению скорости роста у человека.</a:t>
            </a:r>
          </a:p>
        </p:txBody>
      </p:sp>
      <p:pic>
        <p:nvPicPr>
          <p:cNvPr id="24580" name="Picture 7" descr="Картинка 9 из 81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68638"/>
            <a:ext cx="4306888" cy="323056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575" y="274638"/>
            <a:ext cx="5940425" cy="1785937"/>
          </a:xfrm>
        </p:spPr>
        <p:txBody>
          <a:bodyPr/>
          <a:lstStyle/>
          <a:p>
            <a:pPr eaLnBrk="1" hangingPunct="1"/>
            <a:r>
              <a:rPr lang="ru-RU" sz="4800" b="1" smtClean="0"/>
              <a:t>Хлор и бром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2708275"/>
            <a:ext cx="4895851" cy="40338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/>
              <a:t>		Хлор</a:t>
            </a:r>
            <a:r>
              <a:rPr lang="ru-RU" sz="1800" smtClean="0"/>
              <a:t> распространён чрезвычайно широко, он способен проходить сквозь мембрану и играет важную роль в поддержании осмотического равновесия. Хлор присутствует в желудочном соке в виде соляной кислоты. Концентрация соляной кислоты в желудочном соке человека равна 0,4-0,5%.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По поводу роли </a:t>
            </a:r>
            <a:r>
              <a:rPr lang="ru-RU" sz="1800" b="1" smtClean="0"/>
              <a:t>брома</a:t>
            </a:r>
            <a:r>
              <a:rPr lang="ru-RU" sz="1800" smtClean="0"/>
              <a:t> как микроэлемента существуют некоторые сомнения, хотя достоверно известно его седативное действие. В человеческом теле средняя концентрация брома составляет около 3,7 мг/кг, большая часть его сосредоточена в мозге, печени, крови и почках.</a:t>
            </a:r>
          </a:p>
        </p:txBody>
      </p:sp>
      <p:pic>
        <p:nvPicPr>
          <p:cNvPr id="25604" name="Picture 5" descr="531179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068638"/>
            <a:ext cx="4162425" cy="312261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132138" y="274638"/>
            <a:ext cx="6011862" cy="1714500"/>
          </a:xfrm>
        </p:spPr>
        <p:txBody>
          <a:bodyPr/>
          <a:lstStyle/>
          <a:p>
            <a:pPr eaLnBrk="1" hangingPunct="1"/>
            <a:r>
              <a:rPr lang="ru-RU" sz="5400" b="1" smtClean="0"/>
              <a:t>Фтор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636838"/>
            <a:ext cx="5040313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Для нормального роста фтор совершенно необходим, и его </a:t>
            </a:r>
            <a:r>
              <a:rPr lang="ru-RU" sz="2000" b="1" smtClean="0"/>
              <a:t>недостаток приводит к анемии</a:t>
            </a:r>
            <a:r>
              <a:rPr lang="ru-RU" sz="2000" smtClean="0"/>
              <a:t>. Большое внимание было уделено метаболизму фтора в связи с проблемой </a:t>
            </a:r>
            <a:r>
              <a:rPr lang="ru-RU" sz="2000" b="1" smtClean="0"/>
              <a:t>кариеса зубов</a:t>
            </a:r>
            <a:r>
              <a:rPr lang="ru-RU" sz="2000" smtClean="0"/>
              <a:t>, так как фтор предохраняет зубы от кариеса.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Чрезмерное поглощение фторидов приводит к </a:t>
            </a:r>
            <a:r>
              <a:rPr lang="ru-RU" sz="2000" b="1" smtClean="0"/>
              <a:t>фторозу</a:t>
            </a:r>
            <a:r>
              <a:rPr lang="ru-RU" sz="2000" smtClean="0"/>
              <a:t>. Фтороз приводит к нарушениям в работе щитовидной железы, угнетению роста и поражению почек. Длительное воздействие фтора на организм приводит к минерализации тела. В итоге деформируются кости.</a:t>
            </a:r>
          </a:p>
        </p:txBody>
      </p:sp>
      <p:pic>
        <p:nvPicPr>
          <p:cNvPr id="26628" name="Picture 5" descr="Картинка 71 из 7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708275"/>
            <a:ext cx="3616325" cy="3671888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7235825" y="6381750"/>
            <a:ext cx="1565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Зеленый чай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575" y="274638"/>
            <a:ext cx="5940425" cy="1858962"/>
          </a:xfrm>
        </p:spPr>
        <p:txBody>
          <a:bodyPr/>
          <a:lstStyle/>
          <a:p>
            <a:pPr eaLnBrk="1" hangingPunct="1"/>
            <a:r>
              <a:rPr lang="ru-RU" sz="5400" b="1" smtClean="0"/>
              <a:t>Йод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07950" y="2852738"/>
            <a:ext cx="5327650" cy="3889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</a:t>
            </a:r>
            <a:r>
              <a:rPr lang="ru-RU" sz="2200" smtClean="0"/>
              <a:t>Йод участвует в метаболизме щитовидной железы и присущих ей гормонах. В настоящее время считают, что ведущую роль йод играет только в </a:t>
            </a:r>
            <a:r>
              <a:rPr lang="ru-RU" sz="2200" b="1" smtClean="0"/>
              <a:t>деятельности щитовидной железы</a:t>
            </a:r>
            <a:r>
              <a:rPr lang="ru-RU" sz="2200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200" smtClean="0"/>
              <a:t>		Недостаток йода приводит к слабости, пожелтению кожи, возникновению ощущения холода и сухости. Особенно сильно это отражается на здоровье детей – они отстают в физическом и умственном развитии.</a:t>
            </a:r>
          </a:p>
        </p:txBody>
      </p:sp>
      <p:pic>
        <p:nvPicPr>
          <p:cNvPr id="27652" name="Picture 5" descr="Картинка 77 из 13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7338" y="2924175"/>
            <a:ext cx="3554412" cy="36004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333375"/>
            <a:ext cx="6443662" cy="1727200"/>
          </a:xfrm>
        </p:spPr>
        <p:txBody>
          <a:bodyPr/>
          <a:lstStyle/>
          <a:p>
            <a:pPr eaLnBrk="1" hangingPunct="1"/>
            <a:r>
              <a:rPr lang="ru-RU" sz="4800" b="1" smtClean="0"/>
              <a:t>Выводы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781300"/>
            <a:ext cx="8642350" cy="3816350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400" smtClean="0"/>
              <a:t>Неорганические соединения, составляющие только 6% от общего веса человека, являются незаменимыми веществами, обеспечивающими гомеостаз организма. </a:t>
            </a:r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2400" smtClean="0"/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400" smtClean="0"/>
              <a:t>Все химические элементы делятся на макро-, микро- и ультрамикроэлементы. </a:t>
            </a:r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2400" smtClean="0"/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400" smtClean="0"/>
              <a:t>Любое изменение содержания химических веществ как в сторону увеличения так и в сторону уменьшения ведёт к нарушению обмена веществ.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785938"/>
          </a:xfrm>
        </p:spPr>
        <p:txBody>
          <a:bodyPr/>
          <a:lstStyle/>
          <a:p>
            <a:pPr eaLnBrk="1" hangingPunct="1"/>
            <a:r>
              <a:rPr lang="ru-RU" sz="4800" b="1" smtClean="0">
                <a:latin typeface="Garamond" pitchFamily="18" charset="0"/>
              </a:rPr>
              <a:t>Список использованных материалов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681538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3"/>
              </a:rPr>
              <a:t>http://schoolchemistry.by.ru/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4"/>
              </a:rPr>
              <a:t>http://www.chem.isu.ru/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5"/>
              </a:rPr>
              <a:t>http://www.xumuk.ru/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6"/>
              </a:rPr>
              <a:t>http://www.womenfolk.ru/dietyi-i-pitanie/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7"/>
              </a:rPr>
              <a:t>http://www.ukrhealth.com/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8"/>
              </a:rPr>
              <a:t>http://www.tryphonov.ru/</a:t>
            </a:r>
            <a:endParaRPr lang="ru-RU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q"/>
            </a:pPr>
            <a:r>
              <a:rPr lang="ru-RU" smtClean="0">
                <a:hlinkClick r:id="rId9"/>
              </a:rPr>
              <a:t>http://himia.ucoz.ru/</a:t>
            </a: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740650" cy="1484313"/>
          </a:xfrm>
        </p:spPr>
        <p:txBody>
          <a:bodyPr/>
          <a:lstStyle/>
          <a:p>
            <a:pPr eaLnBrk="1" hangingPunct="1"/>
            <a:r>
              <a:rPr lang="ru-RU" sz="6000" b="1" smtClean="0">
                <a:latin typeface="Garamond" pitchFamily="18" charset="0"/>
              </a:rPr>
              <a:t>Содержание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557338"/>
            <a:ext cx="3960813" cy="51117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ru-RU" b="1" smtClean="0">
                <a:latin typeface="Garamond" pitchFamily="18" charset="0"/>
                <a:hlinkClick r:id="rId3" action="ppaction://hlinksldjump"/>
              </a:rPr>
              <a:t>Макроэлементы</a:t>
            </a:r>
            <a:endParaRPr lang="ru-RU" b="1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600" smtClean="0">
                <a:latin typeface="Garamond" pitchFamily="18" charset="0"/>
                <a:hlinkClick r:id="rId4" action="ppaction://hlinksldjump"/>
              </a:rPr>
              <a:t>Кальций</a:t>
            </a:r>
            <a:endParaRPr lang="ru-RU" sz="2600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600" smtClean="0">
                <a:latin typeface="Garamond" pitchFamily="18" charset="0"/>
                <a:hlinkClick r:id="rId5" action="ppaction://hlinksldjump"/>
              </a:rPr>
              <a:t>Натрий и калий</a:t>
            </a:r>
            <a:endParaRPr lang="ru-RU" sz="2600" smtClean="0">
              <a:latin typeface="Garamond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ru-RU" b="1" smtClean="0">
                <a:latin typeface="Garamond" pitchFamily="18" charset="0"/>
                <a:hlinkClick r:id="rId6" action="ppaction://hlinksldjump"/>
              </a:rPr>
              <a:t>Микроэлементы</a:t>
            </a:r>
            <a:endParaRPr lang="ru-RU" b="1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600" smtClean="0">
                <a:latin typeface="Garamond" pitchFamily="18" charset="0"/>
                <a:hlinkClick r:id="rId7" action="ppaction://hlinksldjump"/>
              </a:rPr>
              <a:t>Железо</a:t>
            </a:r>
            <a:endParaRPr lang="ru-RU" sz="26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z="2200" smtClean="0">
                <a:latin typeface="Garamond" pitchFamily="18" charset="0"/>
                <a:hlinkClick r:id="rId8" action="ppaction://hlinksldjump"/>
              </a:rPr>
              <a:t>Гемоглобин</a:t>
            </a:r>
            <a:endParaRPr lang="ru-RU" sz="22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z="2200" smtClean="0">
                <a:latin typeface="Garamond" pitchFamily="18" charset="0"/>
                <a:hlinkClick r:id="rId9" action="ppaction://hlinksldjump"/>
              </a:rPr>
              <a:t>Оксигемоглобин</a:t>
            </a:r>
            <a:endParaRPr lang="ru-RU" sz="22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z="2200" smtClean="0">
                <a:latin typeface="Garamond" pitchFamily="18" charset="0"/>
                <a:hlinkClick r:id="rId10" action="ppaction://hlinksldjump"/>
              </a:rPr>
              <a:t>Карбоксигемоглобин</a:t>
            </a:r>
            <a:endParaRPr lang="ru-RU" sz="22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z="2200" smtClean="0">
                <a:latin typeface="Garamond" pitchFamily="18" charset="0"/>
                <a:hlinkClick r:id="rId11" action="ppaction://hlinksldjump"/>
              </a:rPr>
              <a:t>Миоглобин</a:t>
            </a:r>
            <a:endParaRPr lang="ru-RU" sz="22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z="2200" smtClean="0">
                <a:latin typeface="Garamond" pitchFamily="18" charset="0"/>
                <a:hlinkClick r:id="rId12" action="ppaction://hlinksldjump"/>
              </a:rPr>
              <a:t>Трансферрин</a:t>
            </a:r>
            <a:endParaRPr lang="ru-RU" sz="2200" smtClean="0">
              <a:latin typeface="Garamond" pitchFamily="18" charset="0"/>
            </a:endParaRPr>
          </a:p>
          <a:p>
            <a:pPr lvl="2" eaLnBrk="1" hangingPunct="1">
              <a:buClr>
                <a:schemeClr val="tx1"/>
              </a:buClr>
            </a:pPr>
            <a:r>
              <a:rPr lang="ru-RU" smtClean="0">
                <a:latin typeface="Garamond" pitchFamily="18" charset="0"/>
                <a:hlinkClick r:id="rId13" action="ppaction://hlinksldjump"/>
              </a:rPr>
              <a:t>Ферритин</a:t>
            </a:r>
            <a:endParaRPr lang="ru-RU" smtClean="0">
              <a:latin typeface="Garamond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435600" y="1557338"/>
            <a:ext cx="3492500" cy="5111750"/>
          </a:xfrm>
        </p:spPr>
        <p:txBody>
          <a:bodyPr/>
          <a:lstStyle/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600" smtClean="0">
                <a:latin typeface="Garamond" pitchFamily="18" charset="0"/>
                <a:hlinkClick r:id="rId14" action="ppaction://hlinksldjump"/>
              </a:rPr>
              <a:t>Медь</a:t>
            </a:r>
            <a:endParaRPr lang="ru-RU" sz="2600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600" smtClean="0">
                <a:latin typeface="Garamond" pitchFamily="18" charset="0"/>
                <a:hlinkClick r:id="rId15" action="ppaction://hlinksldjump"/>
              </a:rPr>
              <a:t>Цинк</a:t>
            </a:r>
            <a:endParaRPr lang="ru-RU" b="1" smtClean="0">
              <a:latin typeface="Garamond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ru-RU" b="1" smtClean="0">
                <a:latin typeface="Garamond" pitchFamily="18" charset="0"/>
                <a:hlinkClick r:id="rId16" action="ppaction://hlinksldjump"/>
              </a:rPr>
              <a:t>Неметаллы как микроэлементы</a:t>
            </a:r>
            <a:endParaRPr lang="ru-RU" b="1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17" action="ppaction://hlinksldjump"/>
              </a:rPr>
              <a:t>Кремний</a:t>
            </a:r>
            <a:endParaRPr lang="ru-RU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18" action="ppaction://hlinksldjump"/>
              </a:rPr>
              <a:t>Селен</a:t>
            </a:r>
            <a:endParaRPr lang="ru-RU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19" action="ppaction://hlinksldjump"/>
              </a:rPr>
              <a:t>Мышьяк</a:t>
            </a:r>
            <a:endParaRPr lang="ru-RU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20" action="ppaction://hlinksldjump"/>
              </a:rPr>
              <a:t>Хлор и бром</a:t>
            </a:r>
            <a:endParaRPr lang="ru-RU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21" action="ppaction://hlinksldjump"/>
              </a:rPr>
              <a:t>Фтор</a:t>
            </a:r>
            <a:endParaRPr lang="ru-RU" smtClean="0">
              <a:latin typeface="Garamond" pitchFamily="18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</a:pPr>
            <a:r>
              <a:rPr lang="ru-RU" smtClean="0">
                <a:latin typeface="Garamond" pitchFamily="18" charset="0"/>
                <a:hlinkClick r:id="rId22" action="ppaction://hlinksldjump"/>
              </a:rPr>
              <a:t>Йод</a:t>
            </a:r>
            <a:endParaRPr lang="ru-RU" smtClean="0">
              <a:latin typeface="Garamond" pitchFamily="18" charset="0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ru-RU" smtClean="0">
                <a:latin typeface="Garamond" pitchFamily="18" charset="0"/>
                <a:hlinkClick r:id="rId23" action="ppaction://hlinksldjump"/>
              </a:rPr>
              <a:t>Вывод</a:t>
            </a:r>
            <a:endParaRPr lang="ru-RU" smtClean="0">
              <a:latin typeface="Garamond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8038" y="620713"/>
            <a:ext cx="5616575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latin typeface="Times New Roman" pitchFamily="18" charset="0"/>
              </a:rPr>
              <a:t>Макроэлементы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284538"/>
            <a:ext cx="6372225" cy="3025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		</a:t>
            </a:r>
            <a:r>
              <a:rPr lang="ru-RU" sz="2800" b="1" smtClean="0">
                <a:latin typeface="Times New Roman" pitchFamily="18" charset="0"/>
              </a:rPr>
              <a:t>К макроэлементам относятся K, Na, Ca, Cl. </a:t>
            </a:r>
          </a:p>
          <a:p>
            <a:pPr eaLnBrk="1" hangingPunct="1">
              <a:buFontTx/>
              <a:buNone/>
            </a:pPr>
            <a:r>
              <a:rPr lang="ru-RU" sz="2800" b="1" smtClean="0">
                <a:latin typeface="Times New Roman" pitchFamily="18" charset="0"/>
              </a:rPr>
              <a:t>		Например, при весе человека 70 кг, в нём содержится (в граммах ): кальция – 1700, калия – 250, натрия– 70. </a:t>
            </a:r>
          </a:p>
        </p:txBody>
      </p:sp>
      <p:pic>
        <p:nvPicPr>
          <p:cNvPr id="5124" name="Picture 4" descr="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3429000"/>
            <a:ext cx="2376487" cy="23653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333375"/>
            <a:ext cx="6804025" cy="1727200"/>
          </a:xfrm>
        </p:spPr>
        <p:txBody>
          <a:bodyPr/>
          <a:lstStyle/>
          <a:p>
            <a:pPr eaLnBrk="1" hangingPunct="1"/>
            <a:r>
              <a:rPr lang="ru-RU" sz="5400" b="1" smtClean="0">
                <a:latin typeface="Times New Roman" pitchFamily="18" charset="0"/>
              </a:rPr>
              <a:t>Кальций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36838"/>
            <a:ext cx="5940425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Содержится в костях в виде </a:t>
            </a:r>
            <a:r>
              <a:rPr lang="ru-RU" sz="2000" b="1" smtClean="0"/>
              <a:t>гидроксофосфат кальция</a:t>
            </a:r>
            <a:r>
              <a:rPr lang="ru-RU" sz="2000" smtClean="0"/>
              <a:t> – </a:t>
            </a:r>
            <a:r>
              <a:rPr lang="en-US" sz="2000" smtClean="0"/>
              <a:t>Ca</a:t>
            </a:r>
            <a:r>
              <a:rPr lang="ru-RU" sz="2000" baseline="-25000" smtClean="0"/>
              <a:t>10</a:t>
            </a:r>
            <a:r>
              <a:rPr lang="ru-RU" sz="2000" smtClean="0"/>
              <a:t>(</a:t>
            </a:r>
            <a:r>
              <a:rPr lang="en-US" sz="2000" smtClean="0"/>
              <a:t>PO</a:t>
            </a:r>
            <a:r>
              <a:rPr lang="ru-RU" sz="2000" baseline="-25000" smtClean="0"/>
              <a:t>4</a:t>
            </a:r>
            <a:r>
              <a:rPr lang="ru-RU" sz="2000" smtClean="0"/>
              <a:t>)</a:t>
            </a:r>
            <a:r>
              <a:rPr lang="ru-RU" sz="2000" baseline="-25000" smtClean="0"/>
              <a:t>6</a:t>
            </a:r>
            <a:r>
              <a:rPr lang="ru-RU" sz="2000" smtClean="0"/>
              <a:t>(</a:t>
            </a:r>
            <a:r>
              <a:rPr lang="en-US" sz="2000" smtClean="0"/>
              <a:t>OH</a:t>
            </a:r>
            <a:r>
              <a:rPr lang="ru-RU" sz="2000" smtClean="0"/>
              <a:t>)</a:t>
            </a:r>
            <a:r>
              <a:rPr lang="ru-RU" sz="2000" baseline="-25000" smtClean="0"/>
              <a:t>2</a:t>
            </a:r>
            <a:r>
              <a:rPr lang="ru-RU" sz="1400" smtClean="0"/>
              <a:t>. </a:t>
            </a:r>
            <a:r>
              <a:rPr lang="ru-RU" sz="2000" smtClean="0"/>
              <a:t>Его суточное потребление составляет для взрослого человека 800-1200мг.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</a:t>
            </a:r>
            <a:r>
              <a:rPr lang="ru-RU" sz="2000" b="1" smtClean="0"/>
              <a:t>Падение уровня</a:t>
            </a:r>
            <a:r>
              <a:rPr lang="ru-RU" sz="2000" smtClean="0"/>
              <a:t> </a:t>
            </a:r>
            <a:r>
              <a:rPr lang="ru-RU" sz="2000" b="1" smtClean="0"/>
              <a:t>кальция</a:t>
            </a:r>
            <a:r>
              <a:rPr lang="ru-RU" sz="2000" smtClean="0"/>
              <a:t> в крови приводит к усилению внутренней секреции околощитовидных желез (сопровождается увеличением поступления кальция в кровь).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		Наоборот, </a:t>
            </a:r>
            <a:r>
              <a:rPr lang="ru-RU" sz="2000" b="1" smtClean="0"/>
              <a:t>повышение содержания кальция</a:t>
            </a:r>
            <a:r>
              <a:rPr lang="ru-RU" sz="2000" smtClean="0"/>
              <a:t> в крови вызывает резкое повышение возбудимости центральной нервной системы, что сопровождается приступами судорог и может привести к смерти. </a:t>
            </a:r>
          </a:p>
        </p:txBody>
      </p:sp>
      <p:pic>
        <p:nvPicPr>
          <p:cNvPr id="6148" name="Picture 4" descr="milk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2852738"/>
            <a:ext cx="2611437" cy="3175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011863" y="6092825"/>
            <a:ext cx="2935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/>
              <a:t>В молоке содержится довольно много кальция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 descr="imageServl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65138"/>
            <a:ext cx="8207375" cy="59626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333375"/>
            <a:ext cx="6516687" cy="1727200"/>
          </a:xfrm>
        </p:spPr>
        <p:txBody>
          <a:bodyPr/>
          <a:lstStyle/>
          <a:p>
            <a:pPr eaLnBrk="1" hangingPunct="1"/>
            <a:r>
              <a:rPr lang="ru-RU" sz="4800" b="1" smtClean="0"/>
              <a:t>Натрий и калий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781300"/>
            <a:ext cx="6372225" cy="38877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Натрий и калий функционируют в паре. </a:t>
            </a:r>
            <a:r>
              <a:rPr lang="ru-RU" sz="1800" u="sng" smtClean="0"/>
              <a:t>Скорость диффузии</a:t>
            </a:r>
            <a:r>
              <a:rPr lang="ru-RU" sz="1800" smtClean="0"/>
              <a:t> ионов </a:t>
            </a:r>
            <a:r>
              <a:rPr lang="en-US" sz="1800" smtClean="0"/>
              <a:t>Na</a:t>
            </a:r>
            <a:r>
              <a:rPr lang="ru-RU" sz="1800" baseline="30000" smtClean="0"/>
              <a:t>+</a:t>
            </a:r>
            <a:r>
              <a:rPr lang="ru-RU" sz="1800" smtClean="0"/>
              <a:t>, и </a:t>
            </a:r>
            <a:r>
              <a:rPr lang="en-US" sz="1800" smtClean="0"/>
              <a:t>K</a:t>
            </a:r>
            <a:r>
              <a:rPr lang="ru-RU" sz="1800" baseline="30000" smtClean="0"/>
              <a:t>+</a:t>
            </a:r>
            <a:r>
              <a:rPr lang="ru-RU" sz="1800" smtClean="0"/>
              <a:t> через мембрану в покое мала, </a:t>
            </a:r>
            <a:r>
              <a:rPr lang="ru-RU" sz="1800" u="sng" smtClean="0"/>
              <a:t>разность их концентрации</a:t>
            </a:r>
            <a:r>
              <a:rPr lang="ru-RU" sz="1800" smtClean="0"/>
              <a:t> вне клетки и внутри должна была выровняться, если бы в клетке не существовало </a:t>
            </a:r>
            <a:r>
              <a:rPr lang="ru-RU" sz="1800" b="1" smtClean="0"/>
              <a:t>натрий – калиевого насоса</a:t>
            </a:r>
            <a:r>
              <a:rPr lang="ru-RU" sz="1800" smtClean="0"/>
              <a:t>, который обеспечивает выведение из протоплазмы проникающих в неё ионов натрия и введение ионов калия.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Источником энергии для работы насоса является расщепление фосфорных соединений – АТФ, которое происходит под влиянием фермента – аденозинтрифосфатазы. Торможение активности этого фермента приводит к нарушению работы насоса. По мере старения организма градиент концентрации ионов калия и натрия на границе клеток падает, а при наступление смерти выравнивается.</a:t>
            </a:r>
          </a:p>
        </p:txBody>
      </p:sp>
      <p:pic>
        <p:nvPicPr>
          <p:cNvPr id="8196" name="Picture 4" descr="image0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3141663"/>
            <a:ext cx="2286000" cy="29527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019925" y="6165850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Соль - </a:t>
            </a:r>
            <a:r>
              <a:rPr lang="en-US"/>
              <a:t>NaCl</a:t>
            </a: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011863" y="115888"/>
            <a:ext cx="2959100" cy="3600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Карамбола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000" b="1" u="sng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700" smtClean="0"/>
              <a:t>	</a:t>
            </a:r>
            <a:r>
              <a:rPr lang="ru-RU" sz="1800" smtClean="0"/>
              <a:t>Минеральный состав плодов представлен кальцием , фосфором, железом, </a:t>
            </a:r>
            <a:r>
              <a:rPr lang="ru-RU" sz="1800" b="1" smtClean="0"/>
              <a:t>натрием, калием</a:t>
            </a:r>
            <a:r>
              <a:rPr lang="ru-RU" sz="1800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smtClean="0"/>
              <a:t> </a:t>
            </a:r>
            <a:br>
              <a:rPr lang="ru-RU" sz="1800" smtClean="0"/>
            </a:br>
            <a:r>
              <a:rPr lang="ru-RU" sz="1800" smtClean="0"/>
              <a:t>Витаминный комплекс карамболы состоит из витамина С, бета-каротина, витаминов В1, В2 и В5.</a:t>
            </a:r>
            <a:r>
              <a:rPr lang="ru-RU" sz="1700" smtClean="0"/>
              <a:t> </a:t>
            </a:r>
          </a:p>
        </p:txBody>
      </p:sp>
      <p:pic>
        <p:nvPicPr>
          <p:cNvPr id="9219" name="Picture 7" descr="0_b4a1_b6c1783d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604837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4292600"/>
            <a:ext cx="8569325" cy="230505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		Зеленые плоды карамболы используют как овощ, их солят и маринуют. Зрелые плоды едят в свежем виде, они имеют освежающий вкус. Сок карамболы утоляет жажду. </a:t>
            </a:r>
            <a:br>
              <a:rPr lang="ru-RU" sz="1800" smtClean="0"/>
            </a:br>
            <a:r>
              <a:rPr lang="ru-RU" sz="1800" smtClean="0"/>
              <a:t>Соком кислых плодов карамболы, который содержит щавелевую кислоту, удаляют пятна с одежды. Мякотью плодов полируют медные и латунные изделия.</a:t>
            </a:r>
            <a:br>
              <a:rPr lang="ru-RU" sz="1800" smtClean="0"/>
            </a:br>
            <a:endParaRPr lang="ru-RU" sz="18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uild="p"/>
      <p:bldP spid="235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7812087" cy="1484313"/>
          </a:xfrm>
        </p:spPr>
        <p:txBody>
          <a:bodyPr/>
          <a:lstStyle/>
          <a:p>
            <a:pPr eaLnBrk="1" hangingPunct="1"/>
            <a:r>
              <a:rPr lang="ru-RU" sz="4800" b="1" smtClean="0"/>
              <a:t>Микроэлементы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989138"/>
            <a:ext cx="4824413" cy="41767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	К ним относятся 22 химических элемента, обязательно присутствующих в организме человека. Большинство из них металлы, а из металлов основным является железо.</a:t>
            </a:r>
          </a:p>
        </p:txBody>
      </p:sp>
      <p:pic>
        <p:nvPicPr>
          <p:cNvPr id="10244" name="Picture 5" descr="2893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989138"/>
            <a:ext cx="3538538" cy="41973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819</TotalTime>
  <Words>200</Words>
  <Application>Microsoft Office PowerPoint</Application>
  <PresentationFormat>Экран (4:3)</PresentationFormat>
  <Paragraphs>110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Garamond</vt:lpstr>
      <vt:lpstr>Wingdings</vt:lpstr>
      <vt:lpstr>Times New Roman</vt:lpstr>
      <vt:lpstr>Оформление по умолчанию</vt:lpstr>
      <vt:lpstr>   Работу выполнила ученица 9 А класса ГОУ СОШ №546 г. Москвы Коломиец Екатерина Руководитель: учитель химии ГОУ СОШ №546 Симонова Т.В.</vt:lpstr>
      <vt:lpstr>Цель работы:</vt:lpstr>
      <vt:lpstr>Содержание</vt:lpstr>
      <vt:lpstr>Макроэлементы</vt:lpstr>
      <vt:lpstr>Кальций</vt:lpstr>
      <vt:lpstr>Слайд 6</vt:lpstr>
      <vt:lpstr>Натрий и калий</vt:lpstr>
      <vt:lpstr>Слайд 8</vt:lpstr>
      <vt:lpstr>Микроэлементы</vt:lpstr>
      <vt:lpstr>Железо</vt:lpstr>
      <vt:lpstr>Гемоглобин</vt:lpstr>
      <vt:lpstr>Оксигемоглобин</vt:lpstr>
      <vt:lpstr>Карбоксигемоглобин</vt:lpstr>
      <vt:lpstr>Миоглобин</vt:lpstr>
      <vt:lpstr>Трансферрин</vt:lpstr>
      <vt:lpstr>Ферритин</vt:lpstr>
      <vt:lpstr>Медь</vt:lpstr>
      <vt:lpstr>Цинк</vt:lpstr>
      <vt:lpstr>Неметаллы как микроэлементы</vt:lpstr>
      <vt:lpstr>Кремний</vt:lpstr>
      <vt:lpstr>Селен</vt:lpstr>
      <vt:lpstr>Слайд 22</vt:lpstr>
      <vt:lpstr>Мышьяк</vt:lpstr>
      <vt:lpstr>Хлор и бром</vt:lpstr>
      <vt:lpstr>Фтор</vt:lpstr>
      <vt:lpstr>Йод</vt:lpstr>
      <vt:lpstr>Выводы</vt:lpstr>
      <vt:lpstr>Список использованных материалов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элементы в организме человека</dc:title>
  <dc:subject/>
  <dc:creator>Angel-of-Death</dc:creator>
  <cp:keywords/>
  <dc:description/>
  <cp:lastModifiedBy>Admin</cp:lastModifiedBy>
  <cp:revision>31</cp:revision>
  <dcterms:created xsi:type="dcterms:W3CDTF">2008-03-18T18:29:03Z</dcterms:created>
  <dcterms:modified xsi:type="dcterms:W3CDTF">2012-01-22T17:12:22Z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TC010690531049</vt:lpwstr>
  </property>
</Properties>
</file>