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5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10C0DDD-5F79-4E3E-BF42-9F17D96B215D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7193A8-82AB-4D09-A04E-A9EBF8D70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2D5791-5480-4BC3-9BC8-DC3F28D729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871E5-3344-43BD-8944-DCE2CF3EBA4E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F287-E40D-4E6D-B67A-07753A5C0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AF198-EECA-4118-8A56-74C94BC3F9F3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7E8A7-18C4-43EF-B0D7-580099542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CAC44-B7B0-4981-9667-9C4BF3A72916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67B06-AD4A-41FE-8CD8-D0635D256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87D18-27DC-4998-90E1-864B6CA3FA03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506B-5955-4D68-A558-804861752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96EB-CBE1-4CF0-A974-2FF14D72C1F6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AF5E3-4608-4C4A-8994-27245511F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8AADF-BDBE-47E7-9C2C-46E1920EFB97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5A403-55BF-4DF3-9214-0612F3FD8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F8572-006F-4ADD-9A28-539F9B2A0E87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6F995-2B22-4AC5-8C48-4F82BA43B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04032-E148-4C90-9F6D-1C9376ACF1E5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7A6A2-EE84-4DAF-8C07-24DEC2CAB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EA9E8-50DF-40A7-81BD-8EC62C1C239D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836B0-997B-4C7A-9BB0-5BD1A1131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92DCB-03DA-4716-874B-8E5F2ED0EB23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C38BD-1CA5-4E3F-B997-F557442C8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B3D56-28E8-4C3F-ACB2-0722E2DA5FD9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98B1D-56DB-439F-A40F-39194A284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FF3C35-B435-459A-9968-1CEEF2659A61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39F125-2044-4601-B929-7AD01DDC7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6350" y="603250"/>
            <a:ext cx="9156700" cy="1931988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начальных классов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СШ№4 г. Хромтау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Кривых Наталья Константиновна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850" y="268288"/>
            <a:ext cx="8242300" cy="1158875"/>
          </a:xfrm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5163" y="1857375"/>
            <a:ext cx="57245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928813"/>
            <a:ext cx="25733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00063"/>
            <a:ext cx="5938838" cy="9017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1857375"/>
          <a:ext cx="8643999" cy="3429024"/>
        </p:xfrm>
        <a:graphic>
          <a:graphicData uri="http://schemas.openxmlformats.org/drawingml/2006/table">
            <a:tbl>
              <a:tblPr/>
              <a:tblGrid>
                <a:gridCol w="2881333"/>
                <a:gridCol w="2881333"/>
                <a:gridCol w="2881333"/>
              </a:tblGrid>
              <a:tr h="1714512">
                <a:tc>
                  <a:txBody>
                    <a:bodyPr/>
                    <a:lstStyle/>
                    <a:p>
                      <a:r>
                        <a:rPr lang="ru-RU" sz="3200" b="1" i="0" dirty="0">
                          <a:solidFill>
                            <a:srgbClr val="006600"/>
                          </a:solidFill>
                          <a:latin typeface="Arial"/>
                        </a:rPr>
                        <a:t>У Ш М – ШУМ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0" dirty="0">
                          <a:solidFill>
                            <a:srgbClr val="006600"/>
                          </a:solidFill>
                          <a:latin typeface="Arial"/>
                        </a:rPr>
                        <a:t>Ш А К А – КАША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0" dirty="0">
                          <a:solidFill>
                            <a:srgbClr val="006600"/>
                          </a:solidFill>
                          <a:latin typeface="Arial"/>
                        </a:rPr>
                        <a:t>Ш А Н О - НОША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12">
                <a:tc>
                  <a:txBody>
                    <a:bodyPr/>
                    <a:lstStyle/>
                    <a:p>
                      <a:r>
                        <a:rPr lang="ru-RU" sz="3200" b="1" i="0">
                          <a:solidFill>
                            <a:srgbClr val="006600"/>
                          </a:solidFill>
                          <a:latin typeface="Arial"/>
                        </a:rPr>
                        <a:t>Ш У Д – ДУШ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0">
                          <a:solidFill>
                            <a:srgbClr val="006600"/>
                          </a:solidFill>
                          <a:latin typeface="Arial"/>
                        </a:rPr>
                        <a:t>ЛОКША – ШКОЛА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0" dirty="0">
                          <a:solidFill>
                            <a:srgbClr val="006600"/>
                          </a:solidFill>
                          <a:latin typeface="Arial"/>
                        </a:rPr>
                        <a:t>К Б А Ш У – ШУБКА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298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4438650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1160463" y="1643063"/>
            <a:ext cx="6769100" cy="2286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850" y="268288"/>
            <a:ext cx="8242300" cy="1511300"/>
          </a:xfrm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познакомить детей с новыми буквами и звуком;</a:t>
            </a:r>
          </a:p>
          <a:p>
            <a:r>
              <a:rPr lang="ru-RU" smtClean="0"/>
              <a:t>формировать навыки чтения, учить работать с текстом;</a:t>
            </a:r>
          </a:p>
          <a:p>
            <a:r>
              <a:rPr lang="ru-RU" smtClean="0"/>
              <a:t>закреплять знания о звонких и глухих парных согласных;</a:t>
            </a:r>
          </a:p>
          <a:p>
            <a:r>
              <a:rPr lang="ru-RU" smtClean="0"/>
              <a:t>развивать фонематический слух учащихся, внимание, память, мышление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Разминка для глаз</a:t>
            </a:r>
            <a:endParaRPr lang="ru-RU" smtClean="0">
              <a:solidFill>
                <a:srgbClr val="C00000"/>
              </a:solidFill>
            </a:endParaRP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071688"/>
            <a:ext cx="83724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63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 Путешествие по стране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“АБВГДЕЙКА”</a:t>
            </a: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428625" y="1357313"/>
            <a:ext cx="4065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1 станция </a:t>
            </a:r>
            <a:r>
              <a:rPr lang="ru-RU" sz="3200" b="1" i="1">
                <a:solidFill>
                  <a:srgbClr val="C00000"/>
                </a:solidFill>
                <a:latin typeface="Calibri" pitchFamily="34" charset="0"/>
              </a:rPr>
              <a:t>«Звуковая»</a:t>
            </a:r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4929188" y="2000250"/>
            <a:ext cx="42148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  <a:t>Стоит высокий светлый дом, </a:t>
            </a:r>
            <a:b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</a:br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  <a:t>Ребят проворных много в нем, </a:t>
            </a:r>
            <a:b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</a:br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  <a:t>Там пишут и считают, </a:t>
            </a:r>
            <a:b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</a:br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Arial" charset="0"/>
              </a:rPr>
              <a:t>Рисую и читают. </a:t>
            </a: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  <a:p>
            <a:endParaRPr lang="ru-RU" sz="2000" b="1">
              <a:latin typeface="Calibri" pitchFamily="34" charset="0"/>
            </a:endParaRPr>
          </a:p>
        </p:txBody>
      </p:sp>
      <p:sp>
        <p:nvSpPr>
          <p:cNvPr id="5125" name="Прямоугольник 6"/>
          <p:cNvSpPr>
            <a:spLocks noChangeArrowheads="1"/>
          </p:cNvSpPr>
          <p:nvPr/>
        </p:nvSpPr>
        <p:spPr bwMode="auto">
          <a:xfrm>
            <a:off x="1500188" y="5072063"/>
            <a:ext cx="35718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Сегодня все ликует!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В руках у детворы 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От радости танцуют 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Воздушные … </a:t>
            </a:r>
          </a:p>
          <a:p>
            <a:endParaRPr lang="ru-RU" sz="2000" b="1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9213" y="4071938"/>
            <a:ext cx="1284287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3286125"/>
            <a:ext cx="1828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357563"/>
            <a:ext cx="2357437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88" y="28575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Прямоугольник 11"/>
          <p:cNvSpPr>
            <a:spLocks noChangeArrowheads="1"/>
          </p:cNvSpPr>
          <p:nvPr/>
        </p:nvSpPr>
        <p:spPr bwMode="auto">
          <a:xfrm>
            <a:off x="214313" y="2000250"/>
            <a:ext cx="4572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Есть гриб почти домашний – 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Сажайте хоть на пашне, 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Хоть под яблоней в саду, 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Хоть у стежки, на ходу.</a:t>
            </a:r>
          </a:p>
        </p:txBody>
      </p:sp>
      <p:sp>
        <p:nvSpPr>
          <p:cNvPr id="5131" name="Прямоугольник 12"/>
          <p:cNvSpPr>
            <a:spLocks noChangeArrowheads="1"/>
          </p:cNvSpPr>
          <p:nvPr/>
        </p:nvSpPr>
        <p:spPr bwMode="auto">
          <a:xfrm>
            <a:off x="5572125" y="5929313"/>
            <a:ext cx="2928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Зимой протянулся, 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А летом свернулся.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500063"/>
            <a:ext cx="2238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642938"/>
            <a:ext cx="18288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0625" y="4214813"/>
            <a:ext cx="29527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000375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88" y="3000375"/>
            <a:ext cx="500062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88" y="3000375"/>
            <a:ext cx="500062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43188" y="3000375"/>
            <a:ext cx="500062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71688" y="3000375"/>
            <a:ext cx="500062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88" y="3000375"/>
            <a:ext cx="500062" cy="42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75" y="3429000"/>
            <a:ext cx="5000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14875" y="3429000"/>
            <a:ext cx="5000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43375" y="3429000"/>
            <a:ext cx="5000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14750" y="5929313"/>
            <a:ext cx="500063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57250" y="5929313"/>
            <a:ext cx="500063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428750" y="5929313"/>
            <a:ext cx="500063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00250" y="5929313"/>
            <a:ext cx="500063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71750" y="5929313"/>
            <a:ext cx="500063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43250" y="5929313"/>
            <a:ext cx="500063" cy="42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357938" y="5072063"/>
            <a:ext cx="500062" cy="4286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929438" y="5072063"/>
            <a:ext cx="500062" cy="4286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500938" y="5072063"/>
            <a:ext cx="500062" cy="4286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38" y="5072063"/>
            <a:ext cx="500062" cy="4286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500063" y="428625"/>
            <a:ext cx="3890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Calibri" pitchFamily="34" charset="0"/>
              </a:rPr>
              <a:t>2  станция </a:t>
            </a:r>
            <a:r>
              <a:rPr lang="ru-RU" sz="3200" b="1" i="1">
                <a:solidFill>
                  <a:srgbClr val="C00000"/>
                </a:solidFill>
                <a:latin typeface="Calibri" pitchFamily="34" charset="0"/>
              </a:rPr>
              <a:t>“Буковка”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4214813" y="1071563"/>
            <a:ext cx="478631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Посмотри на букву Ш – 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Буква очень хороша, 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Потому что из неё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Можно сделать Е и Ё.</a:t>
            </a: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214438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4000500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4000500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5643563" y="3786188"/>
            <a:ext cx="357187" cy="285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143625" y="3786188"/>
            <a:ext cx="357188" cy="2857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что похожа буква?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063" y="1500188"/>
            <a:ext cx="31908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25" y="4429125"/>
            <a:ext cx="2460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40005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4071938"/>
            <a:ext cx="30003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428750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Пальчиковая гимнастика</a:t>
            </a:r>
            <a:endParaRPr lang="ru-RU" smtClean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1513" y="1428750"/>
            <a:ext cx="27733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1428750"/>
            <a:ext cx="3357563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357188" y="3684588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Петушок зерно клюет,</a:t>
            </a:r>
            <a:br>
              <a:rPr lang="ru-RU" sz="2800" b="1">
                <a:latin typeface="Calibri" pitchFamily="34" charset="0"/>
              </a:rPr>
            </a:br>
            <a:r>
              <a:rPr lang="ru-RU" sz="2800" b="1">
                <a:latin typeface="Calibri" pitchFamily="34" charset="0"/>
              </a:rPr>
              <a:t>Курица к нему идет, </a:t>
            </a:r>
            <a:br>
              <a:rPr lang="ru-RU" sz="2800" b="1">
                <a:latin typeface="Calibri" pitchFamily="34" charset="0"/>
              </a:rPr>
            </a:br>
            <a:r>
              <a:rPr lang="ru-RU" sz="2800" b="1">
                <a:latin typeface="Calibri" pitchFamily="34" charset="0"/>
              </a:rPr>
              <a:t>А гусак стоит, гогочет, </a:t>
            </a:r>
            <a:br>
              <a:rPr lang="ru-RU" sz="2800" b="1">
                <a:latin typeface="Calibri" pitchFamily="34" charset="0"/>
              </a:rPr>
            </a:br>
            <a:r>
              <a:rPr lang="ru-RU" sz="2800" b="1">
                <a:latin typeface="Calibri" pitchFamily="34" charset="0"/>
              </a:rPr>
              <a:t>Тоже зерен клюнуть хочет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571500" y="642938"/>
            <a:ext cx="8143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Чтение слогов с буквой ш, дополнение слогов до целого слова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74638"/>
            <a:ext cx="85725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142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Arial</vt:lpstr>
      <vt:lpstr>Тема Office</vt:lpstr>
      <vt:lpstr>Слайд 1</vt:lpstr>
      <vt:lpstr>Слайд 2</vt:lpstr>
      <vt:lpstr>Разминка для глаз</vt:lpstr>
      <vt:lpstr> Путешествие по стране “АБВГДЕЙКА”</vt:lpstr>
      <vt:lpstr>Слайд 5</vt:lpstr>
      <vt:lpstr>Слайд 6</vt:lpstr>
      <vt:lpstr>На что похожа буква?</vt:lpstr>
      <vt:lpstr>Пальчиковая гимнастика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Урок обучения грамоте.   "Буквы Ш, ш, обозначающие звук [ш]" </dc:title>
  <dc:creator>natalia</dc:creator>
  <cp:lastModifiedBy>Admin</cp:lastModifiedBy>
  <cp:revision>15</cp:revision>
  <dcterms:created xsi:type="dcterms:W3CDTF">2011-02-13T15:26:04Z</dcterms:created>
  <dcterms:modified xsi:type="dcterms:W3CDTF">2012-07-24T07:44:21Z</dcterms:modified>
</cp:coreProperties>
</file>