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2" r:id="rId4"/>
    <p:sldId id="261" r:id="rId5"/>
    <p:sldId id="264" r:id="rId6"/>
    <p:sldId id="265" r:id="rId7"/>
    <p:sldId id="267" r:id="rId8"/>
    <p:sldId id="266" r:id="rId9"/>
    <p:sldId id="263" r:id="rId10"/>
    <p:sldId id="259" r:id="rId11"/>
    <p:sldId id="258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4"/>
          <c:dLbls>
            <c:dLbl>
              <c:idx val="0"/>
              <c:layout>
                <c:manualLayout>
                  <c:x val="-0.3637083366534079"/>
                  <c:y val="3.2258994747950735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100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0.16443259295780924"/>
                  <c:y val="-4.9445671510229133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cap="none" spc="0" dirty="0" smtClean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0%</a:t>
                    </a:r>
                    <a:endParaRPr lang="en-US" sz="2400" b="1" cap="none" spc="0" dirty="0">
                      <a:ln w="10541" cmpd="sng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я не знаю какие здесь ставить проценты:DDD</c:v>
                </c:pt>
              </c:strCache>
            </c:strRef>
          </c:tx>
          <c:explosion val="26"/>
          <c:dLbls>
            <c:dLbl>
              <c:idx val="0"/>
              <c:layout>
                <c:manualLayout>
                  <c:x val="7.3533940578667148E-2"/>
                  <c:y val="-0.1523142035594289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31%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.14348988286487374"/>
                  <c:y val="8.2604959548891743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39%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-1.9413907952385581E-2"/>
                  <c:y val="0.14141258040108073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2.0294732859968384E-2"/>
                  <c:y val="-6.4070763029631841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rgbClr val="7030A0"/>
                        </a:solidFill>
                        <a:effectLst/>
                      </a:rPr>
                      <a:t>2%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4.4465777576183474E-2"/>
                  <c:y val="-0.113595887585748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rPr>
                      <a:t>10%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-6.8638939659964884E-2"/>
                  <c:y val="-0.1683229354592702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rPr>
                      <a:t>5%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0.14028783494696356"/>
                  <c:y val="-0.120455199552953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>
                        <a:ln w="10541" cmpd="sng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/>
                      </a:rPr>
                      <a:t>8%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Компьютер </c:v>
                </c:pt>
                <c:pt idx="1">
                  <c:v>Телефон</c:v>
                </c:pt>
                <c:pt idx="2">
                  <c:v>Микроволновая печь</c:v>
                </c:pt>
                <c:pt idx="3">
                  <c:v>Стиральная машина</c:v>
                </c:pt>
                <c:pt idx="4">
                  <c:v>Телевизор</c:v>
                </c:pt>
                <c:pt idx="5">
                  <c:v>Плита</c:v>
                </c:pt>
                <c:pt idx="6">
                  <c:v>Другие приборы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0.31000000000000016</c:v>
                </c:pt>
                <c:pt idx="1">
                  <c:v>0.39000000000000018</c:v>
                </c:pt>
                <c:pt idx="2">
                  <c:v>0.05</c:v>
                </c:pt>
                <c:pt idx="3">
                  <c:v>2.0000000000000011E-2</c:v>
                </c:pt>
                <c:pt idx="4">
                  <c:v>0.1</c:v>
                </c:pt>
                <c:pt idx="5">
                  <c:v>0.05</c:v>
                </c:pt>
                <c:pt idx="6">
                  <c:v>8.0000000000000043E-2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623739078206337"/>
          <c:y val="0.17492057412838716"/>
          <c:w val="0.30226868876837681"/>
          <c:h val="0.70467704624972938"/>
        </c:manualLayout>
      </c:layout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2028762029746311E-2"/>
          <c:y val="9.0570103056325874E-2"/>
          <c:w val="0.58507097550306209"/>
          <c:h val="0.823538144396735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10"/>
          </c:dPt>
          <c:dPt>
            <c:idx val="2"/>
            <c:explosion val="11"/>
          </c:dPt>
          <c:dLbls>
            <c:dLbl>
              <c:idx val="0"/>
              <c:layout>
                <c:manualLayout>
                  <c:x val="3.2727471566054246E-2"/>
                  <c:y val="0.1494876653631137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59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B0F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B0F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1.0230643044619426E-2"/>
                  <c:y val="0.15621343887495637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21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-6.9936679790026296E-2"/>
                  <c:y val="-0.10219709338134966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15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3">
                          <a:lumMod val="50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8.8059273840769961E-2"/>
                  <c:y val="-7.812826931974573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5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gradFill>
                        <a:gsLst>
                          <a:gs pos="0">
                            <a:schemeClr val="accent1">
                              <a:tint val="40000"/>
                              <a:satMod val="250000"/>
                            </a:schemeClr>
                          </a:gs>
                          <a:gs pos="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50000">
                            <a:schemeClr val="accent1">
                              <a:shade val="20000"/>
                              <a:satMod val="300000"/>
                            </a:schemeClr>
                          </a:gs>
                          <a:gs pos="79000">
                            <a:schemeClr val="accent1">
                              <a:tint val="52000"/>
                              <a:satMod val="300000"/>
                            </a:schemeClr>
                          </a:gs>
                          <a:gs pos="100000">
                            <a:schemeClr val="accent1">
                              <a:tint val="40000"/>
                              <a:satMod val="250000"/>
                            </a:schemeClr>
                          </a:gs>
                        </a:gsLst>
                        <a:lin ang="5400000"/>
                      </a:gradFill>
                      <a:effectLst/>
                    </a:endParaRP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Я не могу обойтись без бытовых приборов</c:v>
                </c:pt>
                <c:pt idx="1">
                  <c:v>1 день</c:v>
                </c:pt>
                <c:pt idx="2">
                  <c:v>Несколько дней</c:v>
                </c:pt>
                <c:pt idx="3">
                  <c:v>Неделю и больше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21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135072178477691"/>
          <c:y val="0.26135549864585705"/>
          <c:w val="0.36726038932633431"/>
          <c:h val="0.46325395118012314"/>
        </c:manualLayout>
      </c:layout>
      <c:txPr>
        <a:bodyPr/>
        <a:lstStyle/>
        <a:p>
          <a:pPr>
            <a:defRPr b="1" cap="none" spc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4"/>
          <c:dPt>
            <c:idx val="0"/>
            <c:explosion val="0"/>
          </c:dPt>
          <c:dPt>
            <c:idx val="1"/>
            <c:explosion val="44"/>
          </c:dPt>
          <c:dLbls>
            <c:dLbl>
              <c:idx val="0"/>
              <c:layout>
                <c:manualLayout>
                  <c:x val="0.10312259405074366"/>
                  <c:y val="0.12843813537212354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63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70C0"/>
                      </a:solidFill>
                      <a:effectLst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6.6215660542432192E-2"/>
                  <c:y val="-0.1271022182513260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37</a:t>
                    </a:r>
                    <a:r>
                      <a:rPr lang="ru-RU" sz="2400" b="1" cap="none" spc="0" dirty="0" smtClean="0">
                        <a:ln w="10541" cmpd="sng">
                          <a:solidFill>
                            <a:sysClr val="windowText" lastClr="000000"/>
                          </a:solidFill>
                          <a:prstDash val="solid"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</a:rPr>
                      <a:t>%</a:t>
                    </a:r>
                    <a:endParaRPr lang="en-US" sz="2400" b="1" cap="none" spc="0" dirty="0">
                      <a:ln w="10541" cmpd="sng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chemeClr val="accent2">
                          <a:lumMod val="75000"/>
                        </a:schemeClr>
                      </a:solidFill>
                      <a:effectLst/>
                    </a:endParaRP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</c:v>
                </c:pt>
                <c:pt idx="1">
                  <c:v>37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3493405511811059"/>
          <c:y val="0.27647661952309482"/>
          <c:w val="7.3399278215223129E-2"/>
          <c:h val="0.14302164368321169"/>
        </c:manualLayout>
      </c:layout>
      <c:txPr>
        <a:bodyPr/>
        <a:lstStyle/>
        <a:p>
          <a:pPr>
            <a:defRPr b="1" cap="none" spc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2A38-AD49-49D3-810B-EC92EAFC627D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B21C1-EB33-42FA-9C60-7BE885B7A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B21C1-EB33-42FA-9C60-7BE885B7AA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79CB-3D50-4CE2-84EC-0AB70A109FB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6.png"/><Relationship Id="rId7" Type="http://schemas.openxmlformats.org/officeDocument/2006/relationships/hyperlink" Target="http://venus-med.ru/zdorovie/2611-vliyanie-bytovoj-texniki-na-zdorove-cheloveka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life.ru/ekozhil/ecohome/harmfulradiation/265-appliances-emf-rate-.html" TargetMode="External"/><Relationship Id="rId5" Type="http://schemas.openxmlformats.org/officeDocument/2006/relationships/hyperlink" Target="http://www.it-med.ru/library/ie/el_magn_field.htmhttp:/nsp-zdorovje.narod.ru/eko/f-vlijanije-EM.html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2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11.png"/><Relationship Id="rId7" Type="http://schemas.openxmlformats.org/officeDocument/2006/relationships/image" Target="../media/image2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11" Type="http://schemas.openxmlformats.org/officeDocument/2006/relationships/image" Target="../media/image32.gif"/><Relationship Id="rId5" Type="http://schemas.openxmlformats.org/officeDocument/2006/relationships/image" Target="../media/image26.gif"/><Relationship Id="rId10" Type="http://schemas.openxmlformats.org/officeDocument/2006/relationships/image" Target="../media/image31.gif"/><Relationship Id="rId4" Type="http://schemas.openxmlformats.org/officeDocument/2006/relationships/image" Target="../media/image6.png"/><Relationship Id="rId9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chart" Target="../charts/char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chart" Target="../charts/char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chart" Target="../charts/char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chart" Target="../charts/char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78687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Бытовые приборы и здоровье человека</a:t>
            </a:r>
            <a:br>
              <a:rPr lang="ru-RU" sz="4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</a:br>
            <a:endParaRPr lang="ru-RU" sz="4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16632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ГБОУ Кинель – Черкасская СОШ №2</a:t>
            </a:r>
          </a:p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«Образовательный центр»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2606" y="4869160"/>
            <a:ext cx="4611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Автор: ученик 10 «А» класса</a:t>
            </a:r>
          </a:p>
          <a:p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</a:rPr>
              <a:t>Моисеев Александр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43174" y="6215082"/>
            <a:ext cx="3857652" cy="64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2012</a:t>
            </a:r>
            <a:endParaRPr kumimoji="0" lang="ru-RU" sz="2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1036" name="Picture 12" descr="C:\Documents and Settings\александр\Рабочий стол\1068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28604"/>
            <a:ext cx="1593131" cy="1500198"/>
          </a:xfrm>
          <a:prstGeom prst="rect">
            <a:avLst/>
          </a:prstGeom>
          <a:noFill/>
        </p:spPr>
      </p:pic>
      <p:pic>
        <p:nvPicPr>
          <p:cNvPr id="1037" name="Picture 13" descr="C:\Documents and Settings\александр\Рабочий стол\107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143248"/>
            <a:ext cx="2371742" cy="2635268"/>
          </a:xfrm>
          <a:prstGeom prst="rect">
            <a:avLst/>
          </a:prstGeom>
          <a:noFill/>
        </p:spPr>
      </p:pic>
      <p:pic>
        <p:nvPicPr>
          <p:cNvPr id="9" name="Picture 11" descr="C:\Documents and Settings\александр\Рабочий стол\1016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714356"/>
            <a:ext cx="1285884" cy="1125149"/>
          </a:xfrm>
          <a:prstGeom prst="rect">
            <a:avLst/>
          </a:prstGeom>
          <a:noFill/>
        </p:spPr>
      </p:pic>
      <p:pic>
        <p:nvPicPr>
          <p:cNvPr id="10" name="Picture 10" descr="C:\Documents and Settings\александр\Рабочий стол\1015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143248"/>
            <a:ext cx="1648569" cy="107157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 bwMode="auto">
          <a:xfrm>
            <a:off x="3643306" y="3929066"/>
            <a:ext cx="2214562" cy="4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Заключение</a:t>
            </a:r>
            <a:endParaRPr lang="ru-RU" sz="480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2928958"/>
          </a:xfrm>
        </p:spPr>
        <p:txBody>
          <a:bodyPr>
            <a:normAutofit/>
          </a:bodyPr>
          <a:lstStyle/>
          <a:p>
            <a:pPr marL="0" indent="541338" algn="just">
              <a:buNone/>
            </a:pP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Итак, выше сказанное, показало, что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личная безопасность, прежде всего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И чтобы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не допустить облучению себя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, разными способами,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нужно соблюдать хоть какие-то правила пользования и отношения к приборам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Вызванные головные боли, боли в суставах, в пояснице, в позвонке, усталость и рябь в глазах, всё это практически исходит от пользования, а иногда не правильного пользования радиотелефонами, компьютерами и другой различной техникой. </a:t>
            </a:r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Поэтому воздействие электромагнитного излучения так сказывается на людях и на животных.</a:t>
            </a:r>
          </a:p>
          <a:p>
            <a:endParaRPr lang="ru-RU" sz="20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pic>
        <p:nvPicPr>
          <p:cNvPr id="4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7" name="Picture 8" descr="C:\Documents and Settings\александр\Рабочий стол\1019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071942"/>
            <a:ext cx="2928958" cy="1952639"/>
          </a:xfrm>
          <a:prstGeom prst="rect">
            <a:avLst/>
          </a:prstGeom>
          <a:noFill/>
        </p:spPr>
      </p:pic>
      <p:pic>
        <p:nvPicPr>
          <p:cNvPr id="8" name="Picture 3" descr="C:\Documents and Settings\александр\Рабочий стол\1048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571876"/>
            <a:ext cx="36598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Список используемой литературы</a:t>
            </a:r>
            <a:br>
              <a:rPr lang="ru-RU" sz="47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47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А.Закиров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, А.Костенко « Новые технологии и здоровье»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Лепаев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 Д. А. Бытовые электроприборы; изд. Легкая индустрия», 1993г.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>И. В. Савельев Курс общей физики», том 2, «Электричество и магнетизм. Волны и оптика», 1978г.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5"/>
              </a:rPr>
              <a:t>http://www.it-med.ru/library/ie/el_magn_field.htmhttp://nsp-zdorovje.narod.ru/eko/f-vlijanije-EM.html</a:t>
            </a:r>
            <a:endParaRPr lang="ru-RU" sz="2200" b="1" u="sng" dirty="0" smtClean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200" b="1" u="sng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hlinkClick r:id="rId6"/>
              </a:rPr>
              <a:t>http://www.zelife.ru/ekozhil/ecohome/harmfulradiation/265-appliances-emf-rate-.html</a:t>
            </a:r>
            <a:r>
              <a:rPr lang="ru-RU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Times New Roman" pitchFamily="18" charset="0"/>
                <a:hlinkClick r:id="rId7"/>
              </a:rPr>
              <a:t>http://venus-med.ru/zdorovie/2611-vliyanie-bytovoj-texniki-na-zdorove-cheloveka.html</a:t>
            </a:r>
            <a:endParaRPr lang="ru-RU" sz="22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pic>
        <p:nvPicPr>
          <p:cNvPr id="4" name="Picture 8" descr="C:\Documents and Settings\санек\Рабочий стол\6a00d83453985369e2013488dc9c69970c-800wi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3886200"/>
            <a:ext cx="3962400" cy="2971800"/>
          </a:xfrm>
          <a:prstGeom prst="rect">
            <a:avLst/>
          </a:prstGeom>
          <a:noFill/>
        </p:spPr>
      </p:pic>
      <p:pic>
        <p:nvPicPr>
          <p:cNvPr id="5122" name="Picture 2" descr="C:\Documents and Settings\александр\Рабочий стол\1021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5357826"/>
            <a:ext cx="1428760" cy="1270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2643182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357561"/>
            <a:ext cx="4055479" cy="3500439"/>
          </a:xfrm>
          <a:prstGeom prst="rect">
            <a:avLst/>
          </a:prstGeom>
          <a:noFill/>
        </p:spPr>
      </p:pic>
      <p:pic>
        <p:nvPicPr>
          <p:cNvPr id="2050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251460" cy="6858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лександр\Рабочий стол\1048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357166"/>
            <a:ext cx="2928958" cy="2138910"/>
          </a:xfrm>
          <a:prstGeom prst="rect">
            <a:avLst/>
          </a:prstGeom>
          <a:noFill/>
        </p:spPr>
      </p:pic>
      <p:pic>
        <p:nvPicPr>
          <p:cNvPr id="2053" name="Picture 5" descr="C:\Documents and Settings\александр\Рабочий стол\1068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4143380"/>
            <a:ext cx="2547955" cy="2357454"/>
          </a:xfrm>
          <a:prstGeom prst="rect">
            <a:avLst/>
          </a:prstGeom>
          <a:noFill/>
        </p:spPr>
      </p:pic>
      <p:pic>
        <p:nvPicPr>
          <p:cNvPr id="2054" name="Picture 6" descr="C:\Documents and Settings\александр\Рабочий стол\10713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428604"/>
            <a:ext cx="1516867" cy="1857388"/>
          </a:xfrm>
          <a:prstGeom prst="rect">
            <a:avLst/>
          </a:prstGeom>
          <a:noFill/>
        </p:spPr>
      </p:pic>
      <p:pic>
        <p:nvPicPr>
          <p:cNvPr id="2055" name="Picture 7" descr="C:\Documents and Settings\александр\Рабочий стол\10193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3357562"/>
            <a:ext cx="1400179" cy="2269256"/>
          </a:xfrm>
          <a:prstGeom prst="rect">
            <a:avLst/>
          </a:prstGeom>
          <a:noFill/>
        </p:spPr>
      </p:pic>
      <p:pic>
        <p:nvPicPr>
          <p:cNvPr id="2057" name="Picture 9" descr="C:\Documents and Settings\александр\Рабочий стол\1015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786322"/>
            <a:ext cx="2116682" cy="1428760"/>
          </a:xfrm>
          <a:prstGeom prst="rect">
            <a:avLst/>
          </a:prstGeom>
          <a:noFill/>
        </p:spPr>
      </p:pic>
      <p:pic>
        <p:nvPicPr>
          <p:cNvPr id="17" name="Picture 2" descr="C:\Documents and Settings\александр\Рабочий стол\1017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2540" y="0"/>
            <a:ext cx="251460" cy="6858000"/>
          </a:xfrm>
          <a:prstGeom prst="rect">
            <a:avLst/>
          </a:prstGeom>
          <a:noFill/>
        </p:spPr>
      </p:pic>
      <p:pic>
        <p:nvPicPr>
          <p:cNvPr id="2061" name="Picture 13" descr="C:\Documents and Settings\александр\Рабочий стол\10183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1868" y="1000108"/>
            <a:ext cx="1285884" cy="12858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 bwMode="auto">
          <a:xfrm>
            <a:off x="3643306" y="3929066"/>
            <a:ext cx="2214562" cy="4286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3428992" cy="3446223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727174" y="0"/>
            <a:ext cx="5416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7148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Введение</a:t>
            </a:r>
            <a:endParaRPr lang="ru-RU" sz="4800" b="1" dirty="0">
              <a:ln w="3155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858280" cy="2643206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   Мы  давно уже  немыслим свой быт без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бытовых приборов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 - телевизоры,  компьютеры, стиральные машины, микроволновые    печи, холодильники, электроутюги, пылесосы и т.д. Этот список можно продолжать еще очень долго, но при этом хотим обратить внимание на то, что  бытовые приборы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являются основными источниками электромагнитного излучения в жилище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В наше время вопрос о том, как обезопасить себя, своих родных и дорогих нам людей от радиоактивных излучений, стоит очень остро.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Радиоактивные вещества приводят к страшнейшим заболеваниям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. 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5" name="Picture 9" descr="C:\Documents and Settings\александр\Рабочий стол\107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000504"/>
            <a:ext cx="3363082" cy="2428892"/>
          </a:xfrm>
          <a:prstGeom prst="rect">
            <a:avLst/>
          </a:prstGeom>
          <a:noFill/>
          <a:effectLst/>
        </p:spPr>
      </p:pic>
      <p:pic>
        <p:nvPicPr>
          <p:cNvPr id="2054" name="Picture 6" descr="C:\Documents and Settings\александр\Рабочий стол\519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643314"/>
            <a:ext cx="267704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4810" y="1904040"/>
            <a:ext cx="4929190" cy="495396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flipH="1">
            <a:off x="-1" y="0"/>
            <a:ext cx="55131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14282" y="285728"/>
            <a:ext cx="8712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631825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Человеческий организм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очень чувствителен к электромагнитному излучению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Если в маленькой кухне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расположить электроплиту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, микроволновую печь, телевизор, стиральную машинку, холодильник, обогреватель, кондиционер, электрический чайник и кофеварку, то среда обитания человека может стать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опасным для здоровья человека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При длительном нахождении в таком помещении наблюдается нарушения работы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сердца, мозга, эндокринной и иммунной системы.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Особую опасность электромагнитные излучения представляют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детям и беременным женщинам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099" name="Picture 5" descr="1287411740_istochnik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071810"/>
            <a:ext cx="5006473" cy="3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71604" y="2285992"/>
            <a:ext cx="4643438" cy="3929944"/>
          </a:xfrm>
          <a:prstGeom prst="rect">
            <a:avLst/>
          </a:prstGeom>
          <a:noFill/>
        </p:spPr>
      </p:pic>
      <p:pic>
        <p:nvPicPr>
          <p:cNvPr id="4098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7158" y="214290"/>
            <a:ext cx="850112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541338" algn="just"/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В быту используют разнообразные электрические приборы и машины. По способу преобразования электрической энергии бытовые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           приборы </a:t>
            </a: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делят </a:t>
            </a:r>
            <a:r>
              <a:rPr lang="ru-RU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на:</a:t>
            </a:r>
            <a:endParaRPr lang="ru-RU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3075" name="Picture 5" descr="4eb80cb9-f95f-11e0-b301-0007e90ac879_b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14282" y="3214686"/>
            <a:ext cx="2970212" cy="3168650"/>
          </a:xfrm>
          <a:noFill/>
        </p:spPr>
      </p:pic>
      <p:pic>
        <p:nvPicPr>
          <p:cNvPr id="3076" name="Picture 7" descr="60168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43636" y="3214686"/>
            <a:ext cx="3214678" cy="3286148"/>
          </a:xfrm>
          <a:noFill/>
          <a:effectLst>
            <a:softEdge rad="317500"/>
          </a:effectLst>
        </p:spPr>
      </p:pic>
      <p:pic>
        <p:nvPicPr>
          <p:cNvPr id="3077" name="Picture 10" descr="758446_3601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000364" y="4081434"/>
            <a:ext cx="3092453" cy="2776566"/>
          </a:xfrm>
          <a:noFill/>
          <a:effectLst>
            <a:softEdge rad="127000"/>
          </a:effectLst>
        </p:spPr>
      </p:pic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0" y="2714620"/>
            <a:ext cx="3499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электронагревательные;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79" name="Text Box 14"/>
          <p:cNvSpPr txBox="1">
            <a:spLocks noChangeArrowheads="1"/>
          </p:cNvSpPr>
          <p:nvPr/>
        </p:nvSpPr>
        <p:spPr bwMode="auto">
          <a:xfrm>
            <a:off x="3000364" y="3714752"/>
            <a:ext cx="32387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Электромеханические;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080" name="Text Box 15"/>
          <p:cNvSpPr txBox="1">
            <a:spLocks noChangeArrowheads="1"/>
          </p:cNvSpPr>
          <p:nvPr/>
        </p:nvSpPr>
        <p:spPr bwMode="auto">
          <a:xfrm>
            <a:off x="6324446" y="2714620"/>
            <a:ext cx="2819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Комбинированные</a:t>
            </a:r>
            <a:endParaRPr lang="ru-RU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000100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1357298"/>
            <a:ext cx="1357322" cy="2428892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215206" y="1357298"/>
            <a:ext cx="1143008" cy="1428760"/>
          </a:xfrm>
          <a:prstGeom prst="downArrow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571604" y="428604"/>
            <a:ext cx="6062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1.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Пользуетесь ли Вы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бытовыми приборами?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00100" y="1643050"/>
          <a:ext cx="7429552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7" name="Picture 3" descr="C:\Documents and Settings\александр\Рабочий стол\10156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643050"/>
            <a:ext cx="2010847" cy="1357322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107389" y="4822041"/>
            <a:ext cx="1071570" cy="10001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4286248" y="2071678"/>
            <a:ext cx="928694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42860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2. 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Какими бытовыми приборами вы пользуетесь чаще всего? 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357158" y="1500174"/>
          <a:ext cx="8501122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3074" name="Picture 2" descr="C:\Documents and Settings\александр\Рабочий стол\1020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286388"/>
            <a:ext cx="2261009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85720" y="357166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Вопрос 3</a:t>
            </a:r>
            <a:r>
              <a:rPr lang="ru-RU" sz="36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. Сколько времени Вы можете обходиться без бытовых приборов?</a:t>
            </a:r>
            <a:endParaRPr lang="ru-RU" sz="36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098" name="Picture 2" descr="C:\Documents and Settings\александр\Рабочий стол\102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32" y="5286388"/>
            <a:ext cx="175201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6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42844" y="142852"/>
            <a:ext cx="885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Вопрос 4.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B0F0"/>
                </a:solidFill>
              </a:rPr>
              <a:t>Считаете ли Вы, что бытовые приборы негативно влияют на Ваше здоровье?</a:t>
            </a:r>
            <a:endParaRPr lang="ru-RU" sz="36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6148" name="Picture 4" descr="C:\Documents and Settings\александр\Рабочий стол\1015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286388"/>
            <a:ext cx="2392297" cy="1285860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1015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428736"/>
            <a:ext cx="1785950" cy="1451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александр\Рабочий стол\0_3bc55_290ba809_XL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571876"/>
            <a:ext cx="3269693" cy="3286124"/>
          </a:xfrm>
          <a:prstGeom prst="rect">
            <a:avLst/>
          </a:prstGeom>
          <a:noFill/>
        </p:spPr>
      </p:pic>
      <p:pic>
        <p:nvPicPr>
          <p:cNvPr id="10" name="Picture 2" descr="C:\Documents and Settings\александр\Рабочий стол\77139578_1859049_913f333bab2e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4214810" cy="316563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012927" y="0"/>
            <a:ext cx="51310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095375" y="639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85720" y="714356"/>
            <a:ext cx="864399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61950" algn="just"/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Уменьшить влияние электромагнитных полей помогает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постоянное проветривание помещения и прогулки на свежем воздухе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Старайтесь не ставить телевизор и компьютер в комнате, где вы спите. Если вы живете в однокомнатной квартире или коммунальной комнате, то не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устанавливайте компьютер, телевизор и сотовый телефон на расстоянии менее 1,5 метра от кровати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 На ночь не оставляйте технику в режиме, когда красный огонек панели остается гореть. 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Самым безопасным для зрения расстоянием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 просмотра телевизора 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</a:rPr>
              <a:t>является место, которое дает возможность смотреть телевизор на расстоянии равном величине диагонали телевизора умноженной на пять</a:t>
            </a:r>
            <a:r>
              <a:rPr lang="ru-RU" sz="2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</a:rPr>
              <a:t>. </a:t>
            </a: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0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Рекомендации</a:t>
            </a:r>
            <a:endParaRPr lang="ru-RU" sz="48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лександр\Рабочий стол\1045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00504"/>
            <a:ext cx="4011014" cy="2428892"/>
          </a:xfrm>
          <a:prstGeom prst="rect">
            <a:avLst/>
          </a:prstGeom>
          <a:noFill/>
        </p:spPr>
      </p:pic>
      <p:pic>
        <p:nvPicPr>
          <p:cNvPr id="1028" name="Picture 4" descr="C:\Documents and Settings\александр\Рабочий стол\1047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929066"/>
            <a:ext cx="423969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517</Words>
  <Application>Microsoft Office PowerPoint</Application>
  <PresentationFormat>Экран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Бытовые приборы и здоровье человека </vt:lpstr>
      <vt:lpstr>Введение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Заключение</vt:lpstr>
      <vt:lpstr>Список используемой литературы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Бытовые приборы и здоровье человека </dc:title>
  <dc:creator>даша</dc:creator>
  <cp:lastModifiedBy>Admin</cp:lastModifiedBy>
  <cp:revision>49</cp:revision>
  <dcterms:created xsi:type="dcterms:W3CDTF">2012-04-17T11:47:33Z</dcterms:created>
  <dcterms:modified xsi:type="dcterms:W3CDTF">2012-06-26T13:42:11Z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1107545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