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4" r:id="rId3"/>
    <p:sldId id="260" r:id="rId4"/>
    <p:sldId id="272" r:id="rId5"/>
    <p:sldId id="273" r:id="rId6"/>
    <p:sldId id="262" r:id="rId7"/>
    <p:sldId id="271" r:id="rId8"/>
    <p:sldId id="258" r:id="rId9"/>
    <p:sldId id="268" r:id="rId10"/>
    <p:sldId id="276" r:id="rId11"/>
    <p:sldId id="277" r:id="rId12"/>
    <p:sldId id="282" r:id="rId13"/>
    <p:sldId id="283" r:id="rId14"/>
    <p:sldId id="284" r:id="rId15"/>
    <p:sldId id="286" r:id="rId16"/>
    <p:sldId id="263" r:id="rId17"/>
    <p:sldId id="285" r:id="rId18"/>
    <p:sldId id="270" r:id="rId19"/>
    <p:sldId id="28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44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9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236B-A373-4622-B975-195C2047151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B62C-DE03-43DA-84F4-F106713B91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583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236B-A373-4622-B975-195C2047151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B62C-DE03-43DA-84F4-F106713B91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83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236B-A373-4622-B975-195C2047151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B62C-DE03-43DA-84F4-F106713B91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9066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236B-A373-4622-B975-195C2047151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B62C-DE03-43DA-84F4-F106713B91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9662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236B-A373-4622-B975-195C2047151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B62C-DE03-43DA-84F4-F106713B91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8298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236B-A373-4622-B975-195C2047151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B62C-DE03-43DA-84F4-F106713B91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0898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236B-A373-4622-B975-195C2047151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B62C-DE03-43DA-84F4-F106713B91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1872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236B-A373-4622-B975-195C2047151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B62C-DE03-43DA-84F4-F106713B91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378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236B-A373-4622-B975-195C2047151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B62C-DE03-43DA-84F4-F106713B91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5702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236B-A373-4622-B975-195C2047151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B62C-DE03-43DA-84F4-F106713B91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570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236B-A373-4622-B975-195C2047151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B62C-DE03-43DA-84F4-F106713B91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0669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40000"/>
                <a:satMod val="350000"/>
              </a:schemeClr>
            </a:gs>
            <a:gs pos="19000">
              <a:srgbClr val="FFC000"/>
            </a:gs>
            <a:gs pos="97000">
              <a:schemeClr val="accent5">
                <a:lumMod val="60000"/>
                <a:lumOff val="40000"/>
              </a:schemeClr>
            </a:gs>
          </a:gsLst>
          <a:lin ang="1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A236B-A373-4622-B975-195C2047151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AB62C-DE03-43DA-84F4-F106713B91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35907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msize.ru/wp-content/uploads/2012/04/pigmenty2.jpg" TargetMode="External"/><Relationship Id="rId3" Type="http://schemas.openxmlformats.org/officeDocument/2006/relationships/hyperlink" Target="http://cnit.ssau.ru/organics/chem5/pic/n2321.gif" TargetMode="External"/><Relationship Id="rId7" Type="http://schemas.openxmlformats.org/officeDocument/2006/relationships/hyperlink" Target="http://900igr.net/datas/khimija/KHimija-aminy/0012-012-Primenenie-aminov.jpg" TargetMode="External"/><Relationship Id="rId2" Type="http://schemas.openxmlformats.org/officeDocument/2006/relationships/hyperlink" Target="http://cnit.ssau.ru/organics/chem5/pic/n2322.gif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pp.nashaucheba.ru/pars_docs/refs/54/53936/img23.jpg" TargetMode="External"/><Relationship Id="rId5" Type="http://schemas.openxmlformats.org/officeDocument/2006/relationships/hyperlink" Target="http://www.krugosvet.ru/images/1001120_1120_201.jpg" TargetMode="External"/><Relationship Id="rId4" Type="http://schemas.openxmlformats.org/officeDocument/2006/relationships/hyperlink" Target="http://www.chemistry.ssu.samara.ru/chem2/pic/viurtc1.jpg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microsoft.com/office/2007/relationships/hdphoto" Target="../media/hdphoto3.wdp"/><Relationship Id="rId4" Type="http://schemas.openxmlformats.org/officeDocument/2006/relationships/image" Target="../media/image10.png"/><Relationship Id="rId9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9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9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Амины</a:t>
            </a:r>
            <a:r>
              <a:rPr lang="ru-RU" sz="9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9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385"/>
          <a:stretch/>
        </p:blipFill>
        <p:spPr bwMode="auto">
          <a:xfrm>
            <a:off x="16412" y="2112679"/>
            <a:ext cx="5940000" cy="4745321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91200" y="2420888"/>
            <a:ext cx="3352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химии МОБУ СОШ ЛГО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Пантелеймоновка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П. Яценко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3511" y="164739"/>
            <a:ext cx="3168000" cy="243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5956412" y="4221088"/>
            <a:ext cx="3155099" cy="25202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316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19871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аминов.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331640" y="1094509"/>
            <a:ext cx="7675419" cy="5458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094509"/>
            <a:ext cx="1331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способ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852936"/>
            <a:ext cx="1331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способ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509120"/>
            <a:ext cx="1331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способ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295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аминов.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371422" y="1268760"/>
            <a:ext cx="7667984" cy="334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628800"/>
            <a:ext cx="1403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способ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5301208"/>
            <a:ext cx="8820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реакции Гофмана группа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R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мигрирует от атома углерода к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соседнему атому азота.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835576" y="3546764"/>
            <a:ext cx="2340000" cy="3311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7101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Химические свойства аминов.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1643042" y="1214422"/>
            <a:ext cx="2928958" cy="92869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4001290" y="1713694"/>
            <a:ext cx="1143008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572000" y="1214422"/>
            <a:ext cx="2928958" cy="100013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571868" y="2214554"/>
            <a:ext cx="2643206" cy="10715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572264" y="2214554"/>
            <a:ext cx="2357454" cy="15716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14282" y="2214554"/>
            <a:ext cx="2786082" cy="10715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Основные свойства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8992" y="2357430"/>
            <a:ext cx="2500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Реакции окисления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43702" y="2285992"/>
            <a:ext cx="22860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Реакции замещения (для ароматических аминов)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4282" y="4572008"/>
            <a:ext cx="2857520" cy="20717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571868" y="4643446"/>
            <a:ext cx="2643206" cy="20002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572264" y="4500570"/>
            <a:ext cx="2357454" cy="21431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 стрелкой 25"/>
          <p:cNvCxnSpPr>
            <a:stCxn id="16" idx="2"/>
          </p:cNvCxnSpPr>
          <p:nvPr/>
        </p:nvCxnSpPr>
        <p:spPr>
          <a:xfrm rot="5400000">
            <a:off x="910802" y="3946927"/>
            <a:ext cx="1357324" cy="3571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11" idx="2"/>
            <a:endCxn id="23" idx="0"/>
          </p:cNvCxnSpPr>
          <p:nvPr/>
        </p:nvCxnSpPr>
        <p:spPr>
          <a:xfrm rot="5400000">
            <a:off x="4214810" y="3964785"/>
            <a:ext cx="1357322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endCxn id="24" idx="0"/>
          </p:cNvCxnSpPr>
          <p:nvPr/>
        </p:nvCxnSpPr>
        <p:spPr>
          <a:xfrm rot="5400000">
            <a:off x="7393802" y="4143380"/>
            <a:ext cx="714380" cy="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85720" y="4786322"/>
            <a:ext cx="27146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1.Взаимодействие с водой.</a:t>
            </a:r>
          </a:p>
          <a:p>
            <a:pPr marL="457200" indent="-457200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Взаимодействие с кислотами.</a:t>
            </a:r>
          </a:p>
          <a:p>
            <a:pPr marL="457200" indent="-457200">
              <a:buAutoNum type="arabicPeriod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43306" y="4643446"/>
            <a:ext cx="2500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Горение. 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643702" y="4500570"/>
            <a:ext cx="25002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Реакция</a:t>
            </a:r>
          </a:p>
          <a:p>
            <a:pPr marL="457200" indent="-457200" algn="ctr"/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бромирования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Реакция</a:t>
            </a:r>
          </a:p>
          <a:p>
            <a:pPr marL="457200" indent="-457200"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нитрования.</a:t>
            </a:r>
          </a:p>
          <a:p>
            <a:pPr marL="457200" indent="-457200" algn="ctr"/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55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Химические свойства аминов.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214422"/>
            <a:ext cx="835824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Взаимодействие с водой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 изменяют цвет индикаторов, проявляя основные свойства):</a:t>
            </a:r>
          </a:p>
          <a:p>
            <a:pPr marL="457200" indent="-457200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NH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+  H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  =  [CH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+ OH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ˉ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метиламмония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Взаимодействие с минеральными кислотами:</a:t>
            </a:r>
          </a:p>
          <a:p>
            <a:pPr marL="457200" indent="-457200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NH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HCl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= [CH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ˉ</a:t>
            </a:r>
          </a:p>
          <a:p>
            <a:pPr marL="457200" indent="-457200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метиламмония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хлорид</a:t>
            </a:r>
          </a:p>
          <a:p>
            <a:pPr marL="457200" indent="-457200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 Реакция горения:</a:t>
            </a:r>
          </a:p>
          <a:p>
            <a:pPr marL="457200" indent="-457200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+   9O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=  4CO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+  2N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+  10H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 marL="457200" indent="-457200">
              <a:buAutoNum type="arabicPeriod" startAt="4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Взаимодействие с бромной водой:</a:t>
            </a:r>
          </a:p>
          <a:p>
            <a:pPr marL="457200" indent="-457200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 3Br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= C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↓  +  3HBr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marL="457200" indent="-457200"/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,4,6-трибромамнилин</a:t>
            </a:r>
          </a:p>
          <a:p>
            <a:pPr marL="457200" indent="-457200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(белый осадок)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444208" y="4365104"/>
            <a:ext cx="2520000" cy="2326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6476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Представитель аминов ароматических – анилин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00" y="3786190"/>
            <a:ext cx="7200000" cy="197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4282" y="1428736"/>
            <a:ext cx="86439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Ароматические амины являются более слабыми основаниями, чем аммиак (влияние бензольного кольца).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Уменьшение электронной плотности на атоме азота приводит к снижению способности отщеплять протоны от слабых кислот. Поэтому анилин взаимодействует лишь с сильными кислотами, а его водный раствор не окрашивает лакмус в синий цвет.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5786454"/>
            <a:ext cx="871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Таким образом, основные свойства изменяются в ряду: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&lt; NH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&lt; RNH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&lt; R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NH&lt; R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 ароматических аминов – анилин.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727976" y="2043411"/>
            <a:ext cx="7416024" cy="477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Box 3"/>
              <p:cNvSpPr txBox="1"/>
              <p:nvPr/>
            </p:nvSpPr>
            <p:spPr>
              <a:xfrm>
                <a:off x="0" y="1268760"/>
                <a:ext cx="91440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Эффект сопряжения электронов азота и </a:t>
                </a:r>
                <a14:m>
                  <m:oMath xmlns:m="http://schemas.openxmlformats.org/officeDocument/2006/math">
                    <m:r>
                      <a:rPr lang="ru-RU" sz="240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𝜋</m:t>
                    </m:r>
                    <m:r>
                      <a:rPr lang="ru-RU" sz="24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−системы бензольного кольца.</m:t>
                    </m:r>
                  </m:oMath>
                </a14:m>
                <a:endParaRPr lang="ru-RU" sz="2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268760"/>
                <a:ext cx="9144000" cy="830997"/>
              </a:xfrm>
              <a:prstGeom prst="rect">
                <a:avLst/>
              </a:prstGeom>
              <a:blipFill rotWithShape="1">
                <a:blip r:embed="rId3"/>
                <a:stretch>
                  <a:fillRect t="-5882" b="-2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" y="692696"/>
            <a:ext cx="1727976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6216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тезисы.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39552" y="1206474"/>
            <a:ext cx="8424000" cy="5615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6117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Применение аминов.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286116" y="2000240"/>
            <a:ext cx="2143140" cy="114300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14282" y="1643050"/>
            <a:ext cx="2571736" cy="157163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516036" y="2737774"/>
            <a:ext cx="3088411" cy="121444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0" y="3482042"/>
            <a:ext cx="3071834" cy="164307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142976" y="5100173"/>
            <a:ext cx="3214710" cy="171451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571868" y="2214554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Амины 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1857364"/>
            <a:ext cx="23574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Пластики: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нейлон, полиуретан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728" y="5596752"/>
            <a:ext cx="2643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Анилиновые   красители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3612319"/>
            <a:ext cx="23865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Пестициды 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24127" y="3068960"/>
            <a:ext cx="25924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Стабилизаторы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436215" y="1223174"/>
            <a:ext cx="2880320" cy="125299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724128" y="1484784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Лекарства 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 стрелкой 17"/>
          <p:cNvCxnSpPr>
            <a:stCxn id="4" idx="2"/>
            <a:endCxn id="10" idx="3"/>
          </p:cNvCxnSpPr>
          <p:nvPr/>
        </p:nvCxnSpPr>
        <p:spPr>
          <a:xfrm flipH="1">
            <a:off x="2786050" y="2571744"/>
            <a:ext cx="500066" cy="7045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4" idx="4"/>
          </p:cNvCxnSpPr>
          <p:nvPr/>
        </p:nvCxnSpPr>
        <p:spPr>
          <a:xfrm flipH="1">
            <a:off x="2750331" y="3143248"/>
            <a:ext cx="1607355" cy="57378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4" idx="4"/>
            <a:endCxn id="8" idx="0"/>
          </p:cNvCxnSpPr>
          <p:nvPr/>
        </p:nvCxnSpPr>
        <p:spPr>
          <a:xfrm flipH="1">
            <a:off x="2750331" y="3143248"/>
            <a:ext cx="1607355" cy="195692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4" idx="6"/>
            <a:endCxn id="6" idx="0"/>
          </p:cNvCxnSpPr>
          <p:nvPr/>
        </p:nvCxnSpPr>
        <p:spPr>
          <a:xfrm>
            <a:off x="5429256" y="2571744"/>
            <a:ext cx="1630986" cy="16603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4357686" y="1802691"/>
            <a:ext cx="1078529" cy="150571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1721" y="3952220"/>
            <a:ext cx="3960000" cy="289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Материал, используемый для оформления презентации.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556792"/>
            <a:ext cx="842493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cnit.ssau.ru/organics/chem5/pic/n2322.gif</a:t>
            </a:r>
            <a:endParaRPr lang="ru-RU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cnit.ssau.ru/organics/chem5/pic/n2321.gif</a:t>
            </a:r>
            <a:endParaRPr lang="ru-RU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www.chemistry.ssu.samara.ru/chem2/pic/viurtc1.jpg</a:t>
            </a:r>
            <a:endParaRPr lang="ru-RU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www.krugosvet.ru/images/1001120_1120_201.jpg</a:t>
            </a:r>
            <a:endParaRPr lang="ru-RU" dirty="0" smtClean="0"/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rpp.nashaucheba.ru/pars_docs/refs/54/53936/img23.jpg</a:t>
            </a:r>
            <a:endParaRPr lang="ru-RU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900igr.net/datas/khimija/KHimija-aminy/0012-012-Primenenie-aminov.jpg</a:t>
            </a:r>
            <a:endParaRPr lang="ru-RU" dirty="0" smtClean="0"/>
          </a:p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msize.ru/wp-content/uploads/2012/04/pigmenty2.jpg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3523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для педагога.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556792"/>
            <a:ext cx="85689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Учебный материал рассчитан на учащихся 10 класса общеобразовательной школы. Может использоваться: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изучении нового программного материала органической химии;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организации дистанционного обучения;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обобщении для повторения основных понятий и умозаключений темы «Азотсодержащие соединения»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Цор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соответствует УМК 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О.С.Габриеляна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8355" y="4365104"/>
            <a:ext cx="2524125" cy="232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7077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 азотсодержащих органических веществ.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411760" y="1772816"/>
            <a:ext cx="4536504" cy="12961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3183069"/>
            <a:ext cx="2808312" cy="125404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269743" y="3183069"/>
            <a:ext cx="2766753" cy="125404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9502" y="5517232"/>
            <a:ext cx="4410490" cy="10527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40052" y="5517232"/>
            <a:ext cx="3996444" cy="10527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771800" y="1988840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Азотсодержащие вещества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3284984"/>
            <a:ext cx="2664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Амины 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 – NH</a:t>
            </a:r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5661248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итросоединения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 – NO</a:t>
            </a:r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40052" y="5517232"/>
            <a:ext cx="3966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Аминокислоты 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R - COOH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44208" y="3284984"/>
            <a:ext cx="2699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Белки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 стрелкой 13"/>
          <p:cNvCxnSpPr>
            <a:stCxn id="3" idx="4"/>
          </p:cNvCxnSpPr>
          <p:nvPr/>
        </p:nvCxnSpPr>
        <p:spPr>
          <a:xfrm flipH="1">
            <a:off x="3203848" y="3068960"/>
            <a:ext cx="1476164" cy="74113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3" idx="4"/>
            <a:endCxn id="5" idx="1"/>
          </p:cNvCxnSpPr>
          <p:nvPr/>
        </p:nvCxnSpPr>
        <p:spPr>
          <a:xfrm>
            <a:off x="4680012" y="3068960"/>
            <a:ext cx="1589731" cy="741131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3" idx="4"/>
            <a:endCxn id="6" idx="0"/>
          </p:cNvCxnSpPr>
          <p:nvPr/>
        </p:nvCxnSpPr>
        <p:spPr>
          <a:xfrm flipH="1">
            <a:off x="2294747" y="3068960"/>
            <a:ext cx="2385265" cy="244827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3" idx="4"/>
            <a:endCxn id="7" idx="0"/>
          </p:cNvCxnSpPr>
          <p:nvPr/>
        </p:nvCxnSpPr>
        <p:spPr>
          <a:xfrm>
            <a:off x="4680012" y="3068960"/>
            <a:ext cx="2358262" cy="244827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1724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Амины.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873167" y="3663724"/>
            <a:ext cx="5580000" cy="233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1628800"/>
            <a:ext cx="856895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Амины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органические производные аммиака , в молекуле которого один, два или три атома водорода замещены на углеводородные радикалы: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RNH</a:t>
            </a:r>
            <a:r>
              <a:rPr lang="en-US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R</a:t>
            </a:r>
            <a:r>
              <a:rPr lang="en-US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аминогруппой.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5949280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Представитель: метиламин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087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изучения аминов.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340768"/>
            <a:ext cx="8856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Первооткрывателями аминов считаются  Ш.А.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юрц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В.Гофман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(середина 19 века). Ученые получили первичные, вторичные и третичные амины.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79512" y="2508661"/>
            <a:ext cx="2701636" cy="3422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652120" y="2275724"/>
            <a:ext cx="3240000" cy="3768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20072" y="6044010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Август Вильгельм Гофман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(1818 – 1892)</a:t>
            </a:r>
            <a:endParaRPr lang="ru-RU" sz="2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870904"/>
            <a:ext cx="3419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Шарль Адольф </a:t>
            </a:r>
            <a:r>
              <a:rPr lang="ru-RU" sz="24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Вюрц</a:t>
            </a:r>
            <a:endParaRPr lang="ru-RU" sz="2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(1817 – 1884)</a:t>
            </a:r>
            <a:endParaRPr lang="ru-RU" sz="2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92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151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изучения аминов.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957" y="1374514"/>
            <a:ext cx="3600000" cy="4585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5949279"/>
            <a:ext cx="3923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Николаевич Зинин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( 1812 – 1880)</a:t>
            </a:r>
            <a:endParaRPr lang="ru-RU" sz="2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8" y="1374514"/>
            <a:ext cx="49685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Русский химик – органик. Открыл метод получения ароматических аминов восстановлением ароматических 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нитросоединений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(реакция Зинина). Синтезировал анилин, заложил основы анилинокрасочной промышленности.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964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молекулы амина.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776" y="1243398"/>
            <a:ext cx="4896000" cy="274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Box 3"/>
              <p:cNvSpPr txBox="1"/>
              <p:nvPr/>
            </p:nvSpPr>
            <p:spPr>
              <a:xfrm>
                <a:off x="4932040" y="1272386"/>
                <a:ext cx="4211960" cy="56323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ru-RU" sz="24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Атом азота в аминах находится в состоянии  </a:t>
                </a:r>
                <a:r>
                  <a:rPr lang="en-US" sz="2400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sp²</a:t>
                </a:r>
                <a:r>
                  <a:rPr lang="ru-RU" sz="2400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гибридизации.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ru-RU" sz="24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Имеет </a:t>
                </a:r>
                <a:r>
                  <a:rPr lang="ru-RU" sz="2400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тетраэдрическую </a:t>
                </a:r>
                <a:r>
                  <a:rPr lang="ru-RU" sz="24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ориентацию </a:t>
                </a:r>
                <a:r>
                  <a:rPr lang="ru-RU" sz="2400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орбиталей</a:t>
                </a:r>
                <a:r>
                  <a:rPr lang="ru-RU" sz="24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в пространстве.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ru-RU" sz="24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Три гибридных </a:t>
                </a:r>
                <a:r>
                  <a:rPr lang="ru-RU" sz="2400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орбиталей</a:t>
                </a:r>
                <a:r>
                  <a:rPr lang="ru-RU" sz="24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участвуют в </a:t>
                </a:r>
                <a:r>
                  <a:rPr lang="ru-RU" sz="2400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образовании связей </a:t>
                </a:r>
                <a:r>
                  <a:rPr lang="en-US" sz="2400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 – C </a:t>
                </a:r>
                <a:r>
                  <a:rPr lang="ru-RU" sz="2400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или</a:t>
                </a:r>
                <a:r>
                  <a:rPr lang="en-US" sz="2400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 – H</a:t>
                </a:r>
                <a:r>
                  <a:rPr lang="ru-RU" sz="2400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ru-RU" sz="24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 четвертой </a:t>
                </a:r>
                <a:r>
                  <a:rPr lang="en-US" sz="24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/>
                        <a:cs typeface="Times New Roman" panose="02020603050405020304" pitchFamily="18" charset="0"/>
                      </a:rPr>
                      <m:t>ᶟ</m:t>
                    </m:r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</a:t>
                </a:r>
                <a:r>
                  <a:rPr lang="ru-RU" sz="2400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орбитали</a:t>
                </a:r>
                <a:r>
                  <a:rPr lang="ru-RU" sz="24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находятся </a:t>
                </a:r>
                <a:r>
                  <a:rPr lang="ru-RU" sz="2400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два неспаренных электрона</a:t>
                </a:r>
                <a:r>
                  <a:rPr lang="ru-RU" sz="2400" dirty="0" smtClean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ru-RU" sz="24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способных к образованию химической связи по </a:t>
                </a:r>
                <a:r>
                  <a:rPr lang="ru-RU" sz="2400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донорно-акцепторному механизму</a:t>
                </a:r>
                <a:r>
                  <a:rPr lang="ru-RU" sz="24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ru-RU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1272386"/>
                <a:ext cx="4211960" cy="5632311"/>
              </a:xfrm>
              <a:prstGeom prst="rect">
                <a:avLst/>
              </a:prstGeom>
              <a:blipFill rotWithShape="1">
                <a:blip r:embed="rId3" cstate="email"/>
                <a:stretch>
                  <a:fillRect l="-1881" t="-866" r="-2315" b="-20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179512" y="4293096"/>
            <a:ext cx="475252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наличие </a:t>
            </a:r>
            <a:r>
              <a:rPr lang="ru-RU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неподелённой</a:t>
            </a: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пары электронов, способной к присоединению катиона водорода ( как у аммиака), обусловливает свойства аминов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органических оснований.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371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 аминов – метиламин.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41520" y="4289346"/>
            <a:ext cx="3240000" cy="2275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706135" y="5496760"/>
            <a:ext cx="5400000" cy="789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41520" y="1761340"/>
            <a:ext cx="3384000" cy="2191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1" y="3509589"/>
            <a:ext cx="3744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Структурная формула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185646"/>
            <a:ext cx="3725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Пространственная форма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8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499992" y="1747530"/>
            <a:ext cx="4320000" cy="2810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06135" y="4725144"/>
            <a:ext cx="5258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Электронное строение  и  взаимное влияние атомов.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923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аминов.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203848" y="1772816"/>
            <a:ext cx="2952328" cy="93610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122565"/>
            <a:ext cx="2592288" cy="10265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3140968"/>
            <a:ext cx="2376264" cy="16652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300193" y="3140968"/>
            <a:ext cx="2517900" cy="16468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491880" y="1988840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Амины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3140968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Первичные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 – NH</a:t>
            </a:r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47864" y="3122565"/>
            <a:ext cx="23762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Вторичные </a:t>
            </a:r>
            <a:endParaRPr lang="en-US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</a:t>
            </a:r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algn="ctr"/>
            <a:r>
              <a:rPr lang="en-US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NH</a:t>
            </a:r>
          </a:p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</a:t>
            </a:r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609238" y="3906694"/>
            <a:ext cx="250972" cy="1305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680012" y="4071015"/>
            <a:ext cx="180198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300193" y="3140968"/>
            <a:ext cx="25179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Третичные </a:t>
            </a:r>
          </a:p>
          <a:p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N        R</a:t>
            </a:r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R</a:t>
            </a:r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6660232" y="378904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668344" y="3789040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7452320" y="3919580"/>
            <a:ext cx="0" cy="3674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6" name="TextBox 2055"/>
          <p:cNvSpPr txBox="1"/>
          <p:nvPr/>
        </p:nvSpPr>
        <p:spPr>
          <a:xfrm>
            <a:off x="0" y="5301208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NH</a:t>
            </a:r>
            <a:r>
              <a:rPr lang="en-US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(CH</a:t>
            </a:r>
            <a:r>
              <a:rPr lang="en-US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NH                    (CH</a:t>
            </a:r>
            <a:r>
              <a:rPr lang="en-US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N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вещества, используя правила названия органических соединений.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58" name="Прямая со стрелкой 2057"/>
          <p:cNvCxnSpPr>
            <a:stCxn id="3" idx="2"/>
            <a:endCxn id="4" idx="0"/>
          </p:cNvCxnSpPr>
          <p:nvPr/>
        </p:nvCxnSpPr>
        <p:spPr>
          <a:xfrm flipH="1">
            <a:off x="1547664" y="2240868"/>
            <a:ext cx="1656184" cy="88169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0" name="Прямая со стрелкой 2059"/>
          <p:cNvCxnSpPr>
            <a:stCxn id="3" idx="4"/>
            <a:endCxn id="9" idx="0"/>
          </p:cNvCxnSpPr>
          <p:nvPr/>
        </p:nvCxnSpPr>
        <p:spPr>
          <a:xfrm flipH="1">
            <a:off x="4535996" y="2708920"/>
            <a:ext cx="144016" cy="41364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2" name="Прямая со стрелкой 2061"/>
          <p:cNvCxnSpPr>
            <a:stCxn id="3" idx="6"/>
            <a:endCxn id="6" idx="0"/>
          </p:cNvCxnSpPr>
          <p:nvPr/>
        </p:nvCxnSpPr>
        <p:spPr>
          <a:xfrm>
            <a:off x="6156176" y="2240868"/>
            <a:ext cx="1402967" cy="9001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6987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Изомерия аминов.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340768"/>
            <a:ext cx="813690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аминогруппы: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</a:t>
            </a:r>
            <a:r>
              <a:rPr lang="en-US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     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CH – CH</a:t>
            </a:r>
            <a:r>
              <a:rPr lang="en-US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1-аминопропан                 2 – </a:t>
            </a:r>
            <a:r>
              <a:rPr lang="ru-RU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аминопропан</a:t>
            </a:r>
            <a:endParaRPr lang="ru-RU" sz="2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Изомерия углеводородного скелета: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CH</a:t>
            </a:r>
            <a:r>
              <a:rPr lang="en-US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CH</a:t>
            </a:r>
            <a:r>
              <a:rPr lang="en-US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CH</a:t>
            </a:r>
            <a:r>
              <a:rPr lang="en-US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CH – CH</a:t>
            </a:r>
            <a:r>
              <a:rPr lang="en-US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– </a:t>
            </a:r>
            <a:r>
              <a:rPr lang="ru-RU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аминобутан</a:t>
            </a: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1 – </a:t>
            </a:r>
            <a:r>
              <a:rPr lang="ru-RU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амино</a:t>
            </a: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2 – </a:t>
            </a:r>
            <a:r>
              <a:rPr lang="ru-RU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метилпропан</a:t>
            </a:r>
            <a:endParaRPr lang="ru-RU" sz="2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Межклассовая изомерия.       </a:t>
            </a:r>
            <a:endParaRPr lang="en-US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355976" y="2060848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724128" y="3861048"/>
            <a:ext cx="0" cy="5267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3800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E19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652</Words>
  <Application>Microsoft Office PowerPoint</Application>
  <PresentationFormat>Экран (4:3)</PresentationFormat>
  <Paragraphs>140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   Амины </vt:lpstr>
      <vt:lpstr>Разнообразие азотсодержащих органических веществ.</vt:lpstr>
      <vt:lpstr>Амины.</vt:lpstr>
      <vt:lpstr>История изучения аминов.</vt:lpstr>
      <vt:lpstr>История изучения аминов.</vt:lpstr>
      <vt:lpstr>Строение молекулы амина.</vt:lpstr>
      <vt:lpstr>Представитель аминов – метиламин.</vt:lpstr>
      <vt:lpstr>Классификация аминов.</vt:lpstr>
      <vt:lpstr>Изомерия аминов.</vt:lpstr>
      <vt:lpstr>Получение аминов.</vt:lpstr>
      <vt:lpstr>Получение аминов.</vt:lpstr>
      <vt:lpstr>Химические свойства аминов.</vt:lpstr>
      <vt:lpstr>Химические свойства аминов.</vt:lpstr>
      <vt:lpstr>Представитель аминов ароматических – анилин.</vt:lpstr>
      <vt:lpstr>Представитель ароматических аминов – анилин.</vt:lpstr>
      <vt:lpstr>Главные тезисы.</vt:lpstr>
      <vt:lpstr>Применение аминов.</vt:lpstr>
      <vt:lpstr>Материал, используемый для оформления презентации.</vt:lpstr>
      <vt:lpstr>Информация для педагога.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</dc:creator>
  <cp:lastModifiedBy>ОЛЕГ</cp:lastModifiedBy>
  <cp:revision>52</cp:revision>
  <dcterms:created xsi:type="dcterms:W3CDTF">2015-03-18T10:55:57Z</dcterms:created>
  <dcterms:modified xsi:type="dcterms:W3CDTF">2015-03-24T17:01:38Z</dcterms:modified>
</cp:coreProperties>
</file>