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61" r:id="rId4"/>
    <p:sldId id="263" r:id="rId5"/>
    <p:sldId id="264" r:id="rId6"/>
    <p:sldId id="262" r:id="rId7"/>
    <p:sldId id="265" r:id="rId8"/>
    <p:sldId id="266" r:id="rId9"/>
    <p:sldId id="257" r:id="rId10"/>
    <p:sldId id="258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650" y="-117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B56DE-E2C4-4B9D-AA11-F6E7E66EB8F5}" type="datetimeFigureOut">
              <a:rPr lang="ru-RU" smtClean="0"/>
              <a:pPr/>
              <a:t>08.09.2012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D40965-4033-4396-B009-40162BCABE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B56DE-E2C4-4B9D-AA11-F6E7E66EB8F5}" type="datetimeFigureOut">
              <a:rPr lang="ru-RU" smtClean="0"/>
              <a:pPr/>
              <a:t>08.09.2012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D40965-4033-4396-B009-40162BCABE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B56DE-E2C4-4B9D-AA11-F6E7E66EB8F5}" type="datetimeFigureOut">
              <a:rPr lang="ru-RU" smtClean="0"/>
              <a:pPr/>
              <a:t>08.09.2012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D40965-4033-4396-B009-40162BCABE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B56DE-E2C4-4B9D-AA11-F6E7E66EB8F5}" type="datetimeFigureOut">
              <a:rPr lang="ru-RU" smtClean="0"/>
              <a:pPr/>
              <a:t>08.09.2012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D40965-4033-4396-B009-40162BCABE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B56DE-E2C4-4B9D-AA11-F6E7E66EB8F5}" type="datetimeFigureOut">
              <a:rPr lang="ru-RU" smtClean="0"/>
              <a:pPr/>
              <a:t>08.09.2012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D40965-4033-4396-B009-40162BCABE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B56DE-E2C4-4B9D-AA11-F6E7E66EB8F5}" type="datetimeFigureOut">
              <a:rPr lang="ru-RU" smtClean="0"/>
              <a:pPr/>
              <a:t>08.09.2012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D40965-4033-4396-B009-40162BCABE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B56DE-E2C4-4B9D-AA11-F6E7E66EB8F5}" type="datetimeFigureOut">
              <a:rPr lang="ru-RU" smtClean="0"/>
              <a:pPr/>
              <a:t>08.09.2012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D40965-4033-4396-B009-40162BCABE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B56DE-E2C4-4B9D-AA11-F6E7E66EB8F5}" type="datetimeFigureOut">
              <a:rPr lang="ru-RU" smtClean="0"/>
              <a:pPr/>
              <a:t>08.09.2012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D40965-4033-4396-B009-40162BCABE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B56DE-E2C4-4B9D-AA11-F6E7E66EB8F5}" type="datetimeFigureOut">
              <a:rPr lang="ru-RU" smtClean="0"/>
              <a:pPr/>
              <a:t>08.09.2012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D40965-4033-4396-B009-40162BCABE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B56DE-E2C4-4B9D-AA11-F6E7E66EB8F5}" type="datetimeFigureOut">
              <a:rPr lang="ru-RU" smtClean="0"/>
              <a:pPr/>
              <a:t>08.09.2012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D40965-4033-4396-B009-40162BCABE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B56DE-E2C4-4B9D-AA11-F6E7E66EB8F5}" type="datetimeFigureOut">
              <a:rPr lang="ru-RU" smtClean="0"/>
              <a:pPr/>
              <a:t>08.09.2012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CAD40965-4033-4396-B009-40162BCABE1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66B56DE-E2C4-4B9D-AA11-F6E7E66EB8F5}" type="datetimeFigureOut">
              <a:rPr lang="ru-RU" smtClean="0"/>
              <a:pPr/>
              <a:t>08.09.2012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AD40965-4033-4396-B009-40162BCABE1B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prezentacii.com/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hyperlink" Target="http://images.yandex.ru/yandsearch?rpt=simage&amp;text=%D0%9B.%D0%9D.%20%D0%A2%D0%BE%D0%BB%D1%81%D1%82%D0%BE%D0%B9.%20%D1%8F%D1%81%D0%BD%D0%B0%D1%8F%20%D0%BF%D0%BE%D0%BB%D1%8F%D0%BD%D0%B0&amp;p=10&amp;img_url=content.foto.mail.ru/mail/metp/_blogs/i-1974.jpg" TargetMode="Externa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://video.yandex.ru/users/alekx2016/view/272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images.yandex.ru/yandsearch?rpt=simage&amp;text=%D0%9B.%D0%9D.%20%D0%A2%D0%BE%D0%BB%D1%81%D1%82%D0%BE%D0%B9.%20%D1%8F%D1%81%D0%BD%D0%B0%D1%8F%20%D0%BF%D0%BE%D0%BB%D1%8F%D0%BD%D0%B0&amp;p=9&amp;img_url=www.museum.ru/imgB.asp?7843" TargetMode="External"/><Relationship Id="rId13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7.jpeg"/><Relationship Id="rId12" Type="http://schemas.openxmlformats.org/officeDocument/2006/relationships/hyperlink" Target="http://images.yandex.ru/yandsearch?rpt=simage&amp;text=%D0%9B.%D0%9D.%20%D0%A2%D0%BE%D0%BB%D1%81%D1%82%D0%BE%D0%B9.%20%D1%8F%D1%81%D0%BD%D0%B0%D1%8F%20%D0%BF%D0%BE%D0%BB%D1%8F%D0%BD%D0%B0&amp;p=4&amp;img_url=www.museum.ru/imgB.asp?7851" TargetMode="External"/><Relationship Id="rId2" Type="http://schemas.openxmlformats.org/officeDocument/2006/relationships/hyperlink" Target="http://images.yandex.ru/yandsearch?rpt=simage&amp;text=%D0%9B.%D0%9D.%20%D0%A2%D0%BE%D0%BB%D1%81%D1%82%D0%BE%D0%B9.%20%D1%8F%D1%81%D0%BD%D0%B0%D1%8F%20%D0%BF%D0%BE%D0%BB%D1%8F%D0%BD%D0%B0&amp;p=12&amp;img_url=www.timacad.ru/faculty/fin/vosp_rab/foto2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ages.yandex.ru/yandsearch?rpt=simage&amp;text=%D0%9B.%D0%9D.%20%D0%A2%D0%BE%D0%BB%D1%81%D1%82%D0%BE%D0%B9.%20%D1%8F%D1%81%D0%BD%D0%B0%D1%8F%20%D0%BF%D0%BE%D0%BB%D1%8F%D0%BD%D0%B0&amp;p=14&amp;img_url=www.yasnayapolyana.ru/deutsch/museum/manor/map/Image_map/skam1.jpg" TargetMode="External"/><Relationship Id="rId11" Type="http://schemas.openxmlformats.org/officeDocument/2006/relationships/image" Target="../media/image9.jpeg"/><Relationship Id="rId5" Type="http://schemas.openxmlformats.org/officeDocument/2006/relationships/image" Target="../media/image6.jpeg"/><Relationship Id="rId10" Type="http://schemas.openxmlformats.org/officeDocument/2006/relationships/hyperlink" Target="http://images.yandex.ru/yandsearch?rpt=simage&amp;text=%D0%9B.%D0%9D.%20%D0%A2%D0%BE%D0%BB%D1%81%D1%82%D0%BE%D0%B9.%20%D1%8F%D1%81%D0%BD%D0%B0%D1%8F%20%D0%BF%D0%BE%D0%BB%D1%8F%D0%BD%D0%B0&amp;p=5&amp;img_url=s58.radikal.ru/i159/0811/a7/95e28a45731f.jpg" TargetMode="External"/><Relationship Id="rId4" Type="http://schemas.openxmlformats.org/officeDocument/2006/relationships/hyperlink" Target="http://images.yandex.ru/yandsearch?rpt=simage&amp;text=%D0%9B.%D0%9D.%20%D0%A2%D0%BE%D0%BB%D1%81%D1%82%D0%BE%D0%B9.%20%D1%8F%D1%81%D0%BD%D0%B0%D1%8F%20%D0%BF%D0%BE%D0%BB%D1%8F%D0%BD%D0%B0&amp;p=16&amp;img_url=i049.radikal.ru/0811/79/af52a12ed0f1.jpg" TargetMode="External"/><Relationship Id="rId9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images.yandex.ru/yandsearch?rpt=simage&amp;text=%D0%9B.%D0%9D.%20%D0%A2%D0%BE%D0%BB%D1%81%D1%82%D0%BE%D0%B9.%20%D1%8F%D1%81%D0%BD%D0%B0%D1%8F%20%D0%BF%D0%BE%D0%BB%D1%8F%D0%BD%D0%B0&amp;p=8&amp;img_url=feb-web.ru/feb/tolstoy/pictures/KLE-7_563(m).jpg" TargetMode="External"/><Relationship Id="rId3" Type="http://schemas.openxmlformats.org/officeDocument/2006/relationships/image" Target="../media/image4.jpeg"/><Relationship Id="rId7" Type="http://schemas.openxmlformats.org/officeDocument/2006/relationships/image" Target="../media/image12.jpeg"/><Relationship Id="rId2" Type="http://schemas.openxmlformats.org/officeDocument/2006/relationships/hyperlink" Target="http://images.yandex.ru/yandsearch?rpt=simage&amp;text=%D0%9B.%D0%9D.%20%D0%A2%D0%BE%D0%BB%D1%81%D1%82%D0%BE%D0%B9.%20%D1%8F%D1%81%D0%BD%D0%B0%D1%8F%20%D0%BF%D0%BE%D0%BB%D1%8F%D0%BD%D0%B0&amp;p=10&amp;img_url=content.foto.mail.ru/mail/metp/_blogs/i-1974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ages.yandex.ru/yandsearch?rpt=simage&amp;text=%D0%9B.%D0%9D.%20%D0%A2%D0%BE%D0%BB%D1%81%D1%82%D0%BE%D0%B9.%20%D1%8F%D1%81%D0%BD%D0%B0%D1%8F%20%D0%BF%D0%BE%D0%BB%D1%8F%D0%BD%D0%B0&amp;p=11&amp;img_url=img-fotki.yandex.ru/get/12/evserov.0/0_5eaf_61d64775_XL" TargetMode="External"/><Relationship Id="rId5" Type="http://schemas.openxmlformats.org/officeDocument/2006/relationships/image" Target="../media/image11.jpeg"/><Relationship Id="rId4" Type="http://schemas.openxmlformats.org/officeDocument/2006/relationships/hyperlink" Target="http://images.yandex.ru/yandsearch?rpt=simage&amp;text=%D0%9B.%D0%9D.%20%D0%A2%D0%BE%D0%BB%D1%81%D1%82%D0%BE%D0%B9.%20%D1%8F%D1%81%D0%BD%D0%B0%D1%8F%20%D0%BF%D0%BE%D0%BB%D1%8F%D0%BD%D0%B0&amp;p=18&amp;img_url=www.peremeny.ru/UserFiles/Image/DavydovO/I_Sia/Tolst_kent.jpg" TargetMode="External"/><Relationship Id="rId9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http://actorus.ru/media/2010/08/%D0%9B%D1%8E%D0%B4%D0%BC%D0%B8%D0%BB%D0%B0-%D0%A1%D0%B0%D0%B2%D0%B5%D0%BB%D1%8C%D0%B5%D0%B2%D0%B0-5.jpg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Admin\Мои документы\шаблон для презентаций\fony_dlya_prezentatsiy._105_shtuk\Фоны для презентаций. 105 штук\10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620688" y="-1107504"/>
            <a:ext cx="12211050" cy="909637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475656" y="0"/>
            <a:ext cx="64807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Муниципальное общеобразовательное учреждение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</a:rPr>
              <a:t>«Средняя общеобразовательная школа № 2г.Нариманов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</a:rPr>
              <a:t>Астраханская область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04310" y="1556792"/>
            <a:ext cx="6335388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Жизнь и творчество </a:t>
            </a:r>
          </a:p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Л.Н. Толстого</a:t>
            </a:r>
          </a:p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( 1828-1910)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24128" y="5373216"/>
            <a:ext cx="453650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solidFill>
                  <a:schemeClr val="bg1"/>
                </a:solidFill>
              </a:rPr>
              <a:t>Подготовила:</a:t>
            </a:r>
          </a:p>
          <a:p>
            <a:pPr algn="just"/>
            <a:r>
              <a:rPr lang="ru-RU" dirty="0" smtClean="0">
                <a:solidFill>
                  <a:schemeClr val="bg1"/>
                </a:solidFill>
              </a:rPr>
              <a:t> учитель русского языка </a:t>
            </a:r>
          </a:p>
          <a:p>
            <a:pPr algn="just"/>
            <a:r>
              <a:rPr lang="ru-RU" dirty="0" smtClean="0">
                <a:solidFill>
                  <a:schemeClr val="bg1"/>
                </a:solidFill>
              </a:rPr>
              <a:t>и литературы «СОШ № 2 г. </a:t>
            </a:r>
            <a:r>
              <a:rPr lang="ru-RU" dirty="0" err="1" smtClean="0">
                <a:solidFill>
                  <a:schemeClr val="bg1"/>
                </a:solidFill>
              </a:rPr>
              <a:t>Нариманов</a:t>
            </a:r>
            <a:r>
              <a:rPr lang="ru-RU" dirty="0" smtClean="0">
                <a:solidFill>
                  <a:schemeClr val="bg1"/>
                </a:solidFill>
              </a:rPr>
              <a:t>»,</a:t>
            </a:r>
          </a:p>
          <a:p>
            <a:pPr algn="just"/>
            <a:r>
              <a:rPr lang="ru-RU" dirty="0" smtClean="0">
                <a:solidFill>
                  <a:schemeClr val="bg1"/>
                </a:solidFill>
              </a:rPr>
              <a:t>Астраханская область</a:t>
            </a:r>
          </a:p>
          <a:p>
            <a:pPr algn="just"/>
            <a:r>
              <a:rPr lang="ru-RU" dirty="0" smtClean="0">
                <a:solidFill>
                  <a:schemeClr val="bg1"/>
                </a:solidFill>
              </a:rPr>
              <a:t>Попова Галина Николаевна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 bwMode="auto">
          <a:xfrm>
            <a:off x="3643306" y="7500966"/>
            <a:ext cx="2214562" cy="4286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eaLnBrk="0" hangingPunct="0">
              <a:defRPr/>
            </a:pP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hlinkClick r:id="rId3"/>
              </a:rPr>
              <a:t>Prezentacii.com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pic>
        <p:nvPicPr>
          <p:cNvPr id="9" name="Содержимое 3" descr="tolstoi_117134165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1350266" y="1928802"/>
            <a:ext cx="2700531" cy="3057337"/>
          </a:xfrm>
          <a:prstGeom prst="rect">
            <a:avLst/>
          </a:prstGeom>
        </p:spPr>
      </p:pic>
      <p:pic>
        <p:nvPicPr>
          <p:cNvPr id="10" name="Содержимое 3" descr="http://im4-tub.yandex.net/i?id=172911484-11">
            <a:hlinkClick r:id="rId5"/>
          </p:cNvPr>
          <p:cNvPicPr>
            <a:picLocks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715272" y="1785926"/>
            <a:ext cx="2385132" cy="31694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1"/>
                </a:solidFill>
              </a:rPr>
              <a:t>Варианты заглавия романа</a:t>
            </a:r>
            <a:endParaRPr lang="ru-RU" dirty="0">
              <a:solidFill>
                <a:schemeClr val="accent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4000" b="1" i="1" dirty="0" smtClean="0"/>
              <a:t>«Три поры»,</a:t>
            </a:r>
          </a:p>
          <a:p>
            <a:pPr algn="ctr">
              <a:buNone/>
            </a:pPr>
            <a:r>
              <a:rPr lang="ru-RU" sz="4000" b="1" i="1" dirty="0" smtClean="0"/>
              <a:t>«1805 год»,</a:t>
            </a:r>
          </a:p>
          <a:p>
            <a:pPr algn="ctr">
              <a:buNone/>
            </a:pPr>
            <a:r>
              <a:rPr lang="ru-RU" sz="4000" b="1" i="1" dirty="0" smtClean="0"/>
              <a:t>«Всё хорошо, что хорошо кончается», (1866)</a:t>
            </a:r>
          </a:p>
          <a:p>
            <a:pPr algn="ctr">
              <a:buNone/>
            </a:pPr>
            <a:r>
              <a:rPr lang="ru-RU" sz="4000" b="1" i="1" dirty="0" smtClean="0"/>
              <a:t>«Война и мир» (1867)</a:t>
            </a:r>
            <a:endParaRPr lang="ru-RU" sz="40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1"/>
                </a:solidFill>
              </a:rPr>
              <a:t>История создания. «Я старался писать историю народа»</a:t>
            </a:r>
            <a:endParaRPr lang="ru-RU" dirty="0">
              <a:solidFill>
                <a:schemeClr val="accent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b="1" dirty="0" smtClean="0"/>
              <a:t>1863-1869</a:t>
            </a:r>
          </a:p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r>
              <a:rPr lang="ru-RU" b="1" dirty="0" smtClean="0"/>
              <a:t>1857</a:t>
            </a:r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r>
              <a:rPr lang="ru-RU" b="1" dirty="0" smtClean="0"/>
              <a:t>Роман</a:t>
            </a:r>
          </a:p>
          <a:p>
            <a:pPr>
              <a:buNone/>
            </a:pPr>
            <a:r>
              <a:rPr lang="ru-RU" b="1" dirty="0" smtClean="0"/>
              <a:t>«Война и мир»</a:t>
            </a:r>
          </a:p>
          <a:p>
            <a:pPr algn="ctr">
              <a:buNone/>
            </a:pPr>
            <a:r>
              <a:rPr lang="ru-RU" b="1" dirty="0" smtClean="0"/>
              <a:t>1825             </a:t>
            </a:r>
          </a:p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r>
              <a:rPr lang="ru-RU" b="1" dirty="0" smtClean="0"/>
              <a:t>1812</a:t>
            </a:r>
          </a:p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r>
              <a:rPr lang="ru-RU" b="1" dirty="0" smtClean="0"/>
              <a:t>1805</a:t>
            </a:r>
            <a:endParaRPr lang="ru-RU" b="1" dirty="0"/>
          </a:p>
        </p:txBody>
      </p:sp>
      <p:cxnSp>
        <p:nvCxnSpPr>
          <p:cNvPr id="5" name="Прямая со стрелкой 4"/>
          <p:cNvCxnSpPr/>
          <p:nvPr/>
        </p:nvCxnSpPr>
        <p:spPr>
          <a:xfrm rot="5400000" flipH="1" flipV="1">
            <a:off x="4427984" y="2492896"/>
            <a:ext cx="43204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rot="5400000">
            <a:off x="4356770" y="3356198"/>
            <a:ext cx="57606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rot="5400000">
            <a:off x="4355976" y="4653136"/>
            <a:ext cx="57606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rot="5400000">
            <a:off x="4356770" y="5372422"/>
            <a:ext cx="57606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4860032" y="2996952"/>
            <a:ext cx="72008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5004048" y="4365104"/>
            <a:ext cx="64807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4932040" y="5157192"/>
            <a:ext cx="72008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4932040" y="5877272"/>
            <a:ext cx="79208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5868145" y="2780928"/>
            <a:ext cx="3275856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/>
              <a:t>Встреча с  </a:t>
            </a:r>
            <a:r>
              <a:rPr lang="ru-RU" b="1" i="1" dirty="0" err="1" smtClean="0"/>
              <a:t>Пущиным</a:t>
            </a:r>
            <a:r>
              <a:rPr lang="ru-RU" b="1" i="1" dirty="0" smtClean="0"/>
              <a:t> и Волконским</a:t>
            </a:r>
          </a:p>
          <a:p>
            <a:endParaRPr lang="ru-RU" b="1" i="1" dirty="0" smtClean="0"/>
          </a:p>
          <a:p>
            <a:endParaRPr lang="ru-RU" b="1" i="1" dirty="0" smtClean="0"/>
          </a:p>
          <a:p>
            <a:r>
              <a:rPr lang="ru-RU" b="1" i="1" dirty="0" smtClean="0"/>
              <a:t>Восстание на Сенатской площади. Повесть «Декабристы»</a:t>
            </a:r>
          </a:p>
          <a:p>
            <a:endParaRPr lang="ru-RU" b="1" i="1" dirty="0" smtClean="0"/>
          </a:p>
          <a:p>
            <a:r>
              <a:rPr lang="ru-RU" b="1" i="1" dirty="0" smtClean="0"/>
              <a:t>Отечественная война</a:t>
            </a:r>
          </a:p>
          <a:p>
            <a:endParaRPr lang="ru-RU" b="1" i="1" dirty="0" smtClean="0"/>
          </a:p>
          <a:p>
            <a:endParaRPr lang="ru-RU" b="1" i="1" dirty="0" smtClean="0"/>
          </a:p>
          <a:p>
            <a:r>
              <a:rPr lang="ru-RU" b="1" i="1" dirty="0" smtClean="0"/>
              <a:t>Война с Наполеоном в союзе с Австрией</a:t>
            </a:r>
          </a:p>
        </p:txBody>
      </p:sp>
      <p:sp>
        <p:nvSpPr>
          <p:cNvPr id="25" name="Левая фигурная скобка 24"/>
          <p:cNvSpPr/>
          <p:nvPr/>
        </p:nvSpPr>
        <p:spPr>
          <a:xfrm>
            <a:off x="3347864" y="2060848"/>
            <a:ext cx="360040" cy="3888432"/>
          </a:xfrm>
          <a:prstGeom prst="leftBrace">
            <a:avLst>
              <a:gd name="adj1" fmla="val 8333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авая фигурная скобка 25"/>
          <p:cNvSpPr/>
          <p:nvPr/>
        </p:nvSpPr>
        <p:spPr>
          <a:xfrm>
            <a:off x="5580112" y="2060848"/>
            <a:ext cx="504056" cy="4104456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1"/>
                </a:solidFill>
              </a:rPr>
              <a:t>Историческая основа и проблематика романа</a:t>
            </a:r>
            <a:endParaRPr lang="ru-RU" dirty="0">
              <a:solidFill>
                <a:schemeClr val="accent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i="1" dirty="0" smtClean="0"/>
              <a:t>1 том: события 1805г, война России с Австрией на её территории</a:t>
            </a:r>
          </a:p>
          <a:p>
            <a:r>
              <a:rPr lang="ru-RU" b="1" i="1" dirty="0" smtClean="0"/>
              <a:t>2 том: 1806-1811г, русские войска в Пруссии</a:t>
            </a:r>
          </a:p>
          <a:p>
            <a:r>
              <a:rPr lang="ru-RU" b="1" i="1" dirty="0" smtClean="0"/>
              <a:t>3 том: 1812 г.              Широкое изображение             </a:t>
            </a:r>
          </a:p>
          <a:p>
            <a:r>
              <a:rPr lang="ru-RU" b="1" i="1" dirty="0" smtClean="0"/>
              <a:t> 4 том: 1812-1813        Отечественной войны 1812г</a:t>
            </a:r>
          </a:p>
          <a:p>
            <a:r>
              <a:rPr lang="ru-RU" b="1" i="1" dirty="0" smtClean="0"/>
              <a:t>Эпилог, 1820г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Правая фигурная скобка 3"/>
          <p:cNvSpPr/>
          <p:nvPr/>
        </p:nvSpPr>
        <p:spPr>
          <a:xfrm>
            <a:off x="3059832" y="3429000"/>
            <a:ext cx="504056" cy="72008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accent1"/>
                </a:solidFill>
              </a:rPr>
              <a:t>Проблематика романа</a:t>
            </a:r>
            <a:endParaRPr lang="ru-RU" dirty="0">
              <a:solidFill>
                <a:schemeClr val="accent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Причины военных неудач</a:t>
            </a:r>
          </a:p>
          <a:p>
            <a:r>
              <a:rPr lang="ru-RU" dirty="0" smtClean="0"/>
              <a:t>Роль отдельных личностей в военных событиях в истории</a:t>
            </a:r>
          </a:p>
          <a:p>
            <a:r>
              <a:rPr lang="ru-RU" dirty="0" smtClean="0"/>
              <a:t>Картины партизанской войны</a:t>
            </a:r>
          </a:p>
          <a:p>
            <a:r>
              <a:rPr lang="ru-RU" dirty="0" smtClean="0"/>
              <a:t>Роль русского народа, решившего исход войны</a:t>
            </a:r>
          </a:p>
          <a:p>
            <a:r>
              <a:rPr lang="ru-RU" dirty="0" smtClean="0"/>
              <a:t>Роль дворянства в государстве, личность истинного гражданина, эмансипация женщин</a:t>
            </a:r>
          </a:p>
          <a:p>
            <a:r>
              <a:rPr lang="ru-RU" dirty="0" smtClean="0"/>
              <a:t>Различные идейные течения (масонство, деятельность Сперанского, зарождение декабристского движения)</a:t>
            </a:r>
          </a:p>
          <a:p>
            <a:r>
              <a:rPr lang="ru-RU" dirty="0" smtClean="0"/>
              <a:t>Парадные обеды, балы, охота, святочные забавы, сцены бунта крестьян, эпизоды возмущения ремесленников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accent1"/>
                </a:solidFill>
              </a:rPr>
              <a:t>Действие романа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i="1" dirty="0" smtClean="0"/>
              <a:t>Петербург  </a:t>
            </a:r>
          </a:p>
          <a:p>
            <a:pPr>
              <a:buNone/>
            </a:pPr>
            <a:r>
              <a:rPr lang="ru-RU" b="1" i="1" dirty="0" smtClean="0"/>
              <a:t>                                                Военные события:</a:t>
            </a:r>
          </a:p>
          <a:p>
            <a:r>
              <a:rPr lang="ru-RU" b="1" i="1" dirty="0" smtClean="0"/>
              <a:t> Москва  </a:t>
            </a:r>
          </a:p>
          <a:p>
            <a:pPr>
              <a:buNone/>
            </a:pPr>
            <a:r>
              <a:rPr lang="ru-RU" b="1" i="1" dirty="0" smtClean="0"/>
              <a:t>                                                </a:t>
            </a:r>
          </a:p>
          <a:p>
            <a:r>
              <a:rPr lang="ru-RU" b="1" i="1" dirty="0" smtClean="0"/>
              <a:t>Лысые горы                                Австрия</a:t>
            </a:r>
          </a:p>
          <a:p>
            <a:pPr>
              <a:buNone/>
            </a:pPr>
            <a:endParaRPr lang="ru-RU" b="1" i="1" dirty="0" smtClean="0"/>
          </a:p>
          <a:p>
            <a:r>
              <a:rPr lang="ru-RU" b="1" i="1" dirty="0" smtClean="0"/>
              <a:t>Отрадное                                    Россия</a:t>
            </a:r>
            <a:endParaRPr lang="ru-RU" b="1" i="1" dirty="0"/>
          </a:p>
        </p:txBody>
      </p:sp>
      <p:sp>
        <p:nvSpPr>
          <p:cNvPr id="4" name="Стрелка вниз 3"/>
          <p:cNvSpPr/>
          <p:nvPr/>
        </p:nvSpPr>
        <p:spPr>
          <a:xfrm>
            <a:off x="1403648" y="2348880"/>
            <a:ext cx="72008" cy="64807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низ 4"/>
          <p:cNvSpPr/>
          <p:nvPr/>
        </p:nvSpPr>
        <p:spPr>
          <a:xfrm>
            <a:off x="1403648" y="3356992"/>
            <a:ext cx="45719" cy="57606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низ 5"/>
          <p:cNvSpPr/>
          <p:nvPr/>
        </p:nvSpPr>
        <p:spPr>
          <a:xfrm>
            <a:off x="1403648" y="4365104"/>
            <a:ext cx="72008" cy="57606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Выгнутая вправо стрелка 8"/>
          <p:cNvSpPr/>
          <p:nvPr/>
        </p:nvSpPr>
        <p:spPr>
          <a:xfrm>
            <a:off x="7236296" y="2708920"/>
            <a:ext cx="1296144" cy="1512168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Выгнутая влево стрелка 9"/>
          <p:cNvSpPr/>
          <p:nvPr/>
        </p:nvSpPr>
        <p:spPr>
          <a:xfrm>
            <a:off x="3347864" y="2780928"/>
            <a:ext cx="1080120" cy="2592288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1"/>
                </a:solidFill>
              </a:rPr>
              <a:t>Смысл названия романа, </a:t>
            </a:r>
            <a:br>
              <a:rPr lang="ru-RU" dirty="0" smtClean="0">
                <a:solidFill>
                  <a:schemeClr val="accent1"/>
                </a:solidFill>
              </a:rPr>
            </a:br>
            <a:r>
              <a:rPr lang="ru-RU" dirty="0" smtClean="0">
                <a:solidFill>
                  <a:schemeClr val="accent1"/>
                </a:solidFill>
              </a:rPr>
              <a:t>герои и композиция</a:t>
            </a:r>
            <a:endParaRPr lang="ru-RU" dirty="0">
              <a:solidFill>
                <a:schemeClr val="accent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«Мир» – это не только мирная жизнь без войны. Но и та общность, то единение, к которому должны стремиться люди</a:t>
            </a:r>
          </a:p>
          <a:p>
            <a:r>
              <a:rPr lang="ru-RU" dirty="0" smtClean="0"/>
              <a:t>«Война» –не только кровопролитные битвы и сражения, несущие смерть, но и разъединение людей, их вражда</a:t>
            </a:r>
          </a:p>
          <a:p>
            <a:pPr>
              <a:buNone/>
            </a:pPr>
            <a:r>
              <a:rPr lang="ru-RU" sz="4400" dirty="0" smtClean="0"/>
              <a:t>Идея: </a:t>
            </a:r>
            <a:r>
              <a:rPr lang="ru-RU" sz="2800" dirty="0" smtClean="0"/>
              <a:t>Правда заключается в братстве людей, люди не должны бороться друг с другом. И все действующие лица показывают, как человек подходит или отходит от этой правды»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124744"/>
          <a:ext cx="8229600" cy="54726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854930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Война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Мир</a:t>
                      </a:r>
                      <a:endParaRPr lang="ru-RU" sz="3200" dirty="0"/>
                    </a:p>
                  </a:txBody>
                  <a:tcPr/>
                </a:tc>
              </a:tr>
              <a:tr h="4617676"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Болконские</a:t>
                      </a:r>
                    </a:p>
                    <a:p>
                      <a:r>
                        <a:rPr lang="ru-RU" sz="3200" dirty="0" err="1" smtClean="0"/>
                        <a:t>Ростовы</a:t>
                      </a:r>
                      <a:endParaRPr lang="ru-RU" sz="3200" dirty="0" smtClean="0"/>
                    </a:p>
                    <a:p>
                      <a:r>
                        <a:rPr lang="ru-RU" sz="3200" dirty="0" smtClean="0"/>
                        <a:t>Безухов</a:t>
                      </a:r>
                    </a:p>
                    <a:p>
                      <a:r>
                        <a:rPr lang="ru-RU" sz="3200" dirty="0" smtClean="0"/>
                        <a:t>Кутузов</a:t>
                      </a:r>
                    </a:p>
                    <a:p>
                      <a:r>
                        <a:rPr lang="ru-RU" sz="2400" baseline="0" dirty="0" smtClean="0"/>
                        <a:t>«Люди мира», ненавидящие не только войну , в её прямом смысле, но и ту ложь, лицемерие, эгоизм, которые разъединяют людей.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Курагин</a:t>
                      </a:r>
                    </a:p>
                    <a:p>
                      <a:r>
                        <a:rPr lang="ru-RU" sz="3200" dirty="0" smtClean="0"/>
                        <a:t>Наполеон</a:t>
                      </a:r>
                    </a:p>
                    <a:p>
                      <a:r>
                        <a:rPr lang="ru-RU" sz="3200" dirty="0" smtClean="0"/>
                        <a:t>Александр</a:t>
                      </a:r>
                      <a:r>
                        <a:rPr lang="en-US" sz="3200" dirty="0" smtClean="0"/>
                        <a:t>I</a:t>
                      </a:r>
                      <a:endParaRPr lang="ru-RU" sz="3200" dirty="0" smtClean="0"/>
                    </a:p>
                    <a:p>
                      <a:endParaRPr lang="ru-RU" sz="3200" dirty="0" smtClean="0"/>
                    </a:p>
                    <a:p>
                      <a:r>
                        <a:rPr lang="ru-RU" sz="2400" dirty="0" smtClean="0"/>
                        <a:t>«Люди войны» (независимо от их личного участия</a:t>
                      </a:r>
                      <a:r>
                        <a:rPr lang="ru-RU" sz="2400" baseline="0" dirty="0" smtClean="0"/>
                        <a:t> в военных событиях. Несущие вражду, эгоизм, преступную аморальность</a:t>
                      </a:r>
                      <a:endParaRPr lang="ru-RU" sz="2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555776" y="332656"/>
            <a:ext cx="43924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Антитеза</a:t>
            </a:r>
            <a:endParaRPr lang="ru-RU" sz="3600" dirty="0"/>
          </a:p>
        </p:txBody>
      </p:sp>
      <p:sp>
        <p:nvSpPr>
          <p:cNvPr id="9" name="Стрелка вниз 8"/>
          <p:cNvSpPr/>
          <p:nvPr/>
        </p:nvSpPr>
        <p:spPr>
          <a:xfrm>
            <a:off x="2483768" y="692696"/>
            <a:ext cx="1296144" cy="36004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низ 9"/>
          <p:cNvSpPr/>
          <p:nvPr/>
        </p:nvSpPr>
        <p:spPr>
          <a:xfrm>
            <a:off x="6084168" y="620688"/>
            <a:ext cx="936104" cy="43204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accent1"/>
                </a:solidFill>
              </a:rPr>
              <a:t>Жанр </a:t>
            </a:r>
            <a:endParaRPr lang="ru-RU" dirty="0">
              <a:solidFill>
                <a:schemeClr val="accent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Просто книга – как Библия.</a:t>
            </a:r>
          </a:p>
          <a:p>
            <a:pPr algn="r">
              <a:buNone/>
            </a:pPr>
            <a:r>
              <a:rPr lang="ru-RU" b="1" i="1" dirty="0" smtClean="0"/>
              <a:t>Что такое «Война и мир»?</a:t>
            </a:r>
          </a:p>
          <a:p>
            <a:pPr algn="r">
              <a:buNone/>
            </a:pPr>
            <a:r>
              <a:rPr lang="ru-RU" b="1" i="1" dirty="0" smtClean="0"/>
              <a:t>Это не роман, ещё менее поэма, ещё менее историческая хроника.</a:t>
            </a:r>
          </a:p>
          <a:p>
            <a:pPr algn="r">
              <a:buNone/>
            </a:pPr>
            <a:r>
              <a:rPr lang="ru-RU" b="1" i="1" dirty="0" smtClean="0"/>
              <a:t>«Война и мир» есть то, что хотел и мог выразить автор в той форме, в которой оно выразилось»</a:t>
            </a:r>
          </a:p>
          <a:p>
            <a:pPr algn="r">
              <a:buNone/>
            </a:pPr>
            <a:r>
              <a:rPr lang="ru-RU" b="1" i="1" dirty="0" smtClean="0"/>
              <a:t>Л.Н. Толстой</a:t>
            </a:r>
          </a:p>
        </p:txBody>
      </p:sp>
      <p:pic>
        <p:nvPicPr>
          <p:cNvPr id="1026" name="Picture 2" descr="http://im4-tub.yandex.net/i?id=142562179-0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6632"/>
            <a:ext cx="2555776" cy="2448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accent1"/>
                </a:solidFill>
              </a:rPr>
              <a:t>Жанр </a:t>
            </a:r>
            <a:endParaRPr lang="ru-RU" dirty="0">
              <a:solidFill>
                <a:schemeClr val="accent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b="1" i="1" dirty="0" smtClean="0"/>
              <a:t>Роман – эпопея</a:t>
            </a:r>
          </a:p>
          <a:p>
            <a:pPr algn="just"/>
            <a:r>
              <a:rPr lang="ru-RU" b="1" dirty="0" smtClean="0"/>
              <a:t>Романные признаки</a:t>
            </a:r>
            <a:r>
              <a:rPr lang="ru-RU" dirty="0" smtClean="0"/>
              <a:t>: завязка, развитие действия, кульминация, развязка – для всего повествования и для каждой сюжетной линии</a:t>
            </a:r>
          </a:p>
          <a:p>
            <a:pPr algn="just"/>
            <a:r>
              <a:rPr lang="ru-RU" b="1" dirty="0" smtClean="0"/>
              <a:t>Признаки эпопеи</a:t>
            </a:r>
            <a:r>
              <a:rPr lang="ru-RU" dirty="0" smtClean="0"/>
              <a:t>: тема (эпоха больших исторических событий); идейное содержание (моральное единение повествователя с народом в его героической деятельности, патриотизм – прославление жизни, оптимизм; сложность композиции; стремление автора к национально-историческому обобщению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1"/>
                </a:solidFill>
              </a:rPr>
              <a:t>Видеофрагмент романа </a:t>
            </a:r>
            <a:br>
              <a:rPr lang="ru-RU" dirty="0" smtClean="0">
                <a:solidFill>
                  <a:schemeClr val="accent1"/>
                </a:solidFill>
              </a:rPr>
            </a:br>
            <a:r>
              <a:rPr lang="ru-RU" dirty="0" smtClean="0">
                <a:solidFill>
                  <a:schemeClr val="accent1"/>
                </a:solidFill>
              </a:rPr>
              <a:t>«Война и мир»</a:t>
            </a:r>
            <a:endParaRPr lang="ru-RU" dirty="0">
              <a:solidFill>
                <a:schemeClr val="accent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36912"/>
            <a:ext cx="8229600" cy="3687688"/>
          </a:xfrm>
        </p:spPr>
        <p:txBody>
          <a:bodyPr/>
          <a:lstStyle/>
          <a:p>
            <a:r>
              <a:rPr lang="en-US" dirty="0" smtClean="0">
                <a:hlinkClick r:id="rId2"/>
              </a:rPr>
              <a:t>http://video.yandex.ru/users/alekx2016/view/272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accent1"/>
                </a:solidFill>
              </a:rPr>
              <a:t>Л.Н. Толстой</a:t>
            </a:r>
            <a:endParaRPr lang="ru-RU" dirty="0">
              <a:solidFill>
                <a:schemeClr val="accent1"/>
              </a:solidFill>
            </a:endParaRPr>
          </a:p>
        </p:txBody>
      </p:sp>
      <p:pic>
        <p:nvPicPr>
          <p:cNvPr id="4" name="Содержимое 3" descr="tolstoi_117134165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1988840"/>
            <a:ext cx="3877169" cy="4389437"/>
          </a:xfrm>
        </p:spPr>
      </p:pic>
      <p:sp>
        <p:nvSpPr>
          <p:cNvPr id="5" name="TextBox 4"/>
          <p:cNvSpPr txBox="1"/>
          <p:nvPr/>
        </p:nvSpPr>
        <p:spPr>
          <a:xfrm>
            <a:off x="4499992" y="2276872"/>
            <a:ext cx="424847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C00000"/>
                </a:solidFill>
              </a:rPr>
              <a:t>Чтобы жить честно, надо рваться, путаться,</a:t>
            </a:r>
          </a:p>
          <a:p>
            <a:r>
              <a:rPr lang="ru-RU" sz="2800" dirty="0" smtClean="0">
                <a:solidFill>
                  <a:srgbClr val="C00000"/>
                </a:solidFill>
              </a:rPr>
              <a:t> биться, ошибаться, начинать и бросать, </a:t>
            </a:r>
          </a:p>
          <a:p>
            <a:r>
              <a:rPr lang="ru-RU" sz="2800" dirty="0" smtClean="0">
                <a:solidFill>
                  <a:srgbClr val="C00000"/>
                </a:solidFill>
              </a:rPr>
              <a:t>и опять начинать и опять бросать, и вечно </a:t>
            </a:r>
          </a:p>
          <a:p>
            <a:r>
              <a:rPr lang="ru-RU" sz="2800" dirty="0" smtClean="0">
                <a:solidFill>
                  <a:srgbClr val="C00000"/>
                </a:solidFill>
              </a:rPr>
              <a:t>бороться и лишаться.</a:t>
            </a:r>
          </a:p>
          <a:p>
            <a:r>
              <a:rPr lang="ru-RU" sz="2800" dirty="0" smtClean="0">
                <a:solidFill>
                  <a:srgbClr val="C00000"/>
                </a:solidFill>
              </a:rPr>
              <a:t> А спокойствие –</a:t>
            </a:r>
          </a:p>
          <a:p>
            <a:r>
              <a:rPr lang="ru-RU" sz="2800" dirty="0" smtClean="0">
                <a:solidFill>
                  <a:srgbClr val="C00000"/>
                </a:solidFill>
              </a:rPr>
              <a:t>душевная подлость.</a:t>
            </a:r>
            <a:endParaRPr lang="ru-RU" sz="28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1"/>
                </a:solidFill>
              </a:rPr>
              <a:t>Этапы  жизненного и идейно- творческого развития</a:t>
            </a:r>
            <a:endParaRPr lang="ru-RU" dirty="0">
              <a:solidFill>
                <a:schemeClr val="accent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1828-1849 –детство, отрочество, юность: истоки личности</a:t>
            </a:r>
          </a:p>
          <a:p>
            <a:r>
              <a:rPr lang="ru-RU" dirty="0" smtClean="0"/>
              <a:t>1849-1851 – Ясная Поляна: опыт самостоятельной жизни.</a:t>
            </a:r>
          </a:p>
          <a:p>
            <a:r>
              <a:rPr lang="ru-RU" dirty="0" smtClean="0"/>
              <a:t>1851-1855 - Военная служба. На пути к «Войне и миру»</a:t>
            </a:r>
          </a:p>
          <a:p>
            <a:r>
              <a:rPr lang="ru-RU" dirty="0" smtClean="0"/>
              <a:t>1860-70 – Писатель, общественный деятель, педагог.</a:t>
            </a:r>
          </a:p>
          <a:p>
            <a:r>
              <a:rPr lang="ru-RU" dirty="0" smtClean="0"/>
              <a:t>1880-90 – «Я отрёкся от жизни круга»</a:t>
            </a:r>
          </a:p>
          <a:p>
            <a:r>
              <a:rPr lang="ru-RU" dirty="0" smtClean="0"/>
              <a:t>1900-1910- Люди и встречи. Исход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http://im8-tub.yandex.net/i?id=116203380-11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260648"/>
            <a:ext cx="3312368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im2-tub.yandex.net/i?id=129860705-09">
            <a:hlinkClick r:id="rId4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48264" y="332656"/>
            <a:ext cx="2016224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im6-tub.yandex.net/i?id=80739721-11">
            <a:hlinkClick r:id="rId6"/>
          </p:cNvPr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39744" y="3645024"/>
            <a:ext cx="2304256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im3-tub.yandex.net/i?id=82717783-05">
            <a:hlinkClick r:id="rId8"/>
          </p:cNvPr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635896" y="4293096"/>
            <a:ext cx="2880320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im2-tub.yandex.net/i?id=124763497-02">
            <a:hlinkClick r:id="rId10"/>
          </p:cNvPr>
          <p:cNvPicPr/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51520" y="3717032"/>
            <a:ext cx="2952328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://im6-tub.yandex.net/i?id=26034704-05">
            <a:hlinkClick r:id="rId12"/>
          </p:cNvPr>
          <p:cNvPicPr/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635896" y="188640"/>
            <a:ext cx="2952328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Содержимое 3" descr="http://im4-tub.yandex.net/i?id=172911484-11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116632"/>
            <a:ext cx="3777794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im2-tub.yandex.net/i?id=23657796-12">
            <a:hlinkClick r:id="rId4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024" y="260648"/>
            <a:ext cx="3888432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im6-tub.yandex.net/i?id=102970295-10">
            <a:hlinkClick r:id="rId6"/>
          </p:cNvPr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7544" y="4725144"/>
            <a:ext cx="3456384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im7-tub.yandex.net/i?id=97049698-13">
            <a:hlinkClick r:id="rId8"/>
          </p:cNvPr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796136" y="4221088"/>
            <a:ext cx="2592288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936104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1"/>
                </a:solidFill>
              </a:rPr>
              <a:t>Вопросы-комментарии</a:t>
            </a:r>
            <a:endParaRPr lang="ru-RU" dirty="0">
              <a:solidFill>
                <a:schemeClr val="accent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055840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Свидетелем каких исторических событий был писатель?</a:t>
            </a:r>
          </a:p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(А.С. Пушкин, 1837; М.Ю. Лермонтов, 1841; Н.В. Гоголь, 1852; Н.Г. Чернышевский, 1854 сотрудник «Современника»; Крымская война, 1853-56; смерть Николая </a:t>
            </a:r>
            <a:r>
              <a:rPr lang="en-US" dirty="0" smtClean="0">
                <a:solidFill>
                  <a:srgbClr val="FF0000"/>
                </a:solidFill>
              </a:rPr>
              <a:t>I</a:t>
            </a:r>
            <a:r>
              <a:rPr lang="ru-RU" dirty="0" smtClean="0">
                <a:solidFill>
                  <a:srgbClr val="FF0000"/>
                </a:solidFill>
              </a:rPr>
              <a:t>, 1855; «Крестьянская реформа»,1861; покушение на Александра </a:t>
            </a:r>
            <a:r>
              <a:rPr lang="en-US" dirty="0" smtClean="0">
                <a:solidFill>
                  <a:srgbClr val="FF0000"/>
                </a:solidFill>
              </a:rPr>
              <a:t>II</a:t>
            </a:r>
            <a:r>
              <a:rPr lang="ru-RU" dirty="0" smtClean="0">
                <a:solidFill>
                  <a:srgbClr val="FF0000"/>
                </a:solidFill>
              </a:rPr>
              <a:t>; Парижская коммуна; возникновение общества «Земля и воля», 1876; русско-турецкая война, 1877-78, смерть Александра </a:t>
            </a:r>
            <a:r>
              <a:rPr lang="en-US" dirty="0" smtClean="0">
                <a:solidFill>
                  <a:srgbClr val="FF0000"/>
                </a:solidFill>
              </a:rPr>
              <a:t>II</a:t>
            </a:r>
            <a:r>
              <a:rPr lang="ru-RU" dirty="0" smtClean="0">
                <a:solidFill>
                  <a:srgbClr val="FF0000"/>
                </a:solidFill>
              </a:rPr>
              <a:t>, 1881; попытка покушения на Александра </a:t>
            </a:r>
            <a:r>
              <a:rPr lang="en-US" dirty="0" smtClean="0">
                <a:solidFill>
                  <a:srgbClr val="FF0000"/>
                </a:solidFill>
              </a:rPr>
              <a:t>III</a:t>
            </a:r>
            <a:r>
              <a:rPr lang="ru-RU" dirty="0" smtClean="0">
                <a:solidFill>
                  <a:srgbClr val="FF0000"/>
                </a:solidFill>
              </a:rPr>
              <a:t>, 1887: русско-японская война, 1904-05; Кровавое воскресенье, 1905</a:t>
            </a:r>
          </a:p>
          <a:p>
            <a:r>
              <a:rPr lang="ru-RU" dirty="0" smtClean="0"/>
              <a:t>На какие годы падает расцвет его творчества?</a:t>
            </a:r>
          </a:p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(50- годы, время создания романа – эпопей)</a:t>
            </a:r>
          </a:p>
          <a:p>
            <a:r>
              <a:rPr lang="ru-RU" dirty="0" smtClean="0"/>
              <a:t>С кем из выдающихся людей Толстой общался?</a:t>
            </a:r>
          </a:p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(Н.А. Некрасов, И.С. Тургенев, А.И. Герцен, А.Н. Островский, А.П. Чехов, Ф.М. Тютчев, Т.Г. Шевченко и другие)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1"/>
                </a:solidFill>
              </a:rPr>
              <a:t>Правила и программа Толстого</a:t>
            </a:r>
            <a:endParaRPr lang="ru-RU" dirty="0">
              <a:solidFill>
                <a:schemeClr val="accent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Что назначено непременно исполнять, то исполняй, несмотря ни на что</a:t>
            </a:r>
          </a:p>
          <a:p>
            <a:r>
              <a:rPr lang="ru-RU" dirty="0" smtClean="0"/>
              <a:t>Что исполняешь, исполняй хорошо</a:t>
            </a:r>
          </a:p>
          <a:p>
            <a:r>
              <a:rPr lang="ru-RU" dirty="0" smtClean="0"/>
              <a:t>Никогда не справляйся в книге, если что-нибудь забыл, а старайся сам вспомнить</a:t>
            </a:r>
          </a:p>
          <a:p>
            <a:r>
              <a:rPr lang="ru-RU" dirty="0" smtClean="0"/>
              <a:t>Заставь постоянно ум твой действовать со всею ему возможной силой</a:t>
            </a:r>
          </a:p>
          <a:p>
            <a:r>
              <a:rPr lang="ru-RU" dirty="0" smtClean="0"/>
              <a:t>Читай и думай всегда громко</a:t>
            </a:r>
          </a:p>
          <a:p>
            <a:r>
              <a:rPr lang="ru-RU" dirty="0" smtClean="0"/>
              <a:t>Не стыдись говорить людям, которые тебе мешают, что они мешают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1"/>
                </a:solidFill>
              </a:rPr>
              <a:t>Роман «Война и мир» – </a:t>
            </a:r>
            <a:br>
              <a:rPr lang="ru-RU" dirty="0" smtClean="0">
                <a:solidFill>
                  <a:schemeClr val="accent1"/>
                </a:solidFill>
              </a:rPr>
            </a:br>
            <a:r>
              <a:rPr lang="ru-RU" dirty="0" smtClean="0">
                <a:solidFill>
                  <a:schemeClr val="accent1"/>
                </a:solidFill>
              </a:rPr>
              <a:t>роман - эпопея</a:t>
            </a:r>
            <a:endParaRPr lang="ru-RU" dirty="0">
              <a:solidFill>
                <a:schemeClr val="accent1"/>
              </a:solidFill>
            </a:endParaRPr>
          </a:p>
        </p:txBody>
      </p:sp>
      <p:pic>
        <p:nvPicPr>
          <p:cNvPr id="4" name="i-main-pic" descr="Картинка 10 из 25311">
            <a:hlinkClick r:id="rId2" tgtFrame="_blank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1844824"/>
            <a:ext cx="6696744" cy="5013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accent1"/>
                </a:solidFill>
              </a:rPr>
              <a:t>История создания романа</a:t>
            </a:r>
            <a:endParaRPr lang="ru-RU" dirty="0">
              <a:solidFill>
                <a:schemeClr val="accent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1863-1869 – годы работы</a:t>
            </a:r>
          </a:p>
          <a:p>
            <a:r>
              <a:rPr lang="ru-RU" dirty="0" smtClean="0"/>
              <a:t>Первоначальное название «Декабристы» на современную тему (действие с 1856г-амнистия декабристов), затем отодвинул начало к 1812 – времени детства и юности, а затем к 1805-1807, так как была тесная связь между восстанием декабристов, Отечественной войной 1812 и войной 1805-1807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204</TotalTime>
  <Words>882</Words>
  <Application>Microsoft Office PowerPoint</Application>
  <PresentationFormat>Экран (4:3)</PresentationFormat>
  <Paragraphs>122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Поток</vt:lpstr>
      <vt:lpstr>Слайд 1</vt:lpstr>
      <vt:lpstr>Л.Н. Толстой</vt:lpstr>
      <vt:lpstr>Этапы  жизненного и идейно- творческого развития</vt:lpstr>
      <vt:lpstr>Слайд 4</vt:lpstr>
      <vt:lpstr> </vt:lpstr>
      <vt:lpstr>Вопросы-комментарии</vt:lpstr>
      <vt:lpstr>Правила и программа Толстого</vt:lpstr>
      <vt:lpstr>Роман «Война и мир» –  роман - эпопея</vt:lpstr>
      <vt:lpstr>История создания романа</vt:lpstr>
      <vt:lpstr>Варианты заглавия романа</vt:lpstr>
      <vt:lpstr>История создания. «Я старался писать историю народа»</vt:lpstr>
      <vt:lpstr>Историческая основа и проблематика романа</vt:lpstr>
      <vt:lpstr>Проблематика романа</vt:lpstr>
      <vt:lpstr>Действие романа:</vt:lpstr>
      <vt:lpstr>Смысл названия романа,  герои и композиция</vt:lpstr>
      <vt:lpstr>Слайд 16</vt:lpstr>
      <vt:lpstr>Жанр </vt:lpstr>
      <vt:lpstr>Жанр </vt:lpstr>
      <vt:lpstr>Видеофрагмент романа  «Война и мир»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Галина Николаевна</dc:creator>
  <cp:lastModifiedBy>Admin</cp:lastModifiedBy>
  <cp:revision>23</cp:revision>
  <dcterms:created xsi:type="dcterms:W3CDTF">2011-03-05T14:27:36Z</dcterms:created>
  <dcterms:modified xsi:type="dcterms:W3CDTF">2012-09-08T16:32:05Z</dcterms:modified>
</cp:coreProperties>
</file>