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3" r:id="rId27"/>
    <p:sldId id="303" r:id="rId28"/>
    <p:sldId id="281" r:id="rId29"/>
    <p:sldId id="282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02" r:id="rId44"/>
    <p:sldId id="298" r:id="rId45"/>
    <p:sldId id="299" r:id="rId46"/>
    <p:sldId id="301" r:id="rId47"/>
    <p:sldId id="297" r:id="rId48"/>
    <p:sldId id="300" r:id="rId49"/>
    <p:sldId id="304" r:id="rId50"/>
    <p:sldId id="305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4369586-8FA3-4012-BA7D-6A6AB88E4B11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92F135C-A281-4B1B-B079-8C7AA9BC20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dirty="0" smtClean="0"/>
              <a:t>Вилка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51845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Россия по части вилок шла в ногу с историческим процессом. Еще при царе Алексее Михайловиче, как писал в путевых очерках один европеец, «за обедом для каждого гостя клали на стол ложки и хлеб, а тарель, нож и вилку — только для почетных гостей».</a:t>
            </a:r>
          </a:p>
        </p:txBody>
      </p:sp>
      <p:pic>
        <p:nvPicPr>
          <p:cNvPr id="157698" name="Picture 2" descr="Иллюстрации / Государево око. Тайная дипломатия и разведка на службе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20888"/>
            <a:ext cx="2664296" cy="3702471"/>
          </a:xfrm>
          <a:prstGeom prst="rect">
            <a:avLst/>
          </a:prstGeom>
          <a:noFill/>
        </p:spPr>
      </p:pic>
      <p:pic>
        <p:nvPicPr>
          <p:cNvPr id="157700" name="Picture 4" descr="Кто первым взял в руки вилку? Funky Sh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548680"/>
            <a:ext cx="2448272" cy="5615303"/>
          </a:xfrm>
          <a:prstGeom prst="rect">
            <a:avLst/>
          </a:prstGeom>
          <a:noFill/>
        </p:spPr>
      </p:pic>
      <p:pic>
        <p:nvPicPr>
          <p:cNvPr id="157702" name="Picture 6" descr="Претич - полезный сайт - Статьи: Из истории вилки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564904"/>
            <a:ext cx="2842876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41044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Сын Алексея Михайловича Петр Великий тоже внес лепту в историю вилки на Руси. Не без его помощи российская аристократия узнала вилку в XVIII веке. В издании «Русская старина» за 1824 год есть информация о том, как сервировали стол для </a:t>
            </a:r>
            <a:r>
              <a:rPr lang="ru-RU" dirty="0" smtClean="0"/>
              <a:t>Петра I</a:t>
            </a:r>
            <a:r>
              <a:rPr lang="ru-RU" dirty="0"/>
              <a:t>: </a:t>
            </a:r>
            <a:r>
              <a:rPr lang="ru-RU" dirty="0" smtClean="0"/>
              <a:t>«</a:t>
            </a:r>
            <a:r>
              <a:rPr lang="ru-RU" dirty="0"/>
              <a:t>У прибора его клались всегда деревянная ложка, приправленная слоновой костью, ножик и вилка с зелеными костными черенками, и дежурному денщику вменялось в обязанность носить их с собою и класть перед царем, если даже ему случалось обедать в гостях». Видимо, Петр не был уверен, что даже в «лучших домах» ему подадут весь комплект столовых приборов.</a:t>
            </a:r>
          </a:p>
        </p:txBody>
      </p:sp>
      <p:pic>
        <p:nvPicPr>
          <p:cNvPr id="158722" name="Picture 2" descr="http://selfire.com/wp-content/uploads/2008/07/pet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980728"/>
            <a:ext cx="3820444" cy="478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4048" y="404664"/>
            <a:ext cx="38164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 XIX в. был изобретен новый способ золочения и посеребрения металлов — гальванопластика. Фирма Christofle (Франция) купила у автора метода графа де Руольца патент на его изобретение и начала использовать гальванопластику при производстве столовых приборов. И с этого времени стало разрабатываться и выпускаться огромное количество различных вилок, ножей, ложек, лопаток и других красивых, а главное функциональных предметов сервировки стола.</a:t>
            </a:r>
          </a:p>
        </p:txBody>
      </p:sp>
      <p:pic>
        <p:nvPicPr>
          <p:cNvPr id="159746" name="Picture 2" descr="http://selfire.com/wp-content/uploads/2008/07/christofle_logo.jpg"/>
          <p:cNvPicPr>
            <a:picLocks noChangeAspect="1" noChangeArrowheads="1"/>
          </p:cNvPicPr>
          <p:nvPr/>
        </p:nvPicPr>
        <p:blipFill>
          <a:blip r:embed="rId2" cstate="print"/>
          <a:srcRect l="9527" r="7451" b="-661"/>
          <a:stretch>
            <a:fillRect/>
          </a:stretch>
        </p:blipFill>
        <p:spPr bwMode="auto">
          <a:xfrm>
            <a:off x="5868144" y="4941168"/>
            <a:ext cx="2160240" cy="1451965"/>
          </a:xfrm>
          <a:prstGeom prst="rect">
            <a:avLst/>
          </a:prstGeom>
          <a:noFill/>
        </p:spPr>
      </p:pic>
      <p:pic>
        <p:nvPicPr>
          <p:cNvPr id="159748" name="Picture 4" descr="Вилка десертная. christofle. серебро 925. париж за 3000р, Мо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501008"/>
            <a:ext cx="4417257" cy="2592287"/>
          </a:xfrm>
          <a:prstGeom prst="rect">
            <a:avLst/>
          </a:prstGeom>
          <a:noFill/>
        </p:spPr>
      </p:pic>
      <p:pic>
        <p:nvPicPr>
          <p:cNvPr id="159750" name="Picture 6" descr="Вилка десертная. christofle. серебро 925. париж за 3000р, Москва, категория &quot;Посуда и товары для кухни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692696"/>
            <a:ext cx="4294557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492896"/>
            <a:ext cx="692805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Виды вилок</a:t>
            </a:r>
            <a:endParaRPr lang="ru-RU" sz="88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20688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Вилочка лимонная — для перекладывания ломтиков лимона.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Имеет </a:t>
            </a:r>
            <a:r>
              <a:rPr lang="ru-RU" sz="2000" dirty="0"/>
              <a:t>два острых зубца.</a:t>
            </a:r>
          </a:p>
        </p:txBody>
      </p:sp>
      <p:pic>
        <p:nvPicPr>
          <p:cNvPr id="160772" name="Picture 4" descr="Интернет магазин Подарки для меня и тебя предлагает оформить заказ и купить Серебряная ложка чайная &quot;Витая&quot; с эмалью 925 пробы,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700808"/>
            <a:ext cx="4104456" cy="4104456"/>
          </a:xfrm>
          <a:prstGeom prst="rect">
            <a:avLst/>
          </a:prstGeom>
          <a:noFill/>
        </p:spPr>
      </p:pic>
      <p:pic>
        <p:nvPicPr>
          <p:cNvPr id="160774" name="Picture 6" descr="Вилка для лимона - Столовые приборы и наборы - Столовое серебро и сувени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8"/>
            <a:ext cx="4104456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548680"/>
            <a:ext cx="63367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Вилка двухрожковая — для подачи сельди.</a:t>
            </a:r>
          </a:p>
        </p:txBody>
      </p:sp>
      <p:pic>
        <p:nvPicPr>
          <p:cNvPr id="162818" name="Picture 2" descr="Вилка для сельди Мерх Тим. Москва, Росс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75929" y="1704391"/>
            <a:ext cx="5116229" cy="3956935"/>
          </a:xfrm>
          <a:prstGeom prst="rect">
            <a:avLst/>
          </a:prstGeom>
          <a:noFill/>
        </p:spPr>
      </p:pic>
      <p:pic>
        <p:nvPicPr>
          <p:cNvPr id="162820" name="Picture 4" descr="Вспомогательные - советов по тегу - 0 запис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124744"/>
            <a:ext cx="3981750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36712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Вилка для шпрот с широким основанием в виде лопатки и пятью зубцами, соединёнными на концах перемычкой.</a:t>
            </a:r>
          </a:p>
        </p:txBody>
      </p:sp>
      <p:pic>
        <p:nvPicPr>
          <p:cNvPr id="163842" name="Picture 2" descr="Вилка для шпрот и сардин (740222) купить в интернет-магазине, це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4606055" cy="3600400"/>
          </a:xfrm>
          <a:prstGeom prst="rect">
            <a:avLst/>
          </a:prstGeom>
          <a:noFill/>
        </p:spPr>
      </p:pic>
      <p:pic>
        <p:nvPicPr>
          <p:cNvPr id="163846" name="Picture 6" descr="СЕРВИРОВ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916832"/>
            <a:ext cx="3600400" cy="3600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Прибор для крабов, раков, креветок. Длинная вилка с двумя зубцами.</a:t>
            </a:r>
          </a:p>
        </p:txBody>
      </p:sp>
      <p:pic>
        <p:nvPicPr>
          <p:cNvPr id="164866" name="Picture 2" descr="Вилки для раков. Soldes.Ru - Антикварно-Коллекционный Интернет-Проек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3816424" cy="2862318"/>
          </a:xfrm>
          <a:prstGeom prst="rect">
            <a:avLst/>
          </a:prstGeom>
          <a:noFill/>
        </p:spPr>
      </p:pic>
      <p:pic>
        <p:nvPicPr>
          <p:cNvPr id="164868" name="Picture 4" descr="Антиквариат.pу - Каталог предмет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077072"/>
            <a:ext cx="4753925" cy="2448272"/>
          </a:xfrm>
          <a:prstGeom prst="rect">
            <a:avLst/>
          </a:prstGeom>
          <a:noFill/>
        </p:spPr>
      </p:pic>
      <p:pic>
        <p:nvPicPr>
          <p:cNvPr id="164870" name="Picture 6" descr="Kuchenprofi skovorodkina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196752"/>
            <a:ext cx="4248472" cy="28803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Вилка для устриц, мидий и холодных рыбных коктейлей — один из трёх зубцов (левый) больше других и предназначен для отделения мякоти устриц и мидий от раковин.</a:t>
            </a:r>
          </a:p>
        </p:txBody>
      </p:sp>
      <p:pic>
        <p:nvPicPr>
          <p:cNvPr id="165890" name="Picture 2" descr="Вилка для устриц &quot;Frida&quot; - Eternum - столовые приборы - Интернет магазин посуды, магазин посуды, кухонная посуда, посуда интер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4762500" cy="4762500"/>
          </a:xfrm>
          <a:prstGeom prst="rect">
            <a:avLst/>
          </a:prstGeom>
          <a:noFill/>
        </p:spPr>
      </p:pic>
      <p:pic>
        <p:nvPicPr>
          <p:cNvPr id="165892" name="Picture 4" descr="Оснащение ресторанов, снабжение ресторанов профессиональной посудой и кухонным инвентарем - посуда для кафе. Столовые приборы 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718868" y="2562052"/>
            <a:ext cx="4885134" cy="2442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620688"/>
            <a:ext cx="2944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Игла для </a:t>
            </a:r>
            <a:r>
              <a:rPr lang="ru-RU" sz="2800" dirty="0" smtClean="0"/>
              <a:t>омаров</a:t>
            </a:r>
            <a:endParaRPr lang="ru-RU" dirty="0"/>
          </a:p>
        </p:txBody>
      </p:sp>
      <p:pic>
        <p:nvPicPr>
          <p:cNvPr id="166916" name="Picture 4" descr="Комплект из 6 вилок для омаров. Металл, Западная Европа, середина ХХ ве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412776"/>
            <a:ext cx="4441676" cy="4441676"/>
          </a:xfrm>
          <a:prstGeom prst="rect">
            <a:avLst/>
          </a:prstGeom>
          <a:noFill/>
        </p:spPr>
      </p:pic>
      <p:pic>
        <p:nvPicPr>
          <p:cNvPr id="166918" name="Picture 6" descr="Вилка для лобстера &quot;Eternum&quot; - Eternum - столовые приборы - 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4009628" cy="4441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3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Вилка</a:t>
            </a:r>
            <a:r>
              <a:rPr lang="ru-RU" dirty="0"/>
              <a:t> — столовый прибор, состоящий из рукояти и нескольких узких зубцов (обычно от двух до четырёх) на одном конце.</a:t>
            </a:r>
          </a:p>
        </p:txBody>
      </p:sp>
      <p:pic>
        <p:nvPicPr>
          <p:cNvPr id="148482" name="Picture 2" descr="Занимательная история вил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3048339" cy="4572508"/>
          </a:xfrm>
          <a:prstGeom prst="rect">
            <a:avLst/>
          </a:prstGeom>
          <a:noFill/>
        </p:spPr>
      </p:pic>
      <p:pic>
        <p:nvPicPr>
          <p:cNvPr id="148484" name="Picture 4" descr="Вилка для салата &quot;Olivia&quot; - Pintinox - столовые приборы - Интернет магазин посуды, магазин посуды, кухонная посуда, посуда инт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412776"/>
            <a:ext cx="4104456" cy="2592288"/>
          </a:xfrm>
          <a:prstGeom prst="rect">
            <a:avLst/>
          </a:prstGeom>
          <a:noFill/>
        </p:spPr>
      </p:pic>
      <p:pic>
        <p:nvPicPr>
          <p:cNvPr id="148486" name="Picture 6" descr="История госпожи Вилки"/>
          <p:cNvPicPr>
            <a:picLocks noChangeAspect="1" noChangeArrowheads="1"/>
          </p:cNvPicPr>
          <p:nvPr/>
        </p:nvPicPr>
        <p:blipFill>
          <a:blip r:embed="rId4" cstate="print"/>
          <a:srcRect t="21622" r="4177" b="21622"/>
          <a:stretch>
            <a:fillRect/>
          </a:stretch>
        </p:blipFill>
        <p:spPr bwMode="auto">
          <a:xfrm>
            <a:off x="4067944" y="4149080"/>
            <a:ext cx="4145603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92697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Вилка кокотная (от фр. cocotte — курочка) — для горячих закусок из рыбы. Имеет три зубца, более коротких и широких, чем у десертной.</a:t>
            </a:r>
          </a:p>
        </p:txBody>
      </p:sp>
      <p:pic>
        <p:nvPicPr>
          <p:cNvPr id="29698" name="Picture 2" descr="Кухонные принадлежности Линия Универсал ОАО &quot;Павловский завод Ордена Почета Художественных металлоизделий имени Кирова&quot; Нижегор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6192688" cy="4847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 descr="6713 GIPFEL Вилка для мяса PROFESSIONAL LINE 15 см (углеродистая сталь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7464152" cy="49683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31840" y="620688"/>
            <a:ext cx="2918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Вилка  для  мяса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 descr="Вилка для рыбы &quot;Concept&quot; - Pintinox - столовые приборы - Инт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4176464" cy="4176464"/>
          </a:xfrm>
          <a:prstGeom prst="rect">
            <a:avLst/>
          </a:prstGeom>
          <a:noFill/>
        </p:spPr>
      </p:pic>
      <p:pic>
        <p:nvPicPr>
          <p:cNvPr id="169988" name="Picture 4" descr="Вилка для рыбы &quot;Anser&quot; - Eternum - столовые приборы - Интерн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700808"/>
            <a:ext cx="3810000" cy="41700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131840" y="692696"/>
            <a:ext cx="3097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Вилка  для  рыбы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 descr="Вилка для салата &quot;Perle&quot; - Eternum - столовые приборы - Интернет магазин посуды, магазин посуды, кухонная посуда, посуда интер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4392488" cy="4176464"/>
          </a:xfrm>
          <a:prstGeom prst="rect">
            <a:avLst/>
          </a:prstGeom>
          <a:noFill/>
        </p:spPr>
      </p:pic>
      <p:pic>
        <p:nvPicPr>
          <p:cNvPr id="171014" name="Picture 6" descr="Вилка для салата &quot;Olivia&quot; - Pintinox - столовые приборы - Ин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00808"/>
            <a:ext cx="4176464" cy="41764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31840" y="692696"/>
            <a:ext cx="3012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Вилка для салата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Вилка для фруктов купить в интернет-магазине Read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913910" cy="38778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908720"/>
            <a:ext cx="3313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Вилка для фруктов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ОАО НЫТВА Нож десерт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88840"/>
            <a:ext cx="4882975" cy="3744416"/>
          </a:xfrm>
          <a:prstGeom prst="rect">
            <a:avLst/>
          </a:prstGeom>
          <a:noFill/>
        </p:spPr>
      </p:pic>
      <p:pic>
        <p:nvPicPr>
          <p:cNvPr id="173060" name="Picture 4" descr="Вилка десертная &quot;Atlantis&quot; - Eternum - столовые приборы - Интернет магазин посуды, магазин посуды, кухонная посуда, посуда инт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988840"/>
            <a:ext cx="3810000" cy="374441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131840" y="980728"/>
            <a:ext cx="29783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Десертная вилка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Столовые прибо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0888"/>
            <a:ext cx="5088565" cy="3816424"/>
          </a:xfrm>
          <a:prstGeom prst="rect">
            <a:avLst/>
          </a:prstGeom>
          <a:noFill/>
        </p:spPr>
      </p:pic>
      <p:pic>
        <p:nvPicPr>
          <p:cNvPr id="176132" name="Picture 4" descr="Вилки - Интернет-магазин посуды &quot;Радуга в доме&quot; - All-rate - Каталог интернет магазинов. Справка по ценам на това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620688"/>
            <a:ext cx="3762375" cy="56292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47664" y="1196752"/>
            <a:ext cx="2724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Столовая вилка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564904"/>
            <a:ext cx="809676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Необычные вилки</a:t>
            </a:r>
            <a:endParaRPr lang="ru-RU" sz="66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нтернет магазин &quot;РыбачОк&quot; - Страница 9 - На правах рекламы - Форум о рыбалке &quot;Неручь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 flipH="1">
            <a:off x="41453" y="1982883"/>
            <a:ext cx="5271322" cy="34110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95936" y="476672"/>
            <a:ext cx="1212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Спорк</a:t>
            </a:r>
            <a:endParaRPr lang="ru-RU" sz="2800" dirty="0"/>
          </a:p>
        </p:txBody>
      </p:sp>
      <p:pic>
        <p:nvPicPr>
          <p:cNvPr id="174084" name="Picture 4" descr="Sporks - jEwel321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957399" y="1811353"/>
            <a:ext cx="5268174" cy="3750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8" name="Picture 4" descr="Необычные столовые предме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348880"/>
            <a:ext cx="79928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История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Прикольные столовые приборы (22 фото ) - Развлекательный портал Pervik66.ru"/>
          <p:cNvPicPr>
            <a:picLocks noChangeAspect="1" noChangeArrowheads="1"/>
          </p:cNvPicPr>
          <p:nvPr/>
        </p:nvPicPr>
        <p:blipFill>
          <a:blip r:embed="rId2" cstate="print"/>
          <a:srcRect b="4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 descr="Прикольные картинки на каждый день Korefun.net - Part 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9"/>
            <a:ext cx="9144000" cy="6857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2" name="Picture 4" descr="Креативные и необычные вещи (47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4631"/>
            <a:ext cx="9144000" cy="6892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Необычные столовые приборы Дизай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Calamente - вилка для спагетти - кулинарные но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212975" y="926976"/>
            <a:ext cx="6858001" cy="5004048"/>
          </a:xfrm>
          <a:prstGeom prst="rect">
            <a:avLst/>
          </a:prstGeom>
          <a:noFill/>
        </p:spPr>
      </p:pic>
      <p:pic>
        <p:nvPicPr>
          <p:cNvPr id="179204" name="Picture 4" descr="Ложки, вилки и ножи. - WebDiscover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3995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Ложка и вилка &quot;Динозавр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Креативные и необычные столовые прибо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 descr="Кастет - Страница 2 - Взаимопомощь - Улановка.Ру - Крупнейший форум Бурятии"/>
          <p:cNvPicPr>
            <a:picLocks noChangeAspect="1" noChangeArrowheads="1"/>
          </p:cNvPicPr>
          <p:nvPr/>
        </p:nvPicPr>
        <p:blipFill>
          <a:blip r:embed="rId2" cstate="print"/>
          <a:srcRect r="-799" b="12614"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 descr="Интересные факты со всего мира - Part 4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Подарок от принцессы Свободно Паблиш"/>
          <p:cNvPicPr>
            <a:picLocks noChangeAspect="1" noChangeArrowheads="1"/>
          </p:cNvPicPr>
          <p:nvPr/>
        </p:nvPicPr>
        <p:blipFill>
          <a:blip r:embed="rId2" cstate="print"/>
          <a:srcRect r="-439" b="8201"/>
          <a:stretch>
            <a:fillRect/>
          </a:stretch>
        </p:blipFill>
        <p:spPr bwMode="auto">
          <a:xfrm>
            <a:off x="0" y="-19074"/>
            <a:ext cx="9144000" cy="6877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Слово </a:t>
            </a:r>
            <a:r>
              <a:rPr lang="ru-RU" b="1" dirty="0"/>
              <a:t>вилка</a:t>
            </a:r>
            <a:r>
              <a:rPr lang="ru-RU" dirty="0"/>
              <a:t> (англ. fork) пошло от латинского «fulka», что в переводе означает садовые вилы. Вилка, как столовый прибор, была знакома ещё древним грекам. В то время вилки были относительно велики, имели лишь два массивных прямых зубца и служили для того, чтобы раздавать по блюдам большие ломти мяса. Еще одно раннее упоминание вилки можно найти в Ветхом Завете, Книга Самуила 2:13 («Когда кто-то приносил жертву, отрок священнический, во время варения мяса, приходил с вилкой в руке своей.»).</a:t>
            </a:r>
          </a:p>
        </p:txBody>
      </p:sp>
      <p:pic>
        <p:nvPicPr>
          <p:cNvPr id="150532" name="Picture 4" descr="Фотографии древних вил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996952"/>
            <a:ext cx="6186264" cy="3170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В Гомеле создали первые образцы &quot;вилки-клюшки&quot; СПОРТ.TUT.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Креативные вилки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6" y="0"/>
            <a:ext cx="91399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 descr="Купить Столовые приборы Regent Bimbo за 320 руб. от TOYZE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3417"/>
            <a:ext cx="9144000" cy="6861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492896"/>
            <a:ext cx="775468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Памятники вилке</a:t>
            </a:r>
            <a:endParaRPr lang="ru-RU" sz="66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http://otvet.imgsmail.ru/download/c1ce347103738779554b66eef10d62c8_i-53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4075931" cy="5434575"/>
          </a:xfrm>
          <a:prstGeom prst="rect">
            <a:avLst/>
          </a:prstGeom>
          <a:noFill/>
        </p:spPr>
      </p:pic>
      <p:pic>
        <p:nvPicPr>
          <p:cNvPr id="191494" name="Picture 6" descr="13 (375x500, 40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548680"/>
            <a:ext cx="3895911" cy="51945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6021288"/>
            <a:ext cx="4314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Памятник вилке  в Спрингфилде, США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58052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Памятник вилке в Женевском озере </a:t>
            </a:r>
            <a:br>
              <a:rPr lang="ru-RU" dirty="0" smtClean="0"/>
            </a:br>
            <a:r>
              <a:rPr lang="ru-RU" dirty="0" smtClean="0"/>
              <a:t>в Веве, Швейцария.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 descr="http://otvet.imgsmail.ru/download/c1ce347103738779554b66eef10d62c8_i-53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3542531" cy="5552556"/>
          </a:xfrm>
          <a:prstGeom prst="rect">
            <a:avLst/>
          </a:prstGeom>
          <a:noFill/>
        </p:spPr>
      </p:pic>
      <p:pic>
        <p:nvPicPr>
          <p:cNvPr id="192516" name="Picture 4" descr="http://otvet.imgsmail.ru/download/c1ce347103738779554b66eef10d62c8_i-53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548680"/>
            <a:ext cx="3841905" cy="51225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483768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 Памятники вилке  в штатах Нью-Йорк, США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4" name="Picture 4" descr="7 (466x699, 50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76672"/>
            <a:ext cx="3774165" cy="56612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148064" y="6165304"/>
            <a:ext cx="34340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Памятник вилке в Гаване, Куба</a:t>
            </a:r>
            <a:endParaRPr lang="ru-RU" dirty="0"/>
          </a:p>
        </p:txBody>
      </p:sp>
      <p:pic>
        <p:nvPicPr>
          <p:cNvPr id="1026" name="Picture 2" descr="Памятники пельменям и вареника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76672"/>
            <a:ext cx="4004644" cy="574371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23728" y="6237312"/>
            <a:ext cx="988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Канада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70" name="Picture 6" descr="2 (335x500, 84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60648"/>
            <a:ext cx="3910955" cy="5837246"/>
          </a:xfrm>
          <a:prstGeom prst="rect">
            <a:avLst/>
          </a:prstGeom>
          <a:noFill/>
        </p:spPr>
      </p:pic>
      <p:pic>
        <p:nvPicPr>
          <p:cNvPr id="190472" name="Picture 8" descr="1 (433x640, 59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3960890" cy="585443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99592" y="6093296"/>
            <a:ext cx="3764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Памятник вилке в Киеве, Украина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6093296"/>
            <a:ext cx="3938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Памятник вилке в  Ижевске, Россия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 descr="4 (640x480, 224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04664"/>
            <a:ext cx="7392821" cy="55446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15816" y="6093296"/>
            <a:ext cx="3814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Вилка и ещё что-то в Коми, Россия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6093296"/>
            <a:ext cx="4565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Памятник вилке в Старом Осколе, Россия</a:t>
            </a:r>
            <a:endParaRPr lang="ru-RU" dirty="0"/>
          </a:p>
        </p:txBody>
      </p:sp>
      <p:pic>
        <p:nvPicPr>
          <p:cNvPr id="3" name="Picture 2" descr="3 (350x305, 31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48680"/>
            <a:ext cx="6264696" cy="5459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</a:t>
            </a:r>
            <a:r>
              <a:rPr lang="ru-RU" dirty="0" smtClean="0"/>
              <a:t>е </a:t>
            </a:r>
            <a:r>
              <a:rPr lang="ru-RU" dirty="0"/>
              <a:t>смотря на то</a:t>
            </a:r>
            <a:r>
              <a:rPr lang="ru-RU" dirty="0" smtClean="0"/>
              <a:t>, что </a:t>
            </a:r>
            <a:r>
              <a:rPr lang="ru-RU" dirty="0"/>
              <a:t>в Греции мясо раскладывали по блюдам вилкой, есть было принято руками. Также ели и Древнем Риме. Эта привычка настолько прочно укоренилась в сердцах людей, что вытеснить её было очень не просто.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1340768"/>
            <a:ext cx="38701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 началом распространения христианства положение вилки только пошатнулось: дело в том, что проповедуя монотеизм, христиане естественно вели «войну» против пантеонов богов Рима, Греции, Египта… Было решено, что раз существует лишь Бог и Дьявол, то всех старых богов записали в демоны – прислужники Дьявола, имеющих силу над отдельными стихиями природы, и таким образом, смущающих своим мнимым могуществом умы людей.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373216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Соответственно, многое из того, что имело отношение к древним богам, было объявлено запрещенным – в том числе и вилка: трезубец Посейдона. Кроме того, вилам тоже была отведена неблаговидная роль: до сих пор сохранилось стойкое выражение «Вилы Дьявола».</a:t>
            </a:r>
            <a:endParaRPr lang="ru-RU" dirty="0"/>
          </a:p>
        </p:txBody>
      </p:sp>
      <p:sp>
        <p:nvSpPr>
          <p:cNvPr id="151554" name="AutoShape 2" descr="Homero God War Search Results My Blo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1556" name="Picture 4" descr="Homero God War Search Results My Blo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3851920" cy="3697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Вилкой Фото большого размера и векторный клипарт CLIPARTO /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9712" y="3068960"/>
            <a:ext cx="518847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55576" y="260648"/>
            <a:ext cx="79208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Невозможно сказать точно, когда и кем была создана первая вилка. Исследователи, посвятившие себя данному вопросу, имеют каждый свое мнение. Согласно одной из предложенных версий история создания вилки начинается на Среднем </a:t>
            </a:r>
            <a:r>
              <a:rPr lang="ru-RU" dirty="0" smtClean="0"/>
              <a:t>Востоке в IX веке. </a:t>
            </a:r>
            <a:r>
              <a:rPr lang="ru-RU" dirty="0"/>
              <a:t>Первоначально у вилки было только два зубца. Зубцы были прямыми, поэтому её можно было использовать только для нанизывания, а не зачёрпывания пищи</a:t>
            </a:r>
            <a:r>
              <a:rPr lang="ru-RU" dirty="0" smtClean="0"/>
              <a:t>. Во время приема в пищу фруктов, их накалывали вилкой, стараясь не выпачкать руки соком.</a:t>
            </a:r>
          </a:p>
          <a:p>
            <a:endParaRPr lang="ru-RU" dirty="0"/>
          </a:p>
        </p:txBody>
      </p:sp>
      <p:pic>
        <p:nvPicPr>
          <p:cNvPr id="153604" name="Picture 4" descr="Незаменимые вещи, изобретенные в Китае Сила в Движен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636912"/>
            <a:ext cx="7416824" cy="38196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80728"/>
            <a:ext cx="33123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Еще одна версия история </a:t>
            </a:r>
            <a:r>
              <a:rPr lang="ru-RU" sz="2000" dirty="0"/>
              <a:t>вилки начинается в 1072 году в Византии. Данное приспособление было придумано византийской принцессой Марией Иверской, считавшей, что есть руками — унизительно. Изготовленная по ее заказу первая вилка была из золота. Инкрустация из перламутра была украшением ручки, выполненной из слоновой кости.</a:t>
            </a:r>
          </a:p>
        </p:txBody>
      </p:sp>
      <p:pic>
        <p:nvPicPr>
          <p:cNvPr id="154626" name="Picture 2" descr="Столовые наборы и удивительные подарки. - История вилк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284984"/>
            <a:ext cx="4248472" cy="3240690"/>
          </a:xfrm>
          <a:prstGeom prst="rect">
            <a:avLst/>
          </a:prstGeom>
          <a:noFill/>
        </p:spPr>
      </p:pic>
      <p:pic>
        <p:nvPicPr>
          <p:cNvPr id="154628" name="Picture 4" descr="RUSSIA.RU - Блоги - НИКОЛАЙ СМОЛЕНЦЕ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32656"/>
            <a:ext cx="4218493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476672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История вилки в Европе прослеживается с XVII века, тогда ими начали пользоваться итальянские купцы и знать. Гораздо позднее эти столовые приборы появились в Северной Европе. </a:t>
            </a:r>
          </a:p>
        </p:txBody>
      </p:sp>
      <p:pic>
        <p:nvPicPr>
          <p:cNvPr id="155650" name="Picture 2" descr="История вил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4067944" cy="362416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5157192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Вилка того времени – это столовый прибор с четырьмя зубцами. Кстати, изгибать зубцы придумали в Германии. Католическая церковь всячески показывала свое негативное отношение к вилкам, считая их излишней роскошью.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1628800"/>
            <a:ext cx="29523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 Англии весть о вилках дошла благодаря писателю Томасу Кориэту. Он упомянул о них в своей книге, описывая свое путешествие в 1611 году по Италии. Однако, население Англии и Германии начало пользоваться этими приспособлениями лишь в XVIII веке.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7"/>
            <a:ext cx="8280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 Россию вилка была завезена из Польши в 1606 году Лжедмитрием I в багаже Марины Мнишек и была демонстративно использована во время </a:t>
            </a:r>
            <a:r>
              <a:rPr lang="ru-RU" dirty="0" smtClean="0"/>
              <a:t>пиршества </a:t>
            </a:r>
            <a:r>
              <a:rPr lang="ru-RU" dirty="0"/>
              <a:t>в Грановитой палате Кремля по случаю бракосочетания Лжедмитрия с Мариной. Это вызвало взрыв возмущения боярства и духовенства, послужило одним из поводов к подготовке заговора Шуйского. Как говорится, вилка подвела. Она стала веским аргументом, доказывающим простому народу нерусское происхождение Лжедмитрия.</a:t>
            </a:r>
          </a:p>
        </p:txBody>
      </p:sp>
      <p:pic>
        <p:nvPicPr>
          <p:cNvPr id="156674" name="Picture 2" descr="Мой Мир@Mail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0888"/>
            <a:ext cx="3752816" cy="4104456"/>
          </a:xfrm>
          <a:prstGeom prst="rect">
            <a:avLst/>
          </a:prstGeom>
          <a:noFill/>
        </p:spPr>
      </p:pic>
      <p:pic>
        <p:nvPicPr>
          <p:cNvPr id="156676" name="Picture 4" descr="Если Вы во сне увидели вилку Непознанное и необычно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564904"/>
            <a:ext cx="3865612" cy="3865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288</TotalTime>
  <Words>493</Words>
  <Application>Microsoft Office PowerPoint</Application>
  <PresentationFormat>Экран (4:3)</PresentationFormat>
  <Paragraphs>43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Бумажная</vt:lpstr>
      <vt:lpstr>Вилка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31</cp:revision>
  <dcterms:created xsi:type="dcterms:W3CDTF">2015-03-15T09:20:42Z</dcterms:created>
  <dcterms:modified xsi:type="dcterms:W3CDTF">2015-11-01T16:33:02Z</dcterms:modified>
</cp:coreProperties>
</file>