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1" r:id="rId3"/>
    <p:sldId id="257" r:id="rId4"/>
    <p:sldId id="258" r:id="rId5"/>
    <p:sldId id="265" r:id="rId6"/>
    <p:sldId id="259" r:id="rId7"/>
    <p:sldId id="266" r:id="rId8"/>
    <p:sldId id="260" r:id="rId9"/>
    <p:sldId id="264" r:id="rId10"/>
    <p:sldId id="263" r:id="rId11"/>
    <p:sldId id="262" r:id="rId1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073" autoAdjust="0"/>
  </p:normalViewPr>
  <p:slideViewPr>
    <p:cSldViewPr>
      <p:cViewPr varScale="1">
        <p:scale>
          <a:sx n="101" d="100"/>
          <a:sy n="101" d="100"/>
        </p:scale>
        <p:origin x="-264"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17.10.2012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17.10.2012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17.10.2012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17.10.2012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pPr/>
              <a:t>17.10.2012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pPr/>
              <a:t>17.10.2012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pPr/>
              <a:t>17.10.2012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pPr/>
              <a:t>17.10.2012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pPr/>
              <a:t>17.10.2012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pPr/>
              <a:t>17.10.2012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pPr/>
              <a:t>17.10.2012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46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pPr/>
              <a:t>17.10.2012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hyperlink" Target="http://prezentacii.com/" TargetMode="Externa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 Id="rId4" Type="http://schemas.openxmlformats.org/officeDocument/2006/relationships/hyperlink" Target="http://prezentacii.com/"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ru.wikipedia.org/wiki/%D0%9D%D0%B8%D0%B4%D0%B5%D1%80%D0%BB%D0%B0%D0%BD%D0%B4%D1%81%D0%BA%D0%B8%D0%B9_%D1%8F%D0%B7%D1%8B%D0%BA"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w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55576" y="404664"/>
            <a:ext cx="7772400" cy="1470025"/>
          </a:xfrm>
        </p:spPr>
        <p:txBody>
          <a:bodyPr>
            <a:noAutofit/>
          </a:bodyPr>
          <a:lstStyle/>
          <a:p>
            <a:r>
              <a:rPr lang="ru-RU" sz="4630" b="1" dirty="0" smtClean="0">
                <a:latin typeface="Bookman Old Style" pitchFamily="18" charset="0"/>
              </a:rPr>
              <a:t>Строение газообразных, жидких и твёрдых тел</a:t>
            </a:r>
            <a:endParaRPr lang="ru-RU" sz="4630" b="1" dirty="0">
              <a:latin typeface="Bookman Old Style" pitchFamily="18" charset="0"/>
            </a:endParaRPr>
          </a:p>
        </p:txBody>
      </p:sp>
      <p:pic>
        <p:nvPicPr>
          <p:cNvPr id="1026" name="Picture 2" descr="C:\Users\Физика\Desktop\картинки румянцевой\0JFUVCATE7Y9CCAQILOUUCANXXIUICAJTXI8XCAB3H6KOCAD2J65ECAG3TY41CAED0OBUCAEZQT44CASVYH7MCAPTJ0I5CASS3CY4CAIUHT4KCA43Z1Q5CAGHHCH9CA5SOA60CAJH29GUCAE1X6Y4CAO5C52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36096" y="2283767"/>
            <a:ext cx="1514475" cy="142875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Физика\Desktop\картинки румянцевой\494b7ee8d2dd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14750" y="4221087"/>
            <a:ext cx="2629669" cy="134577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Физика\Desktop\картинки румянцевой\854VLCA1CAKU0CAYG9SZ5CABKLRS3CAKEMOQ9CAZJJ5DUCALEWB7ZCA1G03GGCA2B40EUCAZ3X16JCASW3ZT5CAAGX67ZCAGQA8T9CA5QC09UCAUZUTDBCAUW2T3HCAL6HLCUCADG11N4CA78Z5LOCA3ONR8C.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65772" y="2655242"/>
            <a:ext cx="1209675" cy="1057275"/>
          </a:xfrm>
          <a:prstGeom prst="rect">
            <a:avLst/>
          </a:prstGeom>
          <a:noFill/>
          <a:extLst>
            <a:ext uri="{909E8E84-426E-40DD-AFC4-6F175D3DCCD1}">
              <a14:hiddenFill xmlns:a14="http://schemas.microsoft.com/office/drawing/2010/main">
                <a:solidFill>
                  <a:srgbClr val="FFFFFF"/>
                </a:solidFill>
              </a14:hiddenFill>
            </a:ext>
          </a:extLst>
        </p:spPr>
      </p:pic>
      <p:sp>
        <p:nvSpPr>
          <p:cNvPr id="6" name="Рамка 5"/>
          <p:cNvSpPr/>
          <p:nvPr/>
        </p:nvSpPr>
        <p:spPr>
          <a:xfrm>
            <a:off x="4211960" y="6429375"/>
            <a:ext cx="2286000" cy="428625"/>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chemeClr val="accent1">
                    <a:lumMod val="60000"/>
                    <a:lumOff val="40000"/>
                  </a:schemeClr>
                </a:solidFill>
                <a:hlinkClick r:id="rId5"/>
              </a:rPr>
              <a:t>Prezentacii.com</a:t>
            </a:r>
            <a:endParaRPr lang="ru-RU" dirty="0">
              <a:solidFill>
                <a:schemeClr val="accent1">
                  <a:lumMod val="60000"/>
                  <a:lumOff val="40000"/>
                </a:schemeClr>
              </a:solidFill>
            </a:endParaRPr>
          </a:p>
        </p:txBody>
      </p:sp>
    </p:spTree>
    <p:extLst>
      <p:ext uri="{BB962C8B-B14F-4D97-AF65-F5344CB8AC3E}">
        <p14:creationId xmlns:p14="http://schemas.microsoft.com/office/powerpoint/2010/main" val="24750720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86000" y="1276519"/>
            <a:ext cx="6858000" cy="5632311"/>
          </a:xfrm>
          <a:prstGeom prst="rect">
            <a:avLst/>
          </a:prstGeom>
        </p:spPr>
        <p:txBody>
          <a:bodyPr wrap="square">
            <a:spAutoFit/>
          </a:bodyPr>
          <a:lstStyle/>
          <a:p>
            <a:r>
              <a:rPr lang="ru-RU" b="1" dirty="0"/>
              <a:t>Испарение</a:t>
            </a:r>
            <a:r>
              <a:rPr lang="ru-RU" dirty="0"/>
              <a:t> — постепенный переход </a:t>
            </a:r>
            <a:r>
              <a:rPr lang="ru-RU" dirty="0" smtClean="0"/>
              <a:t> вещества </a:t>
            </a:r>
            <a:r>
              <a:rPr lang="ru-RU" dirty="0"/>
              <a:t>из жидкости в газообразную фазу (пар).</a:t>
            </a:r>
          </a:p>
          <a:p>
            <a:r>
              <a:rPr lang="ru-RU" dirty="0"/>
              <a:t>При тепловом движении некоторые молекулы покидают жидкость через её поверхность и переходят в пар. Вместе с тем, часть молекул переходит обратно из пара в жидкость. Если из жидкости уходит больше молекул, чем приходит, то имеет место испарение.</a:t>
            </a:r>
          </a:p>
          <a:p>
            <a:r>
              <a:rPr lang="ru-RU" b="1" dirty="0"/>
              <a:t>Конденсация</a:t>
            </a:r>
            <a:r>
              <a:rPr lang="ru-RU" dirty="0"/>
              <a:t> — обратный процесс, переход вещества из газообразного состояния в жидкое. При этом в жидкость переходит из пара больше молекул, чем в пар из жидкости.</a:t>
            </a:r>
          </a:p>
          <a:p>
            <a:r>
              <a:rPr lang="ru-RU" b="1" dirty="0"/>
              <a:t>Кипение</a:t>
            </a:r>
            <a:r>
              <a:rPr lang="ru-RU" dirty="0"/>
              <a:t>— процесс парообразования внутри жидкости. При достаточно высокой температуре давление пара становится выше давления внутри жидкости, и там начинают образовываться пузырьки пара, которые (в условиях земного притяжения) всплывают наверх.</a:t>
            </a:r>
          </a:p>
          <a:p>
            <a:r>
              <a:rPr lang="ru-RU" b="1" dirty="0"/>
              <a:t>Смачивание</a:t>
            </a:r>
            <a:r>
              <a:rPr lang="ru-RU" dirty="0"/>
              <a:t> — поверхностное явление, возникающее при контакте жидкости с твёрдой поверхностью в присутствии пара, то есть на границах раздела трёх фаз.</a:t>
            </a:r>
          </a:p>
          <a:p>
            <a:r>
              <a:rPr lang="ru-RU" b="1" dirty="0"/>
              <a:t>Смешиваемость</a:t>
            </a:r>
            <a:r>
              <a:rPr lang="ru-RU" dirty="0"/>
              <a:t>— способность жидкостей растворяться друг в друге. Пример смешиваемых жидкостей: вода и этиловый спирт, пример несмешиваемых: вода и жидкое масло.</a:t>
            </a:r>
          </a:p>
        </p:txBody>
      </p:sp>
      <p:sp>
        <p:nvSpPr>
          <p:cNvPr id="5" name="TextBox 4"/>
          <p:cNvSpPr txBox="1"/>
          <p:nvPr/>
        </p:nvSpPr>
        <p:spPr>
          <a:xfrm>
            <a:off x="17748" y="0"/>
            <a:ext cx="9126252" cy="1292662"/>
          </a:xfrm>
          <a:prstGeom prst="rect">
            <a:avLst/>
          </a:prstGeom>
          <a:noFill/>
        </p:spPr>
        <p:txBody>
          <a:bodyPr wrap="square" rtlCol="0">
            <a:spAutoFit/>
          </a:bodyPr>
          <a:lstStyle/>
          <a:p>
            <a:r>
              <a:rPr lang="ru-RU" sz="3200" b="1" dirty="0" smtClean="0"/>
              <a:t>             </a:t>
            </a:r>
            <a:r>
              <a:rPr lang="ru-RU" sz="2800" b="1" dirty="0" smtClean="0"/>
              <a:t>Переход жидкостей из одного состояния</a:t>
            </a:r>
          </a:p>
          <a:p>
            <a:r>
              <a:rPr lang="ru-RU" sz="2800" b="1" dirty="0"/>
              <a:t> </a:t>
            </a:r>
            <a:r>
              <a:rPr lang="ru-RU" sz="2800" b="1" dirty="0" smtClean="0"/>
              <a:t>                                           в другое</a:t>
            </a:r>
          </a:p>
          <a:p>
            <a:endParaRPr lang="ru-RU" dirty="0"/>
          </a:p>
        </p:txBody>
      </p:sp>
      <p:pic>
        <p:nvPicPr>
          <p:cNvPr id="6147" name="Picture 3" descr="C:\Users\Физика\AppData\Local\Microsoft\Windows\Temporary Internet Files\Content.IE5\LP85Z8BV\MC900441753[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5576" y="2132856"/>
            <a:ext cx="1530424" cy="1584176"/>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C:\Users\Физика\AppData\Local\Microsoft\Windows\Temporary Internet Files\Content.IE5\0B5T4WJJ\MC900441752[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3717032"/>
            <a:ext cx="2743200" cy="2743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384984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78563" y="260648"/>
            <a:ext cx="4250715" cy="923330"/>
          </a:xfrm>
          <a:prstGeom prst="rect">
            <a:avLst/>
          </a:prstGeom>
          <a:noFill/>
        </p:spPr>
        <p:txBody>
          <a:bodyPr wrap="none" lIns="91440" tIns="45720" rIns="91440" bIns="45720">
            <a:spAutoFit/>
          </a:bodyPr>
          <a:lstStyle/>
          <a:p>
            <a:pPr algn="ctr"/>
            <a:r>
              <a:rPr lang="ru-RU" sz="54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Твёрдые тела</a:t>
            </a:r>
            <a:endParaRPr lang="ru-RU" sz="54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p:txBody>
      </p:sp>
      <p:sp>
        <p:nvSpPr>
          <p:cNvPr id="4" name="Прямоугольник 3"/>
          <p:cNvSpPr/>
          <p:nvPr/>
        </p:nvSpPr>
        <p:spPr>
          <a:xfrm>
            <a:off x="0" y="1916832"/>
            <a:ext cx="8964488" cy="2062103"/>
          </a:xfrm>
          <a:prstGeom prst="rect">
            <a:avLst/>
          </a:prstGeom>
        </p:spPr>
        <p:txBody>
          <a:bodyPr wrap="square">
            <a:spAutoFit/>
          </a:bodyPr>
          <a:lstStyle/>
          <a:p>
            <a:r>
              <a:rPr lang="ru-RU" sz="3200" b="1" dirty="0"/>
              <a:t>Твёрдое тело</a:t>
            </a:r>
            <a:r>
              <a:rPr lang="ru-RU" sz="3200" dirty="0"/>
              <a:t> </a:t>
            </a:r>
            <a:r>
              <a:rPr lang="ru-RU" sz="2400" b="1" dirty="0"/>
              <a:t>— это одно из четырёх агрегатных состояний вещества, отличающееся от других агрегатных состояний (жидкости, газов, плазмы) стабильностью формы и характером теплового движения атомов, </a:t>
            </a:r>
            <a:r>
              <a:rPr lang="ru-RU" sz="2400" b="1" dirty="0" smtClean="0"/>
              <a:t>совершающих </a:t>
            </a:r>
            <a:r>
              <a:rPr lang="ru-RU" sz="2400" b="1" dirty="0"/>
              <a:t>малые колебания около положений </a:t>
            </a:r>
            <a:r>
              <a:rPr lang="ru-RU" sz="2400" b="1" dirty="0" smtClean="0"/>
              <a:t>равновесия.</a:t>
            </a:r>
            <a:endParaRPr lang="ru-RU" sz="2400" b="1" dirty="0"/>
          </a:p>
        </p:txBody>
      </p:sp>
      <p:pic>
        <p:nvPicPr>
          <p:cNvPr id="5132" name="Picture 12" descr="C:\Users\Физика\AppData\Local\Microsoft\Windows\Temporary Internet Files\Content.IE5\0B5T4WJJ\MP900402886[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30316" y="3655170"/>
            <a:ext cx="4013684" cy="3212418"/>
          </a:xfrm>
          <a:prstGeom prst="rect">
            <a:avLst/>
          </a:prstGeom>
          <a:noFill/>
          <a:extLst>
            <a:ext uri="{909E8E84-426E-40DD-AFC4-6F175D3DCCD1}">
              <a14:hiddenFill xmlns:a14="http://schemas.microsoft.com/office/drawing/2010/main">
                <a:solidFill>
                  <a:srgbClr val="FFFFFF"/>
                </a:solidFill>
              </a14:hiddenFill>
            </a:ext>
          </a:extLst>
        </p:spPr>
      </p:pic>
      <p:pic>
        <p:nvPicPr>
          <p:cNvPr id="5133" name="Picture 13" descr="C:\Users\Физика\AppData\Local\Microsoft\Windows\Temporary Internet Files\Content.IE5\LP85Z8BV\MP90043880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44" y="0"/>
            <a:ext cx="2429278" cy="1925960"/>
          </a:xfrm>
          <a:prstGeom prst="rect">
            <a:avLst/>
          </a:prstGeom>
          <a:noFill/>
          <a:extLst>
            <a:ext uri="{909E8E84-426E-40DD-AFC4-6F175D3DCCD1}">
              <a14:hiddenFill xmlns:a14="http://schemas.microsoft.com/office/drawing/2010/main">
                <a:solidFill>
                  <a:srgbClr val="FFFFFF"/>
                </a:solidFill>
              </a14:hiddenFill>
            </a:ext>
          </a:extLst>
        </p:spPr>
      </p:pic>
      <p:sp>
        <p:nvSpPr>
          <p:cNvPr id="6" name="Рамка 5"/>
          <p:cNvSpPr/>
          <p:nvPr/>
        </p:nvSpPr>
        <p:spPr>
          <a:xfrm>
            <a:off x="3714750" y="0"/>
            <a:ext cx="2286000" cy="428625"/>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chemeClr val="accent1">
                    <a:lumMod val="60000"/>
                    <a:lumOff val="40000"/>
                  </a:schemeClr>
                </a:solidFill>
                <a:hlinkClick r:id="rId4"/>
              </a:rPr>
              <a:t>Prezentacii.com</a:t>
            </a:r>
            <a:endParaRPr lang="ru-RU" dirty="0">
              <a:solidFill>
                <a:schemeClr val="accent1">
                  <a:lumMod val="60000"/>
                  <a:lumOff val="40000"/>
                </a:schemeClr>
              </a:solidFill>
            </a:endParaRPr>
          </a:p>
        </p:txBody>
      </p:sp>
    </p:spTree>
    <p:extLst>
      <p:ext uri="{BB962C8B-B14F-4D97-AF65-F5344CB8AC3E}">
        <p14:creationId xmlns:p14="http://schemas.microsoft.com/office/powerpoint/2010/main" val="222354657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42185" y="188640"/>
            <a:ext cx="4059637" cy="923330"/>
          </a:xfrm>
          <a:prstGeom prst="rect">
            <a:avLst/>
          </a:prstGeom>
          <a:noFill/>
        </p:spPr>
        <p:txBody>
          <a:bodyPr wrap="none" lIns="91440" tIns="45720" rIns="91440" bIns="45720">
            <a:spAutoFit/>
          </a:bodyPr>
          <a:lstStyle/>
          <a:p>
            <a:pPr algn="ctr"/>
            <a:r>
              <a:rPr lang="ru-RU" sz="5400" b="0" cap="none" spc="0" dirty="0" smtClean="0">
                <a:ln w="10160">
                  <a:solidFill>
                    <a:schemeClr val="accent1"/>
                  </a:solidFill>
                  <a:prstDash val="solid"/>
                </a:ln>
                <a:solidFill>
                  <a:srgbClr val="FFFFFF"/>
                </a:solidFill>
                <a:effectLst>
                  <a:outerShdw blurRad="38100" dist="32000" dir="5400000" algn="tl">
                    <a:srgbClr val="000000">
                      <a:alpha val="30000"/>
                    </a:srgbClr>
                  </a:outerShdw>
                </a:effectLst>
              </a:rPr>
              <a:t>Содержание:</a:t>
            </a:r>
            <a:endParaRPr lang="ru-RU" sz="5400" b="0" cap="none" spc="0" dirty="0">
              <a:ln w="10160">
                <a:solidFill>
                  <a:schemeClr val="accent1"/>
                </a:solidFill>
                <a:prstDash val="solid"/>
              </a:ln>
              <a:solidFill>
                <a:srgbClr val="FFFFFF"/>
              </a:solidFill>
              <a:effectLst>
                <a:outerShdw blurRad="38100" dist="32000" dir="5400000" algn="tl">
                  <a:srgbClr val="000000">
                    <a:alpha val="30000"/>
                  </a:srgbClr>
                </a:outerShdw>
              </a:effectLst>
            </a:endParaRPr>
          </a:p>
        </p:txBody>
      </p:sp>
      <p:sp>
        <p:nvSpPr>
          <p:cNvPr id="3" name="TextBox 2"/>
          <p:cNvSpPr txBox="1"/>
          <p:nvPr/>
        </p:nvSpPr>
        <p:spPr>
          <a:xfrm>
            <a:off x="467544" y="1628800"/>
            <a:ext cx="6408712" cy="1200329"/>
          </a:xfrm>
          <a:prstGeom prst="rect">
            <a:avLst/>
          </a:prstGeom>
          <a:noFill/>
        </p:spPr>
        <p:txBody>
          <a:bodyPr wrap="square" rtlCol="0">
            <a:spAutoFit/>
          </a:bodyPr>
          <a:lstStyle/>
          <a:p>
            <a:pPr marL="285750" indent="-285750">
              <a:buFont typeface="Courier New" pitchFamily="49" charset="0"/>
              <a:buChar char="o"/>
            </a:pPr>
            <a:r>
              <a:rPr lang="ru-RU" dirty="0" smtClean="0"/>
              <a:t>Газы</a:t>
            </a:r>
          </a:p>
          <a:p>
            <a:pPr marL="285750" indent="-285750">
              <a:buFont typeface="Courier New" pitchFamily="49" charset="0"/>
              <a:buChar char="o"/>
            </a:pPr>
            <a:r>
              <a:rPr lang="ru-RU" dirty="0" smtClean="0"/>
              <a:t>Газообразное состояние</a:t>
            </a:r>
          </a:p>
          <a:p>
            <a:pPr marL="285750" indent="-285750">
              <a:buFont typeface="Courier New" pitchFamily="49" charset="0"/>
              <a:buChar char="o"/>
            </a:pPr>
            <a:endParaRPr lang="ru-RU" dirty="0" smtClean="0"/>
          </a:p>
          <a:p>
            <a:pPr marL="285750" indent="-285750">
              <a:buFont typeface="Courier New" pitchFamily="49" charset="0"/>
              <a:buChar char="o"/>
            </a:pPr>
            <a:endParaRPr lang="ru-RU" dirty="0"/>
          </a:p>
        </p:txBody>
      </p:sp>
    </p:spTree>
    <p:extLst>
      <p:ext uri="{BB962C8B-B14F-4D97-AF65-F5344CB8AC3E}">
        <p14:creationId xmlns:p14="http://schemas.microsoft.com/office/powerpoint/2010/main" val="24359328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828089" y="512999"/>
            <a:ext cx="1599605" cy="923330"/>
          </a:xfrm>
          <a:prstGeom prst="rect">
            <a:avLst/>
          </a:prstGeom>
          <a:noFill/>
        </p:spPr>
        <p:txBody>
          <a:bodyPr wrap="none" lIns="91440" tIns="45720" rIns="91440" bIns="45720">
            <a:spAutoFit/>
          </a:bodyPr>
          <a:lstStyle/>
          <a:p>
            <a:pPr algn="ctr"/>
            <a:r>
              <a:rPr lang="ru-RU" sz="5400" b="1" cap="none"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Газы</a:t>
            </a:r>
            <a:endParaRPr lang="ru-RU" sz="5400" b="1" cap="none"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p:txBody>
      </p:sp>
      <p:sp>
        <p:nvSpPr>
          <p:cNvPr id="5" name="TextBox 4"/>
          <p:cNvSpPr txBox="1"/>
          <p:nvPr/>
        </p:nvSpPr>
        <p:spPr>
          <a:xfrm>
            <a:off x="539552" y="2276872"/>
            <a:ext cx="8064896" cy="3970318"/>
          </a:xfrm>
          <a:prstGeom prst="rect">
            <a:avLst/>
          </a:prstGeom>
          <a:noFill/>
        </p:spPr>
        <p:txBody>
          <a:bodyPr wrap="square" rtlCol="0">
            <a:spAutoFit/>
          </a:bodyPr>
          <a:lstStyle/>
          <a:p>
            <a:pPr algn="ctr"/>
            <a:r>
              <a:rPr lang="ru-RU" sz="3600" dirty="0">
                <a:cs typeface="Arial" pitchFamily="34" charset="0"/>
              </a:rPr>
              <a:t>Газ</a:t>
            </a:r>
            <a:r>
              <a:rPr lang="ru-RU" dirty="0">
                <a:cs typeface="Arial" pitchFamily="34" charset="0"/>
              </a:rPr>
              <a:t> (</a:t>
            </a:r>
            <a:r>
              <a:rPr lang="ru-RU" b="1" dirty="0">
                <a:cs typeface="Arial" pitchFamily="34" charset="0"/>
              </a:rPr>
              <a:t>газообразное состояние) (от </a:t>
            </a:r>
            <a:r>
              <a:rPr lang="ru-RU" b="1" dirty="0">
                <a:solidFill>
                  <a:schemeClr val="tx1">
                    <a:lumMod val="95000"/>
                    <a:lumOff val="5000"/>
                  </a:schemeClr>
                </a:solidFill>
                <a:cs typeface="Arial" pitchFamily="34" charset="0"/>
              </a:rPr>
              <a:t>нидерл</a:t>
            </a:r>
            <a:r>
              <a:rPr lang="ru-RU" b="1" dirty="0">
                <a:cs typeface="Arial" pitchFamily="34" charset="0"/>
                <a:hlinkClick r:id="rId2" action="ppaction://hlinkfile" tooltip="Нидерландский язык"/>
              </a:rPr>
              <a:t>.</a:t>
            </a:r>
            <a:r>
              <a:rPr lang="ru-RU" b="1" dirty="0">
                <a:cs typeface="Arial" pitchFamily="34" charset="0"/>
              </a:rPr>
              <a:t> </a:t>
            </a:r>
            <a:r>
              <a:rPr lang="nl-NL" b="1" dirty="0">
                <a:cs typeface="Arial" pitchFamily="34" charset="0"/>
              </a:rPr>
              <a:t>gas</a:t>
            </a:r>
            <a:r>
              <a:rPr lang="ru-RU" b="1" dirty="0">
                <a:cs typeface="Arial" pitchFamily="34" charset="0"/>
              </a:rPr>
              <a:t>) — </a:t>
            </a:r>
            <a:r>
              <a:rPr lang="ru-RU" b="1" dirty="0" smtClean="0">
                <a:cs typeface="Arial" pitchFamily="34" charset="0"/>
              </a:rPr>
              <a:t>агрегатное  </a:t>
            </a:r>
            <a:r>
              <a:rPr lang="ru-RU" b="1" dirty="0">
                <a:cs typeface="Arial" pitchFamily="34" charset="0"/>
              </a:rPr>
              <a:t>состояние вещества, </a:t>
            </a:r>
            <a:r>
              <a:rPr lang="ru-RU" b="1" dirty="0">
                <a:solidFill>
                  <a:schemeClr val="tx1">
                    <a:lumMod val="95000"/>
                    <a:lumOff val="5000"/>
                  </a:schemeClr>
                </a:solidFill>
                <a:cs typeface="Arial" pitchFamily="34" charset="0"/>
              </a:rPr>
              <a:t>характеризующееся очень слабыми связями между составляющими его частицами (молекулами, атомами или ионами), а также их большой подвижностью. Частицы газа почти свободно и хаотически движутся в промежутках между столкновениями, во время которых происходит резкое изменение характера их движения.</a:t>
            </a:r>
          </a:p>
          <a:p>
            <a:pPr algn="ctr"/>
            <a:r>
              <a:rPr lang="ru-RU" b="1" dirty="0">
                <a:solidFill>
                  <a:schemeClr val="tx1">
                    <a:lumMod val="95000"/>
                    <a:lumOff val="5000"/>
                  </a:schemeClr>
                </a:solidFill>
                <a:cs typeface="Arial" pitchFamily="34" charset="0"/>
              </a:rPr>
              <a:t>Газообразное состояние вещества в условиях, когда возможно существование устойчивой жидкой или твёрдой фазы этого же вещества, обычно называется паром.</a:t>
            </a:r>
          </a:p>
          <a:p>
            <a:pPr algn="ctr"/>
            <a:r>
              <a:rPr lang="ru-RU" b="1" dirty="0">
                <a:solidFill>
                  <a:schemeClr val="tx1">
                    <a:lumMod val="95000"/>
                    <a:lumOff val="5000"/>
                  </a:schemeClr>
                </a:solidFill>
                <a:cs typeface="Arial" pitchFamily="34" charset="0"/>
              </a:rPr>
              <a:t>Подобно жидкостям, газы обладают текучестью и сопротивляются деформации. В отличие от жидкостей, газы не имеют фиксированного объёма</a:t>
            </a:r>
            <a:r>
              <a:rPr lang="ru-RU" b="1" baseline="30000" dirty="0">
                <a:solidFill>
                  <a:schemeClr val="tx1">
                    <a:lumMod val="95000"/>
                    <a:lumOff val="5000"/>
                  </a:schemeClr>
                </a:solidFill>
                <a:cs typeface="Arial" pitchFamily="34" charset="0"/>
                <a:hlinkClick r:id="" action="ppaction://hlinkfile"/>
              </a:rPr>
              <a:t>[</a:t>
            </a:r>
            <a:r>
              <a:rPr lang="ru-RU" b="1" dirty="0">
                <a:solidFill>
                  <a:schemeClr val="tx1">
                    <a:lumMod val="95000"/>
                    <a:lumOff val="5000"/>
                  </a:schemeClr>
                </a:solidFill>
                <a:cs typeface="Arial" pitchFamily="34" charset="0"/>
              </a:rPr>
              <a:t>и не образуют свободной поверхности, а стремятся заполнить весь доступный объём (например, сосуда).</a:t>
            </a:r>
          </a:p>
        </p:txBody>
      </p:sp>
      <p:pic>
        <p:nvPicPr>
          <p:cNvPr id="2056" name="Picture 8" descr="C:\Users\Физика\AppData\Local\Microsoft\Windows\Temporary Internet Files\Content.IE5\ODW3YO8J\MC900436917[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15200" y="60264"/>
            <a:ext cx="1828800" cy="1828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84387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84" y="437369"/>
            <a:ext cx="7416824" cy="3847207"/>
          </a:xfrm>
          <a:prstGeom prst="rect">
            <a:avLst/>
          </a:prstGeom>
        </p:spPr>
        <p:txBody>
          <a:bodyPr wrap="square">
            <a:spAutoFit/>
          </a:bodyPr>
          <a:lstStyle/>
          <a:p>
            <a:r>
              <a:rPr lang="ru-RU" sz="2800" b="1" dirty="0">
                <a:solidFill>
                  <a:schemeClr val="tx1">
                    <a:lumMod val="95000"/>
                    <a:lumOff val="5000"/>
                  </a:schemeClr>
                </a:solidFill>
                <a:cs typeface="Arial" pitchFamily="34" charset="0"/>
              </a:rPr>
              <a:t>Газообразное состояние </a:t>
            </a:r>
            <a:r>
              <a:rPr lang="ru-RU" sz="2400" b="1" dirty="0">
                <a:solidFill>
                  <a:schemeClr val="tx1">
                    <a:lumMod val="95000"/>
                    <a:lumOff val="5000"/>
                  </a:schemeClr>
                </a:solidFill>
                <a:cs typeface="Arial" pitchFamily="34" charset="0"/>
              </a:rPr>
              <a:t>— самое распространённое состояние вещества Вселенной (межзвёздное вещество, туманности, звёзды, атмосферы </a:t>
            </a:r>
            <a:r>
              <a:rPr lang="ru-RU" sz="2400" b="1" dirty="0" smtClean="0">
                <a:solidFill>
                  <a:schemeClr val="tx1">
                    <a:lumMod val="95000"/>
                    <a:lumOff val="5000"/>
                  </a:schemeClr>
                </a:solidFill>
                <a:cs typeface="Arial" pitchFamily="34" charset="0"/>
              </a:rPr>
              <a:t> </a:t>
            </a:r>
            <a:r>
              <a:rPr lang="ru-RU" sz="2400" b="1" dirty="0" smtClean="0">
                <a:solidFill>
                  <a:schemeClr val="tx1">
                    <a:lumMod val="95000"/>
                    <a:lumOff val="5000"/>
                  </a:schemeClr>
                </a:solidFill>
                <a:latin typeface="Arial" pitchFamily="34" charset="0"/>
                <a:cs typeface="Arial" pitchFamily="34" charset="0"/>
              </a:rPr>
              <a:t>планет</a:t>
            </a:r>
            <a:r>
              <a:rPr lang="ru-RU" sz="2400" b="1" dirty="0" smtClean="0">
                <a:solidFill>
                  <a:schemeClr val="tx1">
                    <a:lumMod val="95000"/>
                    <a:lumOff val="5000"/>
                  </a:schemeClr>
                </a:solidFill>
                <a:cs typeface="Arial" pitchFamily="34" charset="0"/>
              </a:rPr>
              <a:t> </a:t>
            </a:r>
            <a:r>
              <a:rPr lang="ru-RU" sz="2400" b="1" dirty="0">
                <a:solidFill>
                  <a:schemeClr val="tx1">
                    <a:lumMod val="95000"/>
                    <a:lumOff val="5000"/>
                  </a:schemeClr>
                </a:solidFill>
                <a:cs typeface="Arial" pitchFamily="34" charset="0"/>
              </a:rPr>
              <a:t>и т. д.). По химическим свойствам газы и их смеси весьма разнообразны — от малоактивных инертных газов до взрывчатых газовых смесей. К газам иногда</a:t>
            </a:r>
            <a:r>
              <a:rPr lang="ru-RU" sz="2400" b="1" baseline="30000" dirty="0">
                <a:solidFill>
                  <a:schemeClr val="tx1">
                    <a:lumMod val="95000"/>
                    <a:lumOff val="5000"/>
                  </a:schemeClr>
                </a:solidFill>
                <a:cs typeface="Arial" pitchFamily="34" charset="0"/>
              </a:rPr>
              <a:t>]</a:t>
            </a:r>
            <a:r>
              <a:rPr lang="ru-RU" sz="2400" b="1" dirty="0">
                <a:solidFill>
                  <a:schemeClr val="tx1">
                    <a:lumMod val="95000"/>
                    <a:lumOff val="5000"/>
                  </a:schemeClr>
                </a:solidFill>
                <a:cs typeface="Arial" pitchFamily="34" charset="0"/>
              </a:rPr>
              <a:t> относят не только системы из атомов и молекул, но и системы из других частиц — фотонов, электронов</a:t>
            </a:r>
            <a:r>
              <a:rPr lang="ru-RU" sz="2400" b="1" dirty="0">
                <a:cs typeface="Arial" pitchFamily="34" charset="0"/>
              </a:rPr>
              <a:t>, броуновских частиц, а также плазму</a:t>
            </a:r>
          </a:p>
        </p:txBody>
      </p:sp>
      <p:pic>
        <p:nvPicPr>
          <p:cNvPr id="3075" name="Picture 3" descr="C:\Users\Физика\AppData\Local\Microsoft\Windows\Temporary Internet Files\Content.IE5\MFH16A8H\MC900197511[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71845" y="0"/>
            <a:ext cx="1958823" cy="16083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41679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75656" y="3212976"/>
            <a:ext cx="4572000" cy="3108543"/>
          </a:xfrm>
          <a:prstGeom prst="rect">
            <a:avLst/>
          </a:prstGeom>
        </p:spPr>
        <p:txBody>
          <a:bodyPr>
            <a:spAutoFit/>
          </a:bodyPr>
          <a:lstStyle/>
          <a:p>
            <a:pPr lvl="0"/>
            <a:r>
              <a:rPr lang="ru-RU" sz="2800" b="1" dirty="0">
                <a:solidFill>
                  <a:prstClr val="black"/>
                </a:solidFill>
              </a:rPr>
              <a:t>Газы могут неограниченно расширяться . Они не сохраняют не формы ни объёма</a:t>
            </a:r>
          </a:p>
          <a:p>
            <a:pPr lvl="0"/>
            <a:r>
              <a:rPr lang="ru-RU" sz="2800" b="1" dirty="0">
                <a:solidFill>
                  <a:prstClr val="black"/>
                </a:solidFill>
              </a:rPr>
              <a:t>Многочисленные удары молекул о стенки сосуда создают давление газа.</a:t>
            </a:r>
          </a:p>
        </p:txBody>
      </p:sp>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74813" y="5057800"/>
            <a:ext cx="2390891" cy="1800200"/>
          </a:xfrm>
          <a:prstGeom prst="rect">
            <a:avLst/>
          </a:prstGeom>
        </p:spPr>
      </p:pic>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12214"/>
            <a:ext cx="4595575" cy="2192650"/>
          </a:xfrm>
          <a:prstGeom prst="rect">
            <a:avLst/>
          </a:prstGeom>
        </p:spPr>
      </p:pic>
    </p:spTree>
    <p:extLst>
      <p:ext uri="{BB962C8B-B14F-4D97-AF65-F5344CB8AC3E}">
        <p14:creationId xmlns:p14="http://schemas.microsoft.com/office/powerpoint/2010/main" val="37496131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751631" y="0"/>
            <a:ext cx="3613553" cy="1754326"/>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u-RU" sz="54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Жидкость</a:t>
            </a:r>
          </a:p>
          <a:p>
            <a:pPr algn="ctr"/>
            <a:endParaRPr lang="ru-RU" sz="54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4" name="TextBox 3"/>
          <p:cNvSpPr txBox="1"/>
          <p:nvPr/>
        </p:nvSpPr>
        <p:spPr>
          <a:xfrm>
            <a:off x="573374" y="1988840"/>
            <a:ext cx="8280920" cy="5078313"/>
          </a:xfrm>
          <a:prstGeom prst="rect">
            <a:avLst/>
          </a:prstGeom>
          <a:noFill/>
        </p:spPr>
        <p:txBody>
          <a:bodyPr wrap="square" rtlCol="0">
            <a:spAutoFit/>
          </a:bodyPr>
          <a:lstStyle/>
          <a:p>
            <a:r>
              <a:rPr lang="ru-RU" sz="2800" b="1" dirty="0" smtClean="0"/>
              <a:t>Жидкость</a:t>
            </a:r>
            <a:r>
              <a:rPr lang="ru-RU" sz="2800" dirty="0"/>
              <a:t> — </a:t>
            </a:r>
            <a:r>
              <a:rPr lang="ru-RU" sz="3600" dirty="0">
                <a:solidFill>
                  <a:srgbClr val="002060"/>
                </a:solidFill>
              </a:rPr>
              <a:t>одно из агрегатных состояний вещества. Основным свойством жидкости, отличающим её от других агрегатных состояний, является способность неограниченно менять форму под действием касательных механических напряжений, даже сколь угодно малых, практически сохраняя при этом объём</a:t>
            </a:r>
            <a:r>
              <a:rPr lang="ru-RU" sz="2400" dirty="0" smtClean="0">
                <a:solidFill>
                  <a:srgbClr val="002060"/>
                </a:solidFill>
              </a:rPr>
              <a:t>.</a:t>
            </a:r>
            <a:endParaRPr lang="ru-RU" sz="2400" dirty="0">
              <a:solidFill>
                <a:srgbClr val="002060"/>
              </a:solidFill>
            </a:endParaRPr>
          </a:p>
        </p:txBody>
      </p:sp>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74613" y="0"/>
            <a:ext cx="2285147" cy="1988840"/>
          </a:xfrm>
          <a:prstGeom prst="rect">
            <a:avLst/>
          </a:prstGeom>
        </p:spPr>
      </p:pic>
    </p:spTree>
    <p:extLst>
      <p:ext uri="{BB962C8B-B14F-4D97-AF65-F5344CB8AC3E}">
        <p14:creationId xmlns:p14="http://schemas.microsoft.com/office/powerpoint/2010/main" val="38108196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699792" y="1247"/>
            <a:ext cx="6444208" cy="4524315"/>
          </a:xfrm>
          <a:prstGeom prst="rect">
            <a:avLst/>
          </a:prstGeom>
        </p:spPr>
        <p:txBody>
          <a:bodyPr wrap="square">
            <a:spAutoFit/>
          </a:bodyPr>
          <a:lstStyle/>
          <a:p>
            <a:r>
              <a:rPr lang="ru-RU" sz="2400" b="1" dirty="0"/>
              <a:t>Жидкость – это </a:t>
            </a:r>
            <a:r>
              <a:rPr lang="ru-RU" sz="2400" b="1" dirty="0" smtClean="0"/>
              <a:t>физическое  </a:t>
            </a:r>
            <a:r>
              <a:rPr lang="ru-RU" sz="2400" b="1" dirty="0"/>
              <a:t>тело, обладающее двумя свойствами</a:t>
            </a:r>
            <a:r>
              <a:rPr lang="ru-RU" sz="2400" b="1" dirty="0" smtClean="0"/>
              <a:t>:</a:t>
            </a:r>
          </a:p>
          <a:p>
            <a:endParaRPr lang="ru-RU" sz="2400" b="1" dirty="0"/>
          </a:p>
          <a:p>
            <a:endParaRPr lang="ru-RU" sz="2400" b="1" dirty="0" smtClean="0"/>
          </a:p>
          <a:p>
            <a:r>
              <a:rPr lang="ru-RU" sz="2400" b="1" dirty="0" smtClean="0"/>
              <a:t>Обладает  текучестью</a:t>
            </a:r>
            <a:r>
              <a:rPr lang="ru-RU" sz="2400" b="1" dirty="0"/>
              <a:t>, благодаря которой она не имеет формы и принимает форму того сосуда, в котором она находится</a:t>
            </a:r>
            <a:r>
              <a:rPr lang="ru-RU" sz="2400" b="1" dirty="0" smtClean="0"/>
              <a:t>.</a:t>
            </a:r>
          </a:p>
          <a:p>
            <a:endParaRPr lang="ru-RU" sz="2400" b="1" dirty="0"/>
          </a:p>
          <a:p>
            <a:endParaRPr lang="ru-RU" sz="2400" b="1" dirty="0"/>
          </a:p>
          <a:p>
            <a:r>
              <a:rPr lang="ru-RU" sz="2400" b="1" dirty="0"/>
              <a:t>Она мало изменяет форму и объем при изменении давления и температуры, в чем она сходна с твердым телом.</a:t>
            </a:r>
            <a:endParaRPr lang="ru-RU" sz="2400" b="1" dirty="0">
              <a:effectLst/>
            </a:endParaRP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93" y="5161919"/>
            <a:ext cx="2547174" cy="1730492"/>
          </a:xfrm>
          <a:prstGeom prst="rect">
            <a:avLst/>
          </a:prstGeom>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247"/>
            <a:ext cx="2699792" cy="2059173"/>
          </a:xfrm>
          <a:prstGeom prst="rect">
            <a:avLst/>
          </a:prstGeom>
        </p:spPr>
      </p:pic>
    </p:spTree>
    <p:extLst>
      <p:ext uri="{BB962C8B-B14F-4D97-AF65-F5344CB8AC3E}">
        <p14:creationId xmlns:p14="http://schemas.microsoft.com/office/powerpoint/2010/main" val="27874794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7878" y="1225689"/>
            <a:ext cx="9144000" cy="5632311"/>
          </a:xfrm>
          <a:prstGeom prst="rect">
            <a:avLst/>
          </a:prstGeom>
        </p:spPr>
        <p:txBody>
          <a:bodyPr wrap="square">
            <a:spAutoFit/>
          </a:bodyPr>
          <a:lstStyle/>
          <a:p>
            <a:r>
              <a:rPr lang="ru-RU" dirty="0" smtClean="0"/>
              <a:t>Жидкое </a:t>
            </a:r>
            <a:r>
              <a:rPr lang="ru-RU" dirty="0"/>
              <a:t>состояние обычно считают промежуточным между твёрдым телом и газом: газ не сохраняет ни объём, ни форму, а твёрдое тело сохраняет и то, и </a:t>
            </a:r>
            <a:r>
              <a:rPr lang="ru-RU" dirty="0" smtClean="0"/>
              <a:t>другое. Форма </a:t>
            </a:r>
            <a:r>
              <a:rPr lang="ru-RU" dirty="0"/>
              <a:t>жидких тел может полностью или отчасти определяться тем, что их поверхность ведёт себя как упругая мембрана. Так, вода может собираться в капли. Но жидкость способна течь даже под своей неподвижной поверхностью, и это тоже означает </a:t>
            </a:r>
            <a:r>
              <a:rPr lang="ru-RU" dirty="0" smtClean="0"/>
              <a:t>несохраненные </a:t>
            </a:r>
            <a:r>
              <a:rPr lang="ru-RU" dirty="0"/>
              <a:t>формы (внутренних частей жидкого тела).</a:t>
            </a:r>
          </a:p>
          <a:p>
            <a:r>
              <a:rPr lang="ru-RU" dirty="0"/>
              <a:t>Молекулы жидкости не имеют определённого положения, но в то же время им недоступна полная свобода перемещений. Между ними существует притяжение, достаточно сильное, чтобы удержать их на близком расстоянии.</a:t>
            </a:r>
          </a:p>
          <a:p>
            <a:r>
              <a:rPr lang="ru-RU" dirty="0"/>
              <a:t>Вещество в жидком состоянии существует в определённом интервале температур, ниже которого переходит в твердое состояние (происходит кристаллизация либо превращение в твердотельное аморфное состояние — стекло), выше — в газообразное (происходит испарение). Границы этого интервала зависят от давления.</a:t>
            </a:r>
          </a:p>
          <a:p>
            <a:r>
              <a:rPr lang="ru-RU" dirty="0"/>
              <a:t>Как правило, вещество в жидком состоянии имеет только одну модификацию. (Наиболее важные исключения — это квантовые жидкости и жидкие кристаллы.) Поэтому в большинстве случаев жидкость является не только агрегатным состоянием, но и термодинамической фазой (жидкая фаза).</a:t>
            </a:r>
          </a:p>
          <a:p>
            <a:r>
              <a:rPr lang="ru-RU" dirty="0"/>
              <a:t>Все жидкости принято делить на чистые жидкости и смеси. Некоторые смеси жидкостей имеют большое значение для жизни: кровь, морская вода и др. Жидкости могут выполнять функцию растворителей.</a:t>
            </a:r>
          </a:p>
        </p:txBody>
      </p:sp>
      <p:pic>
        <p:nvPicPr>
          <p:cNvPr id="3076" name="Picture 4" descr="C:\Users\Физика\AppData\Local\Microsoft\Windows\Temporary Internet Files\Content.IE5\0B5T4WJJ\MC900215338[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75384" y="129103"/>
            <a:ext cx="1010056" cy="1011975"/>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C:\Users\Физика\AppData\Local\Microsoft\Windows\Temporary Internet Files\Content.IE5\ODW3YO8J\MC900441750[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24401" y="95521"/>
            <a:ext cx="1150953" cy="11509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02876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4903" y="188640"/>
            <a:ext cx="9072025" cy="6740307"/>
          </a:xfrm>
          <a:prstGeom prst="rect">
            <a:avLst/>
          </a:prstGeom>
        </p:spPr>
        <p:txBody>
          <a:bodyPr wrap="square">
            <a:spAutoFit/>
          </a:bodyPr>
          <a:lstStyle/>
          <a:p>
            <a:endParaRPr lang="ru-RU" b="1" dirty="0" smtClean="0"/>
          </a:p>
          <a:p>
            <a:endParaRPr lang="ru-RU" b="1" dirty="0"/>
          </a:p>
          <a:p>
            <a:endParaRPr lang="ru-RU" b="1" dirty="0" smtClean="0"/>
          </a:p>
          <a:p>
            <a:endParaRPr lang="ru-RU" b="1" dirty="0"/>
          </a:p>
          <a:p>
            <a:endParaRPr lang="ru-RU" b="1" dirty="0" smtClean="0"/>
          </a:p>
          <a:p>
            <a:r>
              <a:rPr lang="ru-RU" b="1" dirty="0" smtClean="0"/>
              <a:t>Образование </a:t>
            </a:r>
            <a:r>
              <a:rPr lang="ru-RU" b="1" dirty="0"/>
              <a:t>свободной поверхности и поверхностное натяжение</a:t>
            </a:r>
            <a:endParaRPr lang="ru-RU" dirty="0"/>
          </a:p>
          <a:p>
            <a:r>
              <a:rPr lang="ru-RU" dirty="0"/>
              <a:t>Из-за сохранения объёма жидкость способна образовывать свободную поверхность. Такая поверхность является поверхностью раздела фаз данного вещества: по одну сторону находится жидкая фаза, по другую — газообразная (пар), и, возможно, другие газы, например, воздух.</a:t>
            </a:r>
          </a:p>
          <a:p>
            <a:r>
              <a:rPr lang="ru-RU" dirty="0"/>
              <a:t>Если жидкая и газообразная фазы одного и того же вещества соприкасаются, возникают силы, которые стремятся уменьшить площадь поверхности раздела — силы поверхностного натяжения. Поверхность раздела ведёт себя как упругая мембрана, которая стремится стянуться.</a:t>
            </a:r>
          </a:p>
          <a:p>
            <a:r>
              <a:rPr lang="ru-RU" dirty="0"/>
              <a:t>Поверхностное натяжение может быть объяснено притяжением между молекулами жидкости. Каждая молекула притягивает другие молекулы, стремится «окружить» себя ими, а значит, уйти с поверхности. Соответственно, поверхность стремится уменьшиться.</a:t>
            </a:r>
          </a:p>
          <a:p>
            <a:r>
              <a:rPr lang="ru-RU" dirty="0"/>
              <a:t>Поэтому мыльные пузыри и пузыри при кипении стремятся принять сферическую форму: при данном объёме минимальной поверхностью обладает шар. Если на жидкость действуют только силы поверхностного натяжения, она обязательно примет сферическую форму — например, капли воды в невесомости.</a:t>
            </a:r>
          </a:p>
          <a:p>
            <a:r>
              <a:rPr lang="ru-RU" dirty="0"/>
              <a:t>Маленькие объекты с плотностью, большей плотности жидкости, способны «плавать» на поверхности жидкости, так как сила тяготения меньше силы, препятствующей увеличению площади поверхности. </a:t>
            </a:r>
          </a:p>
        </p:txBody>
      </p:sp>
      <p:pic>
        <p:nvPicPr>
          <p:cNvPr id="4111" name="Picture 15" descr="C:\Users\Физика\AppData\Local\Microsoft\Windows\Temporary Internet Files\Content.IE5\MFH16A8H\MC900432513[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21440" y="0"/>
            <a:ext cx="1222560" cy="14888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3670399"/>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165</TotalTime>
  <Words>320</Words>
  <Application>Microsoft Office PowerPoint</Application>
  <PresentationFormat>Экран (4:3)</PresentationFormat>
  <Paragraphs>48</Paragraphs>
  <Slides>11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Тема Office</vt:lpstr>
      <vt:lpstr>Строение газообразных, жидких и твёрдых тел</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Строение газообразных, жидких и твёрдых тел</dc:title>
  <dc:creator>Физика</dc:creator>
  <cp:lastModifiedBy>Admin</cp:lastModifiedBy>
  <cp:revision>18</cp:revision>
  <dcterms:created xsi:type="dcterms:W3CDTF">2012-03-20T09:46:50Z</dcterms:created>
  <dcterms:modified xsi:type="dcterms:W3CDTF">2012-10-17T19:43:23Z</dcterms:modified>
</cp:coreProperties>
</file>