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9" r:id="rId3"/>
    <p:sldId id="267" r:id="rId4"/>
    <p:sldId id="258" r:id="rId5"/>
    <p:sldId id="272" r:id="rId6"/>
    <p:sldId id="266" r:id="rId7"/>
    <p:sldId id="269" r:id="rId8"/>
    <p:sldId id="265" r:id="rId9"/>
    <p:sldId id="270" r:id="rId10"/>
    <p:sldId id="271" r:id="rId11"/>
    <p:sldId id="277" r:id="rId12"/>
    <p:sldId id="278" r:id="rId13"/>
    <p:sldId id="274" r:id="rId14"/>
    <p:sldId id="276" r:id="rId15"/>
    <p:sldId id="284" r:id="rId16"/>
    <p:sldId id="286" r:id="rId17"/>
    <p:sldId id="262" r:id="rId18"/>
    <p:sldId id="287" r:id="rId19"/>
    <p:sldId id="279" r:id="rId20"/>
    <p:sldId id="288" r:id="rId21"/>
    <p:sldId id="292" r:id="rId22"/>
    <p:sldId id="293" r:id="rId23"/>
    <p:sldId id="264" r:id="rId24"/>
    <p:sldId id="294" r:id="rId25"/>
    <p:sldId id="299" r:id="rId26"/>
    <p:sldId id="297" r:id="rId27"/>
    <p:sldId id="300" r:id="rId28"/>
    <p:sldId id="281" r:id="rId29"/>
    <p:sldId id="273" r:id="rId30"/>
    <p:sldId id="280" r:id="rId31"/>
    <p:sldId id="304" r:id="rId32"/>
    <p:sldId id="303" r:id="rId33"/>
    <p:sldId id="298" r:id="rId34"/>
    <p:sldId id="302" r:id="rId35"/>
    <p:sldId id="30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33CC33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B3D5-0D7C-42CB-83F1-D4A73EA827EA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5AA89-B3DB-4E1E-A028-C29B15609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889452-DA3B-4DD0-8D0A-F891A7C4B30B}" type="slidenum">
              <a:rPr lang="ru-RU"/>
              <a:pPr/>
              <a:t>2</a:t>
            </a:fld>
            <a:endParaRPr lang="ru-RU" dirty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" Type="http://schemas.openxmlformats.org/officeDocument/2006/relationships/image" Target="../media/image1.jpeg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jpeg"/><Relationship Id="rId4" Type="http://schemas.openxmlformats.org/officeDocument/2006/relationships/image" Target="../media/image50.png"/><Relationship Id="rId9" Type="http://schemas.openxmlformats.org/officeDocument/2006/relationships/image" Target="../media/image5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gif"/><Relationship Id="rId5" Type="http://schemas.openxmlformats.org/officeDocument/2006/relationships/image" Target="../media/image58.gif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hyperlink" Target="file:///E:\Images\image090.jpg" TargetMode="External"/><Relationship Id="rId7" Type="http://schemas.openxmlformats.org/officeDocument/2006/relationships/image" Target="../media/image77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hyperlink" Target="file:///E:\Images\image091.jpg" TargetMode="External"/><Relationship Id="rId4" Type="http://schemas.openxmlformats.org/officeDocument/2006/relationships/image" Target="../media/image7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file:///E:\Images\image091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3.xml"/><Relationship Id="rId3" Type="http://schemas.openxmlformats.org/officeDocument/2006/relationships/image" Target="../media/image1.jpeg"/><Relationship Id="rId7" Type="http://schemas.openxmlformats.org/officeDocument/2006/relationships/slide" Target="slide26.xml"/><Relationship Id="rId12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11" Type="http://schemas.openxmlformats.org/officeDocument/2006/relationships/slide" Target="slide34.xml"/><Relationship Id="rId5" Type="http://schemas.openxmlformats.org/officeDocument/2006/relationships/slide" Target="slide20.xml"/><Relationship Id="rId10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мама\Мои рисунки\Фон\Wa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jiv19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5286388"/>
            <a:ext cx="714380" cy="508274"/>
          </a:xfrm>
          <a:prstGeom prst="rect">
            <a:avLst/>
          </a:prstGeom>
          <a:noFill/>
        </p:spPr>
      </p:pic>
      <p:pic>
        <p:nvPicPr>
          <p:cNvPr id="6" name="Picture 15" descr="jiv23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51142">
            <a:off x="2449873" y="5233987"/>
            <a:ext cx="564261" cy="572208"/>
          </a:xfrm>
          <a:prstGeom prst="rect">
            <a:avLst/>
          </a:prstGeom>
          <a:noFill/>
        </p:spPr>
      </p:pic>
      <p:pic>
        <p:nvPicPr>
          <p:cNvPr id="7" name="Picture 11" descr="jiv235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6286520"/>
            <a:ext cx="661965" cy="571480"/>
          </a:xfrm>
          <a:prstGeom prst="rect">
            <a:avLst/>
          </a:prstGeom>
          <a:noFill/>
        </p:spPr>
      </p:pic>
      <p:pic>
        <p:nvPicPr>
          <p:cNvPr id="8" name="Picture 10" descr="jiv23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54383">
            <a:off x="8164733" y="4867029"/>
            <a:ext cx="569865" cy="625013"/>
          </a:xfrm>
          <a:prstGeom prst="rect">
            <a:avLst/>
          </a:prstGeom>
          <a:noFill/>
        </p:spPr>
      </p:pic>
      <p:pic>
        <p:nvPicPr>
          <p:cNvPr id="10" name="Picture 9" descr="bird35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5306" y="2214554"/>
            <a:ext cx="928694" cy="928693"/>
          </a:xfrm>
          <a:prstGeom prst="rect">
            <a:avLst/>
          </a:prstGeom>
          <a:noFill/>
        </p:spPr>
      </p:pic>
      <p:pic>
        <p:nvPicPr>
          <p:cNvPr id="11" name="Picture 10" descr="bird43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357950" y="1142984"/>
            <a:ext cx="857256" cy="801949"/>
          </a:xfrm>
          <a:prstGeom prst="rect">
            <a:avLst/>
          </a:prstGeom>
          <a:noFill/>
        </p:spPr>
      </p:pic>
      <p:pic>
        <p:nvPicPr>
          <p:cNvPr id="12" name="Picture 10" descr="bird25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00958" y="0"/>
            <a:ext cx="1643042" cy="1703129"/>
          </a:xfrm>
          <a:prstGeom prst="rect">
            <a:avLst/>
          </a:prstGeom>
          <a:noFill/>
        </p:spPr>
      </p:pic>
      <p:pic>
        <p:nvPicPr>
          <p:cNvPr id="16" name="Picture 14" descr="jiv2355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3143248"/>
            <a:ext cx="928694" cy="603651"/>
          </a:xfrm>
          <a:prstGeom prst="rect">
            <a:avLst/>
          </a:prstGeom>
          <a:noFill/>
        </p:spPr>
      </p:pic>
      <p:pic>
        <p:nvPicPr>
          <p:cNvPr id="17" name="Picture 12" descr="jiv2328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92647" y="5715016"/>
            <a:ext cx="1836939" cy="1142984"/>
          </a:xfrm>
          <a:prstGeom prst="rect">
            <a:avLst/>
          </a:prstGeom>
          <a:noFill/>
        </p:spPr>
      </p:pic>
      <p:pic>
        <p:nvPicPr>
          <p:cNvPr id="21" name="Picture 5" descr="bird7-14[1]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804013">
            <a:off x="6493526" y="426728"/>
            <a:ext cx="674651" cy="632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5" descr="118b"/>
          <p:cNvPicPr>
            <a:picLocks noChangeAspect="1" noChangeArrowheads="1" noCrop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858148" y="5440891"/>
            <a:ext cx="1285852" cy="141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2" descr="285"/>
          <p:cNvPicPr>
            <a:picLocks noChangeAspect="1" noChangeArrowheads="1" noCrop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5143488"/>
            <a:ext cx="171451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5" descr="120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42976" y="4000504"/>
            <a:ext cx="1085850" cy="742950"/>
          </a:xfrm>
          <a:prstGeom prst="rect">
            <a:avLst/>
          </a:prstGeom>
          <a:noFill/>
        </p:spPr>
      </p:pic>
      <p:pic>
        <p:nvPicPr>
          <p:cNvPr id="27" name="Picture 10" descr="p4"/>
          <p:cNvPicPr>
            <a:picLocks noChangeAspect="1" noChangeArrowheads="1" noCrop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3571868" y="5470702"/>
            <a:ext cx="1143008" cy="138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бемби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71802" y="3071810"/>
            <a:ext cx="1552575" cy="2179637"/>
          </a:xfrm>
          <a:prstGeom prst="rect">
            <a:avLst/>
          </a:prstGeom>
          <a:noFill/>
        </p:spPr>
      </p:pic>
      <p:pic>
        <p:nvPicPr>
          <p:cNvPr id="1026" name="Picture 2" descr="C:\мама\Мои рисунки\анимации животные\32M6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43042" y="6143644"/>
            <a:ext cx="1743075" cy="476250"/>
          </a:xfrm>
          <a:prstGeom prst="rect">
            <a:avLst/>
          </a:prstGeom>
          <a:noFill/>
        </p:spPr>
      </p:pic>
      <p:pic>
        <p:nvPicPr>
          <p:cNvPr id="1028" name="Picture 4" descr="C:\мама\Мои рисунки\анимации животные\F26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572132" y="3429000"/>
            <a:ext cx="2357454" cy="120895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0100" y="1643050"/>
            <a:ext cx="7286676" cy="2214578"/>
          </a:xfrm>
          <a:prstGeom prst="rect">
            <a:avLst/>
          </a:prstGeom>
          <a:noFill/>
        </p:spPr>
        <p:txBody>
          <a:bodyPr wrap="none" rtlCol="0">
            <a:prstTxWarp prst="textCanUp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Разнообразие животных </a:t>
            </a:r>
            <a:endParaRPr lang="ru-RU" sz="36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8" name="Picture 17" descr="3e67680d7248acdbf98353260e5b6329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21212471">
            <a:off x="689170" y="1692974"/>
            <a:ext cx="937014" cy="875368"/>
          </a:xfrm>
          <a:prstGeom prst="rect">
            <a:avLst/>
          </a:prstGeom>
          <a:noFill/>
        </p:spPr>
      </p:pic>
      <p:pic>
        <p:nvPicPr>
          <p:cNvPr id="29" name="Picture 10" descr="42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571868" y="285728"/>
            <a:ext cx="1643074" cy="11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6" descr="43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28596" y="357166"/>
            <a:ext cx="1071570" cy="906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8" descr="j0283572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271875">
            <a:off x="4428039" y="1481889"/>
            <a:ext cx="789596" cy="5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0" descr="42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857357" y="184478"/>
            <a:ext cx="1000132" cy="67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18010">
            <a:off x="6446466" y="468989"/>
            <a:ext cx="2111359" cy="217000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785926"/>
            <a:ext cx="946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ёрш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5929330"/>
            <a:ext cx="12763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осётр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5929330"/>
            <a:ext cx="939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сом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15206" y="1714488"/>
            <a:ext cx="1135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щука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300418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85728"/>
            <a:ext cx="27527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714884"/>
            <a:ext cx="234990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214414" y="3857628"/>
            <a:ext cx="12266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сазан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43768" y="4000504"/>
            <a:ext cx="1287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окунь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7686" y="1643050"/>
            <a:ext cx="1439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карась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6000768"/>
            <a:ext cx="31742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бычок- бубырь</a:t>
            </a:r>
            <a:endParaRPr lang="ru-RU" sz="3200" dirty="0"/>
          </a:p>
        </p:txBody>
      </p:sp>
      <p:pic>
        <p:nvPicPr>
          <p:cNvPr id="25" name="Рисунок 2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2357430"/>
            <a:ext cx="2643206" cy="15001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27" name="Рисунок 2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2428868"/>
            <a:ext cx="235745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/>
          <p:cNvPicPr/>
          <p:nvPr/>
        </p:nvPicPr>
        <p:blipFill>
          <a:blip r:embed="rId8" cstate="print">
            <a:lum contrast="-10000"/>
          </a:blip>
          <a:srcRect/>
          <a:stretch>
            <a:fillRect/>
          </a:stretch>
        </p:blipFill>
        <p:spPr bwMode="auto">
          <a:xfrm>
            <a:off x="3214678" y="4286256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5" descr="осетр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4643446"/>
            <a:ext cx="2238230" cy="1282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4143372" y="3571876"/>
            <a:ext cx="1265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судак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22" name="Picture 12" descr="судак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8992" y="2423076"/>
            <a:ext cx="2500330" cy="114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8" grpId="0"/>
      <p:bldP spid="9" grpId="0"/>
      <p:bldP spid="9" grpId="1"/>
      <p:bldP spid="18" grpId="0"/>
      <p:bldP spid="19" grpId="0"/>
      <p:bldP spid="5" grpId="0"/>
      <p:bldP spid="5" grpId="1"/>
      <p:bldP spid="24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4857760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туловище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2198" y="928670"/>
            <a:ext cx="2087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плавники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3571876"/>
            <a:ext cx="128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хвост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14290"/>
            <a:ext cx="4576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рыбы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00430" y="5857892"/>
            <a:ext cx="14750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карась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500173"/>
            <a:ext cx="4929222" cy="296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1214414" y="1500174"/>
            <a:ext cx="1285884" cy="142876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H="1" flipV="1">
            <a:off x="4214810" y="3143248"/>
            <a:ext cx="1143008" cy="178595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 flipV="1">
            <a:off x="5929322" y="3071810"/>
            <a:ext cx="1643074" cy="57150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4286248" y="1357298"/>
            <a:ext cx="1714512" cy="64294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1000108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V="1">
            <a:off x="1857356" y="3714752"/>
            <a:ext cx="3143272" cy="128588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V="1">
            <a:off x="1857356" y="3929065"/>
            <a:ext cx="1928826" cy="1071569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85786" y="4857760"/>
            <a:ext cx="2087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плавники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7" name="Управляющая кнопка: возврат 16">
            <a:hlinkClick r:id="rId3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5" grpId="0" animBg="1"/>
      <p:bldP spid="19" grpId="0" animBg="1"/>
      <p:bldP spid="22" grpId="0" animBg="1"/>
      <p:bldP spid="18" grpId="0" animBg="1"/>
      <p:bldP spid="7" grpId="0"/>
      <p:bldP spid="20" grpId="0" animBg="1"/>
      <p:bldP spid="25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Rectangle 3"/>
          <p:cNvSpPr txBox="1">
            <a:spLocks noRot="1" noChangeArrowheads="1"/>
          </p:cNvSpPr>
          <p:nvPr/>
        </p:nvSpPr>
        <p:spPr>
          <a:xfrm>
            <a:off x="428596" y="857232"/>
            <a:ext cx="7929618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Насекомые  </a:t>
            </a: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-  са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мая многочисленная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группа  животных.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Их насчитывается около 200 000  видов.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Насекомые – это животные, у которых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шесть ног ( три пары),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 большинства из них четыре крыла.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7" descr="3e67680d7248acdbf98353260e5b632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2471">
            <a:off x="4621603" y="2625273"/>
            <a:ext cx="1004703" cy="938604"/>
          </a:xfrm>
          <a:prstGeom prst="rect">
            <a:avLst/>
          </a:prstGeom>
          <a:noFill/>
        </p:spPr>
      </p:pic>
      <p:pic>
        <p:nvPicPr>
          <p:cNvPr id="6" name="Picture 11" descr="c3c62efbd992ad280b2f29e267db546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5357826"/>
            <a:ext cx="1357322" cy="1068891"/>
          </a:xfrm>
          <a:prstGeom prst="rect">
            <a:avLst/>
          </a:prstGeom>
          <a:noFill/>
        </p:spPr>
      </p:pic>
      <p:pic>
        <p:nvPicPr>
          <p:cNvPr id="7" name="Picture 14" descr="jiv235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269144">
            <a:off x="2748780" y="465988"/>
            <a:ext cx="928694" cy="603651"/>
          </a:xfrm>
          <a:prstGeom prst="rect">
            <a:avLst/>
          </a:prstGeom>
          <a:noFill/>
        </p:spPr>
      </p:pic>
      <p:pic>
        <p:nvPicPr>
          <p:cNvPr id="8" name="Picture 11" descr="6f7d849564189ad3d9e690cdc244ebf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5357826"/>
            <a:ext cx="1071570" cy="1071570"/>
          </a:xfrm>
          <a:prstGeom prst="rect">
            <a:avLst/>
          </a:prstGeom>
          <a:noFill/>
        </p:spPr>
      </p:pic>
      <p:pic>
        <p:nvPicPr>
          <p:cNvPr id="9" name="Picture 11" descr="jiv238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1714488"/>
            <a:ext cx="597080" cy="451996"/>
          </a:xfrm>
          <a:prstGeom prst="rect">
            <a:avLst/>
          </a:prstGeom>
          <a:noFill/>
        </p:spPr>
      </p:pic>
      <p:pic>
        <p:nvPicPr>
          <p:cNvPr id="11" name="Picture 11" descr="6f7d849564189ad3d9e690cdc244ebf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42910" y="5357826"/>
            <a:ext cx="1000132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xp_insect0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214686"/>
            <a:ext cx="3071834" cy="2647997"/>
          </a:xfrm>
          <a:prstGeom prst="rect">
            <a:avLst/>
          </a:prstGeom>
          <a:noFill/>
        </p:spPr>
      </p:pic>
      <p:pic>
        <p:nvPicPr>
          <p:cNvPr id="21" name="Picture 4" descr="exp_insect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000372"/>
            <a:ext cx="2286016" cy="35808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2714620"/>
            <a:ext cx="84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оса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768" y="4357694"/>
            <a:ext cx="1710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сверчок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5786454"/>
            <a:ext cx="1659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таракан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5786454"/>
            <a:ext cx="1370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пчела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242886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муравей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789" y="428604"/>
            <a:ext cx="314732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500042"/>
            <a:ext cx="240714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357686" y="2643182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муха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6" name="Picture 4" descr="exp_insect0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428604"/>
            <a:ext cx="1857388" cy="2201490"/>
          </a:xfrm>
          <a:prstGeom prst="rect">
            <a:avLst/>
          </a:prstGeom>
          <a:noFill/>
        </p:spPr>
      </p:pic>
      <p:pic>
        <p:nvPicPr>
          <p:cNvPr id="17" name="Picture 16" descr="exp_insect08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3857628"/>
            <a:ext cx="292933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5" descr="exp_insect009"/>
          <p:cNvPicPr>
            <a:picLocks noChangeAspect="1" noChangeArrowheads="1"/>
          </p:cNvPicPr>
          <p:nvPr/>
        </p:nvPicPr>
        <p:blipFill>
          <a:blip r:embed="rId2" cstate="print"/>
          <a:srcRect t="1875" r="18669"/>
          <a:stretch>
            <a:fillRect/>
          </a:stretch>
        </p:blipFill>
        <p:spPr bwMode="auto">
          <a:xfrm>
            <a:off x="3357554" y="3786190"/>
            <a:ext cx="2732121" cy="198913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57950" y="5786454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жук - олень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786454"/>
            <a:ext cx="27735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майский жук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5786454"/>
            <a:ext cx="19191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шершень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1" name="Picture 3" descr="exp_insect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66"/>
            <a:ext cx="2253200" cy="27485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786058"/>
            <a:ext cx="2579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жук голиаф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2" name="Picture 6" descr="колор жук"/>
          <p:cNvPicPr>
            <a:picLocks noChangeAspect="1" noChangeArrowheads="1"/>
          </p:cNvPicPr>
          <p:nvPr/>
        </p:nvPicPr>
        <p:blipFill>
          <a:blip r:embed="rId4" cstate="print"/>
          <a:srcRect t="8543"/>
          <a:stretch>
            <a:fillRect/>
          </a:stretch>
        </p:blipFill>
        <p:spPr bwMode="auto">
          <a:xfrm>
            <a:off x="6572264" y="428604"/>
            <a:ext cx="2143140" cy="22944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57950" y="2500306"/>
            <a:ext cx="25474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колорадский</a:t>
            </a:r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жук</a:t>
            </a:r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endParaRPr lang="ru-RU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8" name="Picture 6" descr="Ins32"/>
          <p:cNvPicPr>
            <a:picLocks noChangeAspect="1" noChangeArrowheads="1"/>
          </p:cNvPicPr>
          <p:nvPr/>
        </p:nvPicPr>
        <p:blipFill>
          <a:blip r:embed="rId5" cstate="print"/>
          <a:srcRect l="11259" t="5113" b="7116"/>
          <a:stretch>
            <a:fillRect/>
          </a:stretch>
        </p:blipFill>
        <p:spPr bwMode="auto">
          <a:xfrm>
            <a:off x="428596" y="3714752"/>
            <a:ext cx="2928958" cy="204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 descr="Ins16"/>
          <p:cNvPicPr>
            <a:picLocks noChangeAspect="1" noChangeArrowheads="1"/>
          </p:cNvPicPr>
          <p:nvPr/>
        </p:nvPicPr>
        <p:blipFill>
          <a:blip r:embed="rId6" cstate="print"/>
          <a:srcRect l="4725" t="11731" r="6239"/>
          <a:stretch>
            <a:fillRect/>
          </a:stretch>
        </p:blipFill>
        <p:spPr bwMode="auto">
          <a:xfrm>
            <a:off x="2928926" y="500042"/>
            <a:ext cx="3291550" cy="219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9" descr="жук-олень"/>
          <p:cNvPicPr>
            <a:picLocks noChangeAspect="1" noChangeArrowheads="1"/>
          </p:cNvPicPr>
          <p:nvPr/>
        </p:nvPicPr>
        <p:blipFill>
          <a:blip r:embed="rId7" cstate="print"/>
          <a:srcRect r="5909"/>
          <a:stretch>
            <a:fillRect/>
          </a:stretch>
        </p:blipFill>
        <p:spPr bwMode="auto">
          <a:xfrm>
            <a:off x="6215074" y="3714752"/>
            <a:ext cx="2608960" cy="2070103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3428992" y="2643182"/>
            <a:ext cx="25827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жук носорог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4" grpId="0"/>
      <p:bldP spid="5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bttrfl_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3537" y="1500174"/>
            <a:ext cx="6337571" cy="371477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43570" y="785794"/>
            <a:ext cx="12554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грудь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06" y="3071810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крылья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2330" y="4929198"/>
            <a:ext cx="1752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брюшко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85728"/>
            <a:ext cx="5702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насекомых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5715016"/>
            <a:ext cx="17363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бабочка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357554" y="1357298"/>
            <a:ext cx="928694" cy="157163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H="1">
            <a:off x="4286248" y="1285860"/>
            <a:ext cx="1357322" cy="207170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 flipV="1">
            <a:off x="4214810" y="4071942"/>
            <a:ext cx="2786082" cy="114300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 flipV="1">
            <a:off x="5643570" y="2571744"/>
            <a:ext cx="1500198" cy="71438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857232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V="1">
            <a:off x="1071538" y="2500305"/>
            <a:ext cx="1143008" cy="228601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28596" y="4786322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крылья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V="1">
            <a:off x="1071538" y="4143379"/>
            <a:ext cx="1928826" cy="642941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>
            <a:off x="5357818" y="3357562"/>
            <a:ext cx="1785950" cy="78581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Управляющая кнопка: возврат 19">
            <a:hlinkClick r:id="rId3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5" grpId="0" animBg="1"/>
      <p:bldP spid="19" grpId="0" animBg="1"/>
      <p:bldP spid="22" grpId="0" animBg="1"/>
      <p:bldP spid="18" grpId="0" animBg="1"/>
      <p:bldP spid="7" grpId="0"/>
      <p:bldP spid="25" grpId="0" animBg="1"/>
      <p:bldP spid="26" grpId="0"/>
      <p:bldP spid="21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Rectangle 6"/>
          <p:cNvSpPr txBox="1">
            <a:spLocks noRot="1" noChangeArrowheads="1"/>
          </p:cNvSpPr>
          <p:nvPr/>
        </p:nvSpPr>
        <p:spPr>
          <a:xfrm>
            <a:off x="428596" y="357166"/>
            <a:ext cx="8286808" cy="6072230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Земноводные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– животные, которые могут жить и на суше, и в воде. У них голая, часто влажная кожа.</a:t>
            </a:r>
          </a:p>
          <a:p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Температура тела этих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животных зависит от температуры окружающей среды. </a:t>
            </a: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Все земноводные – хищники. Они ловят насекомых, поедают червей и моллюсков. А головастики питаются подводными растениями. </a:t>
            </a:r>
            <a:endParaRPr kumimoji="0" lang="ru-RU" sz="3600" b="1" i="0" u="none" strike="noStrike" kern="1200" cap="none" spc="0" normalizeH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b="1" noProof="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AG00181_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4857760"/>
            <a:ext cx="2643206" cy="1576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50" name="Picture 2" descr="C:\мама\мои работы\тайны морей и океанов\хочувсё знать о море и океане\амфибия - кубинский карл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3214710" cy="2500330"/>
          </a:xfrm>
          <a:prstGeom prst="rect">
            <a:avLst/>
          </a:prstGeom>
          <a:noFill/>
        </p:spPr>
      </p:pic>
      <p:pic>
        <p:nvPicPr>
          <p:cNvPr id="5" name="Рисунок 4" descr="E:\Images\small_image09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28604"/>
            <a:ext cx="3429024" cy="25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0034" y="2857496"/>
            <a:ext cx="32848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лягушка </a:t>
            </a:r>
          </a:p>
          <a:p>
            <a:pPr algn="ctr"/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кубинский карлик</a:t>
            </a:r>
            <a:endParaRPr lang="ru-RU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5008" y="2928934"/>
            <a:ext cx="2132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жаба - ага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E:\Images\small_image091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857628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4282" y="5643578"/>
            <a:ext cx="16995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лягушка </a:t>
            </a:r>
          </a:p>
          <a:p>
            <a:pPr algn="ctr"/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голиаф</a:t>
            </a:r>
            <a:endParaRPr lang="ru-RU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1" name="Picture 9" descr="чесночниц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3857628"/>
            <a:ext cx="2747336" cy="216123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00430" y="5929330"/>
            <a:ext cx="2484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чесночница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3" name="Picture 2" descr="C:\Users\Helen\Desktop\степь\КВАКША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215074" y="3357562"/>
            <a:ext cx="2428892" cy="272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6929454" y="5857892"/>
            <a:ext cx="153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квакша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 descr="E:\Images\small_image091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857364"/>
            <a:ext cx="500066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43570" y="785794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туловище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29520" y="3214686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ноги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3042" y="285728"/>
            <a:ext cx="6163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земноводных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5715016"/>
            <a:ext cx="3560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лягушка голиаф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1785918" y="1285860"/>
            <a:ext cx="1428760" cy="135732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H="1">
            <a:off x="4572000" y="1285860"/>
            <a:ext cx="1643074" cy="142876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 flipV="1">
            <a:off x="5786446" y="2643182"/>
            <a:ext cx="1571636" cy="64294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785794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V="1">
            <a:off x="1643042" y="3643314"/>
            <a:ext cx="1428760" cy="114300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000100" y="4714884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ноги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V="1">
            <a:off x="1643042" y="4286256"/>
            <a:ext cx="2500330" cy="50006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>
            <a:off x="5572132" y="3286124"/>
            <a:ext cx="1785950" cy="78581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6" name="Управляющая кнопка: возврат 15">
            <a:hlinkClick r:id="rId4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animBg="1"/>
      <p:bldP spid="19" grpId="0" animBg="1"/>
      <p:bldP spid="18" grpId="0" animBg="1"/>
      <p:bldP spid="7" grpId="0"/>
      <p:bldP spid="25" grpId="0" animBg="1"/>
      <p:bldP spid="26" grpId="0"/>
      <p:bldP spid="21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Rectangle 4"/>
          <p:cNvSpPr txBox="1">
            <a:spLocks noRot="1" noChangeArrowheads="1"/>
          </p:cNvSpPr>
          <p:nvPr/>
        </p:nvSpPr>
        <p:spPr>
          <a:xfrm>
            <a:off x="500034" y="428604"/>
            <a:ext cx="8072494" cy="60722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Пресмыкающиеся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надземные животные, тело которых покрыто сухой кожей  с роговыми чешуями, а у некоторых ещё и панцирем. </a:t>
            </a: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Болотные и морские черепахи, морские змеи и крокодилы часть времени проводят в воде. 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При движении их тело почти не поднимается над поверхностью земли.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Время от времени у них бывает линька- смена старых покровов на новые.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 пресмыкающимся относятся ящерицы, змеи, черепахи, крокодилы.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мама\Мои рисунки\Фон\Wa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476250"/>
            <a:ext cx="3673475" cy="7921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400" b="1" dirty="0">
                <a:solidFill>
                  <a:srgbClr val="FFFF00"/>
                </a:solidFill>
                <a:latin typeface="Times New Roman" pitchFamily="18" charset="0"/>
              </a:rPr>
              <a:t>животные</a:t>
            </a:r>
          </a:p>
        </p:txBody>
      </p:sp>
      <p:sp>
        <p:nvSpPr>
          <p:cNvPr id="3078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8596" y="1857364"/>
            <a:ext cx="2087563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</a:rPr>
              <a:t>птицы</a:t>
            </a:r>
          </a:p>
        </p:txBody>
      </p:sp>
      <p:sp>
        <p:nvSpPr>
          <p:cNvPr id="3085" name="Rectangle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715140" y="1857364"/>
            <a:ext cx="2247886" cy="7921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земноводные</a:t>
            </a:r>
          </a:p>
        </p:txBody>
      </p:sp>
      <p:sp>
        <p:nvSpPr>
          <p:cNvPr id="3087" name="Rectangle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14283" y="5143512"/>
            <a:ext cx="2000264" cy="7921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</a:rPr>
              <a:t>моллюски</a:t>
            </a:r>
          </a:p>
        </p:txBody>
      </p:sp>
      <p:sp>
        <p:nvSpPr>
          <p:cNvPr id="3088" name="Rectangle 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428860" y="5143512"/>
            <a:ext cx="2286016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itchFamily="18" charset="0"/>
              </a:rPr>
              <a:t>паукообразные</a:t>
            </a:r>
          </a:p>
        </p:txBody>
      </p:sp>
      <p:sp>
        <p:nvSpPr>
          <p:cNvPr id="3100" name="Line 28"/>
          <p:cNvSpPr>
            <a:spLocks noChangeShapeType="1"/>
          </p:cNvSpPr>
          <p:nvPr/>
        </p:nvSpPr>
        <p:spPr bwMode="auto">
          <a:xfrm flipH="1">
            <a:off x="1785918" y="1285860"/>
            <a:ext cx="1512887" cy="5762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6011863" y="1268413"/>
            <a:ext cx="1368425" cy="5762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2" name="Line 30"/>
          <p:cNvSpPr>
            <a:spLocks noChangeShapeType="1"/>
          </p:cNvSpPr>
          <p:nvPr/>
        </p:nvSpPr>
        <p:spPr bwMode="auto">
          <a:xfrm>
            <a:off x="4929190" y="1285860"/>
            <a:ext cx="0" cy="6477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3" name="Line 31"/>
          <p:cNvSpPr>
            <a:spLocks noChangeShapeType="1"/>
          </p:cNvSpPr>
          <p:nvPr/>
        </p:nvSpPr>
        <p:spPr bwMode="auto">
          <a:xfrm flipH="1">
            <a:off x="2071670" y="1285860"/>
            <a:ext cx="1500198" cy="207170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4" name="Line 32"/>
          <p:cNvSpPr>
            <a:spLocks noChangeShapeType="1"/>
          </p:cNvSpPr>
          <p:nvPr/>
        </p:nvSpPr>
        <p:spPr bwMode="auto">
          <a:xfrm>
            <a:off x="5929322" y="1285860"/>
            <a:ext cx="1143008" cy="214314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5" name="Line 33"/>
          <p:cNvSpPr>
            <a:spLocks noChangeShapeType="1"/>
          </p:cNvSpPr>
          <p:nvPr/>
        </p:nvSpPr>
        <p:spPr bwMode="auto">
          <a:xfrm>
            <a:off x="5572132" y="1285860"/>
            <a:ext cx="571504" cy="385765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6" name="Line 34"/>
          <p:cNvSpPr>
            <a:spLocks noChangeShapeType="1"/>
          </p:cNvSpPr>
          <p:nvPr/>
        </p:nvSpPr>
        <p:spPr bwMode="auto">
          <a:xfrm flipH="1">
            <a:off x="1571604" y="1285860"/>
            <a:ext cx="2143140" cy="378621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107" name="Line 35"/>
          <p:cNvSpPr>
            <a:spLocks noChangeShapeType="1"/>
          </p:cNvSpPr>
          <p:nvPr/>
        </p:nvSpPr>
        <p:spPr bwMode="auto">
          <a:xfrm flipH="1">
            <a:off x="4786314" y="1285861"/>
            <a:ext cx="500065" cy="242889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 flipH="1">
            <a:off x="3571868" y="1214422"/>
            <a:ext cx="857256" cy="385765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095" name="Rectangle 2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571868" y="3714752"/>
            <a:ext cx="2786082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млекопитающие</a:t>
            </a:r>
          </a:p>
        </p:txBody>
      </p:sp>
      <p:sp>
        <p:nvSpPr>
          <p:cNvPr id="3077" name="Rectangle 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14744" y="1928802"/>
            <a:ext cx="2087563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</a:rPr>
              <a:t>рыбы</a:t>
            </a:r>
          </a:p>
        </p:txBody>
      </p:sp>
      <p:sp>
        <p:nvSpPr>
          <p:cNvPr id="21" name="Rectangle 1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29190" y="5143512"/>
            <a:ext cx="2214578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</a:rPr>
              <a:t>ракообразные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2" name="Rectangle 1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429520" y="5143512"/>
            <a:ext cx="1516059" cy="7921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</a:rPr>
              <a:t>черви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3" name="Line 33"/>
          <p:cNvSpPr>
            <a:spLocks noChangeShapeType="1"/>
          </p:cNvSpPr>
          <p:nvPr/>
        </p:nvSpPr>
        <p:spPr bwMode="auto">
          <a:xfrm>
            <a:off x="5643570" y="1214422"/>
            <a:ext cx="2214578" cy="392909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097" name="Rectangle 2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786578" y="3429000"/>
            <a:ext cx="2087563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насекомые</a:t>
            </a:r>
          </a:p>
        </p:txBody>
      </p:sp>
      <p:sp>
        <p:nvSpPr>
          <p:cNvPr id="3086" name="Rectangle 14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14282" y="3357562"/>
            <a:ext cx="3000396" cy="7921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</a:rPr>
              <a:t>пресмыкающиеся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098" name="Picture 2" descr="C:\мама\Мои рисунки\Животный мир- картинки\пресмыкающие\крокодилы\k_611.jpg"/>
          <p:cNvPicPr>
            <a:picLocks noChangeAspect="1" noChangeArrowheads="1"/>
          </p:cNvPicPr>
          <p:nvPr/>
        </p:nvPicPr>
        <p:blipFill>
          <a:blip r:embed="rId2" cstate="print"/>
          <a:srcRect t="14844" r="9821" b="10625"/>
          <a:stretch>
            <a:fillRect/>
          </a:stretch>
        </p:blipFill>
        <p:spPr bwMode="auto">
          <a:xfrm>
            <a:off x="357158" y="428604"/>
            <a:ext cx="4786346" cy="2511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3CC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214414" y="2857496"/>
            <a:ext cx="2214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latin typeface="Comic Sans MS" pitchFamily="66" charset="0"/>
              </a:rPr>
              <a:t>крокодил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2786058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latin typeface="Comic Sans MS" pitchFamily="66" charset="0"/>
              </a:rPr>
              <a:t>черепаха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6000768"/>
            <a:ext cx="1907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latin typeface="Comic Sans MS" pitchFamily="66" charset="0"/>
              </a:rPr>
              <a:t>ящерица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5929330"/>
            <a:ext cx="34323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latin typeface="Comic Sans MS" pitchFamily="66" charset="0"/>
              </a:rPr>
              <a:t>степная гадюка</a:t>
            </a:r>
            <a:endParaRPr lang="ru-RU" sz="3200" b="1" dirty="0"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11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57818" y="428604"/>
            <a:ext cx="3500462" cy="2482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3CC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4" cstate="print">
            <a:lum bright="10000"/>
          </a:blip>
          <a:srcRect l="3571" t="8027" r="1786" b="3675"/>
          <a:stretch>
            <a:fillRect/>
          </a:stretch>
        </p:blipFill>
        <p:spPr bwMode="auto">
          <a:xfrm>
            <a:off x="642910" y="3500438"/>
            <a:ext cx="3857652" cy="2428892"/>
          </a:xfrm>
          <a:prstGeom prst="rect">
            <a:avLst/>
          </a:prstGeom>
          <a:ln w="38100" cap="sq">
            <a:solidFill>
              <a:srgbClr val="33CC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5" descr="28"/>
          <p:cNvPicPr>
            <a:picLocks noChangeAspect="1" noChangeArrowheads="1"/>
          </p:cNvPicPr>
          <p:nvPr/>
        </p:nvPicPr>
        <p:blipFill>
          <a:blip r:embed="rId5" cstate="print"/>
          <a:srcRect l="10173" t="13779" r="5048" b="6307"/>
          <a:stretch>
            <a:fillRect/>
          </a:stretch>
        </p:blipFill>
        <p:spPr bwMode="auto">
          <a:xfrm>
            <a:off x="5715008" y="3429000"/>
            <a:ext cx="2286016" cy="2651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3CC33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Helen\Desktop\степь\зелёная ящерица.jpg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 l="15973" t="1414" r="15397" b="13132"/>
          <a:stretch>
            <a:fillRect/>
          </a:stretch>
        </p:blipFill>
        <p:spPr bwMode="auto">
          <a:xfrm>
            <a:off x="1142976" y="1500174"/>
            <a:ext cx="6286544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500826" y="5286388"/>
            <a:ext cx="933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шея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785794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туловище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85728"/>
            <a:ext cx="7092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пресмыкающихся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5929330"/>
            <a:ext cx="3720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зелёная ящерица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1428728" y="1357298"/>
            <a:ext cx="857256" cy="235745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H="1" flipV="1">
            <a:off x="3286116" y="4214818"/>
            <a:ext cx="3214710" cy="128588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4143372" y="1142984"/>
            <a:ext cx="642942" cy="200026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785794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 flipH="1">
            <a:off x="6215074" y="1357298"/>
            <a:ext cx="1357322" cy="50006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500958" y="928670"/>
            <a:ext cx="128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хвост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 flipV="1">
            <a:off x="5643570" y="2285992"/>
            <a:ext cx="2000264" cy="164307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>
            <a:off x="4286248" y="4071942"/>
            <a:ext cx="3286148" cy="14287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643834" y="3714752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ноги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animBg="1"/>
      <p:bldP spid="19" grpId="0" animBg="1"/>
      <p:bldP spid="18" grpId="0" animBg="1"/>
      <p:bldP spid="7" grpId="0"/>
      <p:bldP spid="25" grpId="0" animBg="1"/>
      <p:bldP spid="26" grpId="0"/>
      <p:bldP spid="21" grpId="0" animBg="1"/>
      <p:bldP spid="17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8" name="Picture 4" descr="C:\мама\Мои рисунки\анимации животные\screen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71546"/>
            <a:ext cx="6096042" cy="45720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-357214"/>
            <a:ext cx="7643866" cy="1857388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83250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Comic Sans MS" pitchFamily="66" charset="0"/>
              </a:rPr>
              <a:t>млекопитающие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5572140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33CC"/>
                </a:solidFill>
                <a:latin typeface="Comic Sans MS" pitchFamily="66" charset="0"/>
              </a:rPr>
              <a:t>На планете существует более </a:t>
            </a:r>
          </a:p>
          <a:p>
            <a:pPr algn="ctr"/>
            <a:r>
              <a:rPr lang="ru-RU" sz="3000" b="1" dirty="0" smtClean="0">
                <a:solidFill>
                  <a:srgbClr val="0033CC"/>
                </a:solidFill>
                <a:latin typeface="Comic Sans MS" pitchFamily="66" charset="0"/>
              </a:rPr>
              <a:t>4000 видов млекопитающих.  </a:t>
            </a:r>
            <a:endParaRPr lang="ru-RU" sz="30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Rectangle 4"/>
          <p:cNvSpPr txBox="1">
            <a:spLocks noRot="1" noChangeArrowheads="1"/>
          </p:cNvSpPr>
          <p:nvPr/>
        </p:nvSpPr>
        <p:spPr>
          <a:xfrm>
            <a:off x="500034" y="428604"/>
            <a:ext cx="8072494" cy="607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Млекопитающие, или звери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  животные, которые рождают живых детёнышей и выкармливают их молоком.</a:t>
            </a:r>
          </a:p>
          <a:p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Тело   большинства из них  покрыто  волосками - шестью.   </a:t>
            </a:r>
          </a:p>
          <a:p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Температура тела их постоянна- примерно +37 С.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узел 4"/>
          <p:cNvSpPr/>
          <p:nvPr/>
        </p:nvSpPr>
        <p:spPr>
          <a:xfrm flipH="1" flipV="1">
            <a:off x="3500430" y="4429132"/>
            <a:ext cx="71438" cy="71438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 l="6517" r="4403"/>
          <a:stretch>
            <a:fillRect/>
          </a:stretch>
        </p:blipFill>
        <p:spPr bwMode="auto">
          <a:xfrm>
            <a:off x="357158" y="357166"/>
            <a:ext cx="292895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28662" y="2500306"/>
            <a:ext cx="1487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морж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мама\Мои рисунки\Животный мир- картинки\Олени, Лоси, Козлы и Бараны\00016632.jpg"/>
          <p:cNvPicPr>
            <a:picLocks noChangeAspect="1" noChangeArrowheads="1"/>
          </p:cNvPicPr>
          <p:nvPr/>
        </p:nvPicPr>
        <p:blipFill>
          <a:blip r:embed="rId3" cstate="print"/>
          <a:srcRect l="21875" t="21875" r="22754" b="3125"/>
          <a:stretch>
            <a:fillRect/>
          </a:stretch>
        </p:blipFill>
        <p:spPr bwMode="auto">
          <a:xfrm>
            <a:off x="3357554" y="357167"/>
            <a:ext cx="2500330" cy="254001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16" y="2643182"/>
            <a:ext cx="13692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лиса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2714621"/>
            <a:ext cx="1638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олень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5643579"/>
            <a:ext cx="1334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лось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5643578"/>
            <a:ext cx="15696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Слон 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5643578"/>
            <a:ext cx="13308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33CC"/>
                </a:solidFill>
                <a:latin typeface="Comic Sans MS" pitchFamily="66" charset="0"/>
              </a:rPr>
              <a:t>волк</a:t>
            </a:r>
            <a:endParaRPr lang="ru-RU" sz="40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4099" name="Picture 3" descr="C:\мама\Мои рисунки\Животный мир- картинки\Олени, Лоси, Козлы и Бараны\00016526.jpg"/>
          <p:cNvPicPr>
            <a:picLocks noChangeAspect="1" noChangeArrowheads="1"/>
          </p:cNvPicPr>
          <p:nvPr/>
        </p:nvPicPr>
        <p:blipFill>
          <a:blip r:embed="rId4" cstate="print"/>
          <a:srcRect l="5405" t="34957" r="10810" b="11318"/>
          <a:stretch>
            <a:fillRect/>
          </a:stretch>
        </p:blipFill>
        <p:spPr bwMode="auto">
          <a:xfrm>
            <a:off x="428596" y="3500439"/>
            <a:ext cx="2803229" cy="2260668"/>
          </a:xfrm>
          <a:prstGeom prst="rect">
            <a:avLst/>
          </a:prstGeom>
          <a:noFill/>
        </p:spPr>
      </p:pic>
      <p:pic>
        <p:nvPicPr>
          <p:cNvPr id="4100" name="Picture 4" descr="C:\мама\Мои рисунки\Животный мир- картинки\Слоны\00018224.jpg"/>
          <p:cNvPicPr>
            <a:picLocks noChangeAspect="1" noChangeArrowheads="1"/>
          </p:cNvPicPr>
          <p:nvPr/>
        </p:nvPicPr>
        <p:blipFill>
          <a:blip r:embed="rId5" cstate="print"/>
          <a:srcRect l="2446" r="4619"/>
          <a:stretch>
            <a:fillRect/>
          </a:stretch>
        </p:blipFill>
        <p:spPr bwMode="auto">
          <a:xfrm>
            <a:off x="3428992" y="3500438"/>
            <a:ext cx="2714644" cy="2190744"/>
          </a:xfrm>
          <a:prstGeom prst="rect">
            <a:avLst/>
          </a:prstGeom>
          <a:noFill/>
        </p:spPr>
      </p:pic>
      <p:pic>
        <p:nvPicPr>
          <p:cNvPr id="4101" name="Picture 5" descr="C:\мама\Мои рисунки\Животный мир- картинки\Собаки, Волки, Шакалы, Лисы\00018326.jpg"/>
          <p:cNvPicPr>
            <a:picLocks noChangeAspect="1" noChangeArrowheads="1"/>
          </p:cNvPicPr>
          <p:nvPr/>
        </p:nvPicPr>
        <p:blipFill>
          <a:blip r:embed="rId6" cstate="print"/>
          <a:srcRect l="28595" t="-388" r="1576" b="5423"/>
          <a:stretch>
            <a:fillRect/>
          </a:stretch>
        </p:blipFill>
        <p:spPr bwMode="auto">
          <a:xfrm>
            <a:off x="6215074" y="357166"/>
            <a:ext cx="2380499" cy="2428892"/>
          </a:xfrm>
          <a:prstGeom prst="rect">
            <a:avLst/>
          </a:prstGeom>
          <a:noFill/>
        </p:spPr>
      </p:pic>
      <p:pic>
        <p:nvPicPr>
          <p:cNvPr id="4102" name="Picture 6" descr="C:\мама\Мои рисунки\Животный мир- картинки\Собаки, Волки, Шакалы, Лисы\00018280.jpg"/>
          <p:cNvPicPr>
            <a:picLocks noChangeAspect="1" noChangeArrowheads="1"/>
          </p:cNvPicPr>
          <p:nvPr/>
        </p:nvPicPr>
        <p:blipFill>
          <a:blip r:embed="rId7" cstate="print"/>
          <a:srcRect r="29755" b="4465"/>
          <a:stretch>
            <a:fillRect/>
          </a:stretch>
        </p:blipFill>
        <p:spPr bwMode="auto">
          <a:xfrm>
            <a:off x="6357950" y="3500438"/>
            <a:ext cx="2428892" cy="2201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мама\Мои рисунки\Животный мир- картинки\млекопитающие\Собаки, Волки, Шакалы, Лисы\00018316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l="2812" t="16250" r="4375" b="6250"/>
          <a:stretch>
            <a:fillRect/>
          </a:stretch>
        </p:blipFill>
        <p:spPr bwMode="auto">
          <a:xfrm>
            <a:off x="1142976" y="1428736"/>
            <a:ext cx="6958292" cy="43577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714620"/>
            <a:ext cx="933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шея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785794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туловище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85728"/>
            <a:ext cx="67040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млекопитающих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1934" y="5857892"/>
            <a:ext cx="1151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лиса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 flipV="1">
            <a:off x="2000232" y="4286256"/>
            <a:ext cx="285752" cy="164307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1142976" y="3071810"/>
            <a:ext cx="1071570" cy="28575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3286116" y="1214422"/>
            <a:ext cx="428628" cy="121444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5929330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5" name="Line 13"/>
          <p:cNvSpPr>
            <a:spLocks noChangeShapeType="1"/>
          </p:cNvSpPr>
          <p:nvPr/>
        </p:nvSpPr>
        <p:spPr bwMode="auto">
          <a:xfrm>
            <a:off x="6286512" y="1285860"/>
            <a:ext cx="428628" cy="207170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5715008" y="785794"/>
            <a:ext cx="128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хвост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 flipV="1">
            <a:off x="5143504" y="4143380"/>
            <a:ext cx="1357322" cy="18573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 flipV="1">
            <a:off x="3357554" y="4357694"/>
            <a:ext cx="3143272" cy="171451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500826" y="5857892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ноги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 flipV="1">
            <a:off x="6000760" y="3786190"/>
            <a:ext cx="571536" cy="221457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4" name="Управляющая кнопка: возврат 23">
            <a:hlinkClick r:id="rId3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animBg="1"/>
      <p:bldP spid="19" grpId="0" animBg="1"/>
      <p:bldP spid="18" grpId="0" animBg="1"/>
      <p:bldP spid="7" grpId="0"/>
      <p:bldP spid="25" grpId="0" animBg="1"/>
      <p:bldP spid="26" grpId="0"/>
      <p:bldP spid="21" grpId="0" animBg="1"/>
      <p:bldP spid="17" grpId="0" animBg="1"/>
      <p:bldP spid="20" grpId="0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71604" y="0"/>
            <a:ext cx="6000792" cy="2357526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71365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Паукообразные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33CC33"/>
                </a:solidFill>
                <a:latin typeface="Comic Sans MS" pitchFamily="66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28662" y="5000636"/>
            <a:ext cx="75009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паук крестовик</a:t>
            </a:r>
          </a:p>
          <a:p>
            <a:pPr algn="ctr">
              <a:spcBef>
                <a:spcPct val="50000"/>
              </a:spcBef>
            </a:pPr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- это  </a:t>
            </a:r>
            <a:r>
              <a:rPr lang="ru-RU" sz="3200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не </a:t>
            </a:r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насекомое, </a:t>
            </a:r>
            <a:r>
              <a:rPr lang="ru-RU" sz="3200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у </a:t>
            </a:r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него  8  </a:t>
            </a:r>
            <a:r>
              <a:rPr lang="ru-RU" sz="3200" dirty="0">
                <a:solidFill>
                  <a:srgbClr val="0033CC"/>
                </a:solidFill>
                <a:latin typeface="Comic Sans MS" pitchFamily="66" charset="0"/>
                <a:cs typeface="Times New Roman" pitchFamily="18" charset="0"/>
              </a:rPr>
              <a:t>ног!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2285984" y="1857364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" name="Picture 5" descr="IMG_06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3333182" cy="2500330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2857496"/>
            <a:ext cx="2914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паук-птицеед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66"/>
            <a:ext cx="3738584" cy="243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643438" y="2643182"/>
            <a:ext cx="378180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ядовитый </a:t>
            </a:r>
          </a:p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австралийский паук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3" name="Рисунок 12" descr="http://www.mchs.gov.ru/upload/iblock/2b6/00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2500" t="6452" r="18750" b="6452"/>
          <a:stretch>
            <a:fillRect/>
          </a:stretch>
        </p:blipFill>
        <p:spPr bwMode="auto">
          <a:xfrm>
            <a:off x="5143504" y="3714752"/>
            <a:ext cx="3071834" cy="228601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6072198" y="5929330"/>
            <a:ext cx="1202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клещ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5" name="Рисунок 14" descr="http://encephalitis.ru/uploads/posts/1178176295_samec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928662" y="3357562"/>
            <a:ext cx="2571768" cy="254793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357158" y="5857892"/>
            <a:ext cx="38763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энцефалитный клещ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0"/>
            <a:ext cx="5929354" cy="2357526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71365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33CC33"/>
                </a:solidFill>
                <a:latin typeface="Comic Sans MS" pitchFamily="66" charset="0"/>
              </a:rPr>
              <a:t>моллюски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 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39290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5214950"/>
            <a:ext cx="3720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виноградная улитка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2986" y="5286388"/>
            <a:ext cx="40543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большая медуза-</a:t>
            </a:r>
            <a:r>
              <a:rPr lang="ru-RU" sz="3200" dirty="0" smtClean="0"/>
              <a:t> </a:t>
            </a:r>
          </a:p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арктическая цианея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1" name="Picture 6" descr="C:\мама\мои работы\тайны морей и океанов\хочувсё знать о море и океане\САМАЯ БОЛЬШАЯ МЕДУ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28802"/>
            <a:ext cx="4143404" cy="3220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2928934"/>
            <a:ext cx="1558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медуза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6072206"/>
            <a:ext cx="2066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осьминог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6000768"/>
            <a:ext cx="3150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морские перья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2928934"/>
            <a:ext cx="3209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морская звезда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мама\мои работы\тайны морей и океанов\хочувсё знать о море и океане\МЕДУ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428603"/>
            <a:ext cx="3214711" cy="2500331"/>
          </a:xfrm>
          <a:prstGeom prst="rect">
            <a:avLst/>
          </a:prstGeom>
          <a:noFill/>
        </p:spPr>
      </p:pic>
      <p:pic>
        <p:nvPicPr>
          <p:cNvPr id="2051" name="Picture 3" descr="C:\мама\мои работы\тайны морей и океанов\хочувсё знать о море и океане\МОРСКАЯ ЗВЕЗД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28603"/>
            <a:ext cx="3214710" cy="2500331"/>
          </a:xfrm>
          <a:prstGeom prst="rect">
            <a:avLst/>
          </a:prstGeom>
          <a:noFill/>
        </p:spPr>
      </p:pic>
      <p:pic>
        <p:nvPicPr>
          <p:cNvPr id="2052" name="Picture 4" descr="C:\мама\мои работы\тайны морей и океанов\хочувсё знать о море и океане\МОРСКИЕ ПЕРЬЯ.jpg"/>
          <p:cNvPicPr>
            <a:picLocks noChangeAspect="1" noChangeArrowheads="1"/>
          </p:cNvPicPr>
          <p:nvPr/>
        </p:nvPicPr>
        <p:blipFill>
          <a:blip r:embed="rId4" cstate="print"/>
          <a:srcRect l="4255" t="-2736"/>
          <a:stretch>
            <a:fillRect/>
          </a:stretch>
        </p:blipFill>
        <p:spPr bwMode="auto">
          <a:xfrm>
            <a:off x="642910" y="3429000"/>
            <a:ext cx="3214704" cy="2682889"/>
          </a:xfrm>
          <a:prstGeom prst="rect">
            <a:avLst/>
          </a:prstGeom>
          <a:noFill/>
        </p:spPr>
      </p:pic>
      <p:pic>
        <p:nvPicPr>
          <p:cNvPr id="11" name="Рисунок 10" descr="http://www.kyxapka.com/wp-content/uploads/2006/11/osminog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571876"/>
            <a:ext cx="3214710" cy="2514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14414" y="4286256"/>
            <a:ext cx="71786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dirty="0"/>
              <a:t>   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4" name="Rectangle 4"/>
          <p:cNvSpPr txBox="1">
            <a:spLocks noRot="1" noChangeArrowheads="1"/>
          </p:cNvSpPr>
          <p:nvPr/>
        </p:nvSpPr>
        <p:spPr>
          <a:xfrm>
            <a:off x="214282" y="142852"/>
            <a:ext cx="8286808" cy="6357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Птицы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это животные, тело которых покрыто перьями.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Перья</a:t>
            </a:r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- сложнейшие роговые образования кожи птиц. Они защищают птиц от всевозможных вредных воздействий окружающей среды — перегрева, холода, сырости и ветра, и препятствуют потере тепла, делают поверхность тела птицы гладкой. Форма перьев, их расцветка и узоры придают птицам совершенно разный облик.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На земле насчитывается около 9 тысяч видов птиц. Есть птицы очень большие, а есть очень маленькие. Одни летают выше облаков, а другие и вовсе не летают.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Одни питаются только рыбой, а другие – насекомыми. Хищные поедают других птиц, а есть такие, которые едят только ягоды и семена.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122" name="Picture 2" descr="C:\мама\мои работы\тайны морей и океанов\хочувсё знать о море и океане\САМАЯ БОЛЬШАЯ ДВУСТВОР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357166"/>
            <a:ext cx="3398408" cy="26432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928934"/>
            <a:ext cx="4196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двустворка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тридакна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0694" y="2857496"/>
            <a:ext cx="23054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моллюски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124" name="Picture 4" descr="C:\мама\мои работы\тайны морей и океанов\хочувсё знать о море и океане\морская звезда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876"/>
            <a:ext cx="3500462" cy="255371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6000768"/>
            <a:ext cx="3209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морская звезда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125" name="Picture 5" descr="C:\мама\мои работы\тайны морей и океанов\хочувсё знать о море и океане\Глубоководная двуствор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429000"/>
            <a:ext cx="3429018" cy="266701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143372" y="6072206"/>
            <a:ext cx="4822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глубоководная двустворка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2" name="Рисунок 11" descr="http://www.worldofcoins.ru/subjects/contariaserie1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85728"/>
            <a:ext cx="3262314" cy="269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 descr="http://files.school-collection.edu.ru/dlrstore/64301812-3b33-4463-ad27-b3db1bdfb252/Muricidae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14414" y="357166"/>
            <a:ext cx="7000924" cy="48577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5143512"/>
            <a:ext cx="85010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Это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Мурициды</a:t>
            </a:r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 – хищники. Нападая на двустворчатых  моллюсков, морских желудей, они способны рассверливать их раковины. </a:t>
            </a:r>
            <a:endParaRPr lang="ru-RU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358214" y="6000768"/>
            <a:ext cx="571504" cy="571504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71604" y="0"/>
            <a:ext cx="6000792" cy="2357526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71365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Ракообразные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33CC33"/>
                </a:solidFill>
                <a:latin typeface="Comic Sans MS" pitchFamily="66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4" name="Picture 2" descr="C:\мама\мои работы\тайны морей и океанов\хочувсё знать о море и океане\японский кра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85992"/>
            <a:ext cx="3632126" cy="28172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5357826"/>
            <a:ext cx="3087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японский краб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214554"/>
            <a:ext cx="4143404" cy="285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643570" y="5143512"/>
            <a:ext cx="23358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речной рак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3500438"/>
            <a:ext cx="1279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краб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http://www.zooclub.ru/chlen/rak/4/Potamon_potamios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3571900" cy="292895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643306" y="6000768"/>
            <a:ext cx="19479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лангуст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6512" y="3143248"/>
            <a:ext cx="21146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креветка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3" name="Рисунок 12" descr="http://static.flickr.com/48/137493607_c27d2c2f1a_o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57166"/>
            <a:ext cx="3786214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ua.all.biz/img/ua/catalog/707595.jpeg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000372"/>
            <a:ext cx="2928958" cy="314327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Управляющая кнопка: возврат 13">
            <a:hlinkClick r:id="rId5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43174" y="214290"/>
            <a:ext cx="3929090" cy="1928802"/>
          </a:xfrm>
          <a:prstGeom prst="rect">
            <a:avLst/>
          </a:prstGeom>
          <a:noFill/>
        </p:spPr>
        <p:txBody>
          <a:bodyPr wrap="none" rtlCol="0">
            <a:prstTxWarp prst="textCanUp">
              <a:avLst>
                <a:gd name="adj" fmla="val 71365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rgbClr val="0033CC"/>
                </a:solidFill>
                <a:latin typeface="Comic Sans MS" pitchFamily="66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33CC"/>
                </a:solidFill>
                <a:latin typeface="Comic Sans MS" pitchFamily="66" charset="0"/>
              </a:rPr>
              <a:t>Черви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33CC33"/>
                </a:solidFill>
                <a:latin typeface="Comic Sans MS" pitchFamily="66" charset="0"/>
              </a:rPr>
              <a:t> 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http://www.starfish.ch/Fotos/worms-Wuermer/plathelminthes-Plattwurm/Pseudobiceros-gloriosus6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14286" r="4256" b="9524"/>
          <a:stretch>
            <a:fillRect/>
          </a:stretch>
        </p:blipFill>
        <p:spPr bwMode="auto">
          <a:xfrm>
            <a:off x="357158" y="1857364"/>
            <a:ext cx="4214842" cy="300039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42910" y="5000636"/>
            <a:ext cx="3334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плоские черви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http://www.zooeco.com/Im4/Lumbricus%2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928802"/>
            <a:ext cx="3953934" cy="29289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786314" y="5000636"/>
            <a:ext cx="3571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  дождёвой червь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 descr="http://schools.keldysh.ru/co1678/Project/Mixytkin/Sait/planaria2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4500594" cy="43577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5572140"/>
            <a:ext cx="22846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Comic Sans MS" pitchFamily="66" charset="0"/>
              </a:rPr>
              <a:t>планария</a:t>
            </a:r>
            <a:endParaRPr lang="ru-RU" sz="36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http://aqua-room.com/wp-content/uploads/2009/10/20000173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071546"/>
            <a:ext cx="3857652" cy="421484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929322" y="5429264"/>
            <a:ext cx="17059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33CC"/>
                </a:solidFill>
                <a:latin typeface="Comic Sans MS" pitchFamily="66" charset="0"/>
              </a:rPr>
              <a:t>пиявка</a:t>
            </a:r>
            <a:endParaRPr lang="ru-RU" sz="36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Управляющая кнопка: возврат 6">
            <a:hlinkClick r:id="rId4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Picture 4" descr="пеночка"/>
          <p:cNvPicPr>
            <a:picLocks noChangeAspect="1" noChangeArrowheads="1"/>
          </p:cNvPicPr>
          <p:nvPr/>
        </p:nvPicPr>
        <p:blipFill>
          <a:blip r:embed="rId2" cstate="print"/>
          <a:srcRect r="9717"/>
          <a:stretch>
            <a:fillRect/>
          </a:stretch>
        </p:blipFill>
        <p:spPr bwMode="auto">
          <a:xfrm>
            <a:off x="428596" y="285728"/>
            <a:ext cx="2538132" cy="20544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42886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пеночка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" name="Picture 5" descr="дятел"/>
          <p:cNvPicPr>
            <a:picLocks noChangeAspect="1" noChangeArrowheads="1"/>
          </p:cNvPicPr>
          <p:nvPr/>
        </p:nvPicPr>
        <p:blipFill>
          <a:blip r:embed="rId3" cstate="print"/>
          <a:srcRect t="31947" r="9285"/>
          <a:stretch>
            <a:fillRect/>
          </a:stretch>
        </p:blipFill>
        <p:spPr bwMode="auto">
          <a:xfrm>
            <a:off x="357158" y="3143248"/>
            <a:ext cx="2714644" cy="27146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5857892"/>
            <a:ext cx="13195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дятел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7" name="Picture 5" descr="зяблик (2)"/>
          <p:cNvPicPr>
            <a:picLocks noChangeAspect="1" noChangeArrowheads="1"/>
          </p:cNvPicPr>
          <p:nvPr/>
        </p:nvPicPr>
        <p:blipFill>
          <a:blip r:embed="rId4" cstate="print"/>
          <a:srcRect l="12254" t="12490" r="4301" b="12891"/>
          <a:stretch>
            <a:fillRect/>
          </a:stretch>
        </p:blipFill>
        <p:spPr bwMode="auto">
          <a:xfrm>
            <a:off x="6072198" y="428604"/>
            <a:ext cx="2786082" cy="201325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15140" y="2357430"/>
            <a:ext cx="1518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зяблик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68" y="6000768"/>
            <a:ext cx="145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ястреб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1" name="Picture 4" descr="ястреб"/>
          <p:cNvPicPr>
            <a:picLocks noChangeAspect="1" noChangeArrowheads="1"/>
          </p:cNvPicPr>
          <p:nvPr/>
        </p:nvPicPr>
        <p:blipFill>
          <a:blip r:embed="rId5" cstate="print"/>
          <a:srcRect l="13259" t="14709" r="19258"/>
          <a:stretch>
            <a:fillRect/>
          </a:stretch>
        </p:blipFill>
        <p:spPr bwMode="auto">
          <a:xfrm>
            <a:off x="6786578" y="3000372"/>
            <a:ext cx="1928826" cy="3047761"/>
          </a:xfrm>
          <a:prstGeom prst="rect">
            <a:avLst/>
          </a:prstGeom>
          <a:noFill/>
        </p:spPr>
      </p:pic>
      <p:pic>
        <p:nvPicPr>
          <p:cNvPr id="12" name="Picture 4" descr="1 чайки"/>
          <p:cNvPicPr>
            <a:picLocks noChangeAspect="1" noChangeArrowheads="1"/>
          </p:cNvPicPr>
          <p:nvPr/>
        </p:nvPicPr>
        <p:blipFill>
          <a:blip r:embed="rId6" cstate="print"/>
          <a:srcRect l="12589" t="13796" r="8218" b="23029"/>
          <a:stretch>
            <a:fillRect/>
          </a:stretch>
        </p:blipFill>
        <p:spPr bwMode="auto">
          <a:xfrm>
            <a:off x="3143240" y="3286124"/>
            <a:ext cx="3500462" cy="200026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14810" y="5357826"/>
            <a:ext cx="1338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чайки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4" name="Picture 5" descr="колибри"/>
          <p:cNvPicPr>
            <a:picLocks noChangeAspect="1" noChangeArrowheads="1"/>
          </p:cNvPicPr>
          <p:nvPr/>
        </p:nvPicPr>
        <p:blipFill>
          <a:blip r:embed="rId7" cstate="print"/>
          <a:srcRect r="4806"/>
          <a:stretch>
            <a:fillRect/>
          </a:stretch>
        </p:blipFill>
        <p:spPr bwMode="auto">
          <a:xfrm>
            <a:off x="3071802" y="428604"/>
            <a:ext cx="2928958" cy="189229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571868" y="2285992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колибри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643182"/>
            <a:ext cx="13292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кулик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4810" y="2714620"/>
            <a:ext cx="946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чиж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2330" y="5786454"/>
            <a:ext cx="1127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удод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5857892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грач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16" y="2714620"/>
            <a:ext cx="1136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орёл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5786454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сокол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271464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3" cstate="print"/>
          <a:srcRect t="3270" r="2381"/>
          <a:stretch>
            <a:fillRect/>
          </a:stretch>
        </p:blipFill>
        <p:spPr bwMode="auto">
          <a:xfrm>
            <a:off x="3214678" y="571480"/>
            <a:ext cx="2928958" cy="211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642918"/>
            <a:ext cx="265749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5" cstate="print"/>
          <a:srcRect l="19122" t="3159" r="2266"/>
          <a:stretch>
            <a:fillRect/>
          </a:stretch>
        </p:blipFill>
        <p:spPr bwMode="auto">
          <a:xfrm>
            <a:off x="357158" y="3500438"/>
            <a:ext cx="2643206" cy="218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571876"/>
            <a:ext cx="2714644" cy="231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3429000"/>
            <a:ext cx="235745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Picture 4" descr="63270"/>
          <p:cNvPicPr>
            <a:picLocks noChangeAspect="1" noChangeArrowheads="1"/>
          </p:cNvPicPr>
          <p:nvPr/>
        </p:nvPicPr>
        <p:blipFill>
          <a:blip r:embed="rId2" cstate="print"/>
          <a:srcRect l="18437" t="1694" r="23356" b="8102"/>
          <a:stretch>
            <a:fillRect/>
          </a:stretch>
        </p:blipFill>
        <p:spPr bwMode="auto">
          <a:xfrm>
            <a:off x="357158" y="285728"/>
            <a:ext cx="2500330" cy="250033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786058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лебеди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5" name="Picture 8" descr="Фотографии животных :: Птицы"/>
          <p:cNvPicPr>
            <a:picLocks noChangeAspect="1" noChangeArrowheads="1"/>
          </p:cNvPicPr>
          <p:nvPr/>
        </p:nvPicPr>
        <p:blipFill>
          <a:blip r:embed="rId3" cstate="print"/>
          <a:srcRect l="8470" t="7062" r="14089" b="5367"/>
          <a:stretch>
            <a:fillRect/>
          </a:stretch>
        </p:blipFill>
        <p:spPr bwMode="auto">
          <a:xfrm>
            <a:off x="500034" y="3500438"/>
            <a:ext cx="2286016" cy="221457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5786454"/>
            <a:ext cx="1611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синица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786058"/>
            <a:ext cx="3220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утка-мандаринка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9" name="Picture 4" descr="скворец2"/>
          <p:cNvPicPr>
            <a:picLocks noChangeAspect="1" noChangeArrowheads="1"/>
          </p:cNvPicPr>
          <p:nvPr/>
        </p:nvPicPr>
        <p:blipFill>
          <a:blip r:embed="rId4" cstate="print"/>
          <a:srcRect l="7892" t="15026" r="24583" b="8073"/>
          <a:stretch>
            <a:fillRect/>
          </a:stretch>
        </p:blipFill>
        <p:spPr bwMode="auto">
          <a:xfrm>
            <a:off x="3071802" y="3500438"/>
            <a:ext cx="3143272" cy="225073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571868" y="5786454"/>
            <a:ext cx="1744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скворец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264" y="5786454"/>
            <a:ext cx="1444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страус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86578" y="2786058"/>
            <a:ext cx="1830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пингвин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8194" name="Picture 2" descr="C:\мама\Мои рисунки\Животный мир- картинки\Птицы\00040711.jpg"/>
          <p:cNvPicPr>
            <a:picLocks noChangeAspect="1" noChangeArrowheads="1"/>
          </p:cNvPicPr>
          <p:nvPr/>
        </p:nvPicPr>
        <p:blipFill>
          <a:blip r:embed="rId5" cstate="print"/>
          <a:srcRect t="10587" r="2877"/>
          <a:stretch>
            <a:fillRect/>
          </a:stretch>
        </p:blipFill>
        <p:spPr bwMode="auto">
          <a:xfrm>
            <a:off x="6858016" y="357166"/>
            <a:ext cx="1714512" cy="2413442"/>
          </a:xfrm>
          <a:prstGeom prst="rect">
            <a:avLst/>
          </a:prstGeom>
          <a:noFill/>
        </p:spPr>
      </p:pic>
      <p:pic>
        <p:nvPicPr>
          <p:cNvPr id="8195" name="Picture 3" descr="C:\мама\Мои рисунки\Животный мир- картинки\Птицы\страус.JPG"/>
          <p:cNvPicPr>
            <a:picLocks noChangeAspect="1" noChangeArrowheads="1"/>
          </p:cNvPicPr>
          <p:nvPr/>
        </p:nvPicPr>
        <p:blipFill>
          <a:blip r:embed="rId6" cstate="print"/>
          <a:srcRect l="16015" t="4687" r="19531" b="4687"/>
          <a:stretch>
            <a:fillRect/>
          </a:stretch>
        </p:blipFill>
        <p:spPr bwMode="auto">
          <a:xfrm>
            <a:off x="6429388" y="3357562"/>
            <a:ext cx="2303260" cy="2428892"/>
          </a:xfrm>
          <a:prstGeom prst="rect">
            <a:avLst/>
          </a:prstGeom>
          <a:noFill/>
        </p:spPr>
      </p:pic>
      <p:pic>
        <p:nvPicPr>
          <p:cNvPr id="15" name="Рисунок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428604"/>
            <a:ext cx="3286148" cy="237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Picture 4" descr="полевой лунь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928670"/>
            <a:ext cx="4416425" cy="47529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572264" y="3000372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туловище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00892" y="1428736"/>
            <a:ext cx="1229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клюв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2214554"/>
            <a:ext cx="933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шея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388" y="714356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голова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0562" y="5357826"/>
            <a:ext cx="1281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хвост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14290"/>
            <a:ext cx="46137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Строение тела птиц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578645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Полевой лунь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2264" y="3857628"/>
            <a:ext cx="1604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крылья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15074" y="4714884"/>
            <a:ext cx="11095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ноги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H="1">
            <a:off x="3500430" y="1000108"/>
            <a:ext cx="2928958" cy="14287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4929190" y="928670"/>
            <a:ext cx="1500198" cy="97441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flipH="1" flipV="1">
            <a:off x="4786314" y="2357431"/>
            <a:ext cx="1785950" cy="7143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 flipH="1">
            <a:off x="5143504" y="1785926"/>
            <a:ext cx="1785950" cy="35719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 flipH="1" flipV="1">
            <a:off x="4786314" y="2643182"/>
            <a:ext cx="1857388" cy="64294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 flipH="1" flipV="1">
            <a:off x="3357554" y="3571876"/>
            <a:ext cx="2857520" cy="45434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flipH="1" flipV="1">
            <a:off x="4000496" y="4189098"/>
            <a:ext cx="2143140" cy="668661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2" name="Line 13"/>
          <p:cNvSpPr>
            <a:spLocks noChangeShapeType="1"/>
          </p:cNvSpPr>
          <p:nvPr/>
        </p:nvSpPr>
        <p:spPr bwMode="auto">
          <a:xfrm flipH="1" flipV="1">
            <a:off x="3071802" y="4572008"/>
            <a:ext cx="1857388" cy="78581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 flipV="1">
            <a:off x="4357686" y="4046222"/>
            <a:ext cx="1714512" cy="8115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6" name="Управляющая кнопка: возврат 25">
            <a:hlinkClick r:id="rId3" action="ppaction://hlinksldjump" highlightClick="1"/>
          </p:cNvPr>
          <p:cNvSpPr/>
          <p:nvPr/>
        </p:nvSpPr>
        <p:spPr>
          <a:xfrm>
            <a:off x="8143900" y="5786454"/>
            <a:ext cx="642942" cy="642942"/>
          </a:xfrm>
          <a:prstGeom prst="actionButtonReturn">
            <a:avLst/>
          </a:prstGeom>
          <a:solidFill>
            <a:srgbClr val="0033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Rectangle 4"/>
          <p:cNvSpPr txBox="1">
            <a:spLocks noRot="1" noChangeArrowheads="1"/>
          </p:cNvSpPr>
          <p:nvPr/>
        </p:nvSpPr>
        <p:spPr>
          <a:xfrm>
            <a:off x="285720" y="500042"/>
            <a:ext cx="8429684" cy="5786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Рыбы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– животные, тело большинства  покрыто  чешуёй. Рыбы – водные обитатели. Передвигаться им помогают плавники.  Подвижность рыбы зависит от температуры воды.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 помощью жабр рыбы дышат кислородом, растворённым в воде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6" name="Picture 2" descr="C:\мама\мои работы\тайны морей и океанов\хочувсё знать о море и океане\китовая акула.jpg"/>
          <p:cNvPicPr>
            <a:picLocks noChangeAspect="1" noChangeArrowheads="1"/>
          </p:cNvPicPr>
          <p:nvPr/>
        </p:nvPicPr>
        <p:blipFill>
          <a:blip r:embed="rId2" cstate="print"/>
          <a:srcRect l="8734" t="3267" r="6113"/>
          <a:stretch>
            <a:fillRect/>
          </a:stretch>
        </p:blipFill>
        <p:spPr bwMode="auto">
          <a:xfrm>
            <a:off x="357158" y="357166"/>
            <a:ext cx="2786082" cy="21154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571744"/>
            <a:ext cx="2693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китовая акула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554" y="2571744"/>
            <a:ext cx="23711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рыба-клоун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3702" y="5715016"/>
            <a:ext cx="1507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белуга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643578"/>
            <a:ext cx="28809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рыба-парусни</a:t>
            </a:r>
            <a:r>
              <a:rPr lang="ru-RU" sz="2800" dirty="0" smtClean="0">
                <a:solidFill>
                  <a:srgbClr val="0033CC"/>
                </a:solidFill>
                <a:latin typeface="Comic Sans MS" pitchFamily="66" charset="0"/>
              </a:rPr>
              <a:t>к</a:t>
            </a:r>
            <a:endParaRPr lang="ru-RU" sz="2800" dirty="0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2643182"/>
            <a:ext cx="23583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  <a:latin typeface="Comic Sans MS" pitchFamily="66" charset="0"/>
              </a:rPr>
              <a:t>рыба-молот</a:t>
            </a:r>
            <a:endParaRPr lang="ru-RU" sz="28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1028" name="Picture 4" descr="C:\мама\мои работы\тайны морей и океанов\хочувсё знать о море и океане\РЫБА-МОЛО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57166"/>
            <a:ext cx="2931556" cy="2066926"/>
          </a:xfrm>
          <a:prstGeom prst="rect">
            <a:avLst/>
          </a:prstGeom>
          <a:noFill/>
        </p:spPr>
      </p:pic>
      <p:pic>
        <p:nvPicPr>
          <p:cNvPr id="1029" name="Picture 5" descr="C:\мама\мои работы\тайны морей и океанов\хочувсё знать о море и океане\рыба-парусник.jpg"/>
          <p:cNvPicPr>
            <a:picLocks noChangeAspect="1" noChangeArrowheads="1"/>
          </p:cNvPicPr>
          <p:nvPr/>
        </p:nvPicPr>
        <p:blipFill>
          <a:blip r:embed="rId4" cstate="print"/>
          <a:srcRect l="5497" t="20928" r="20933" b="6595"/>
          <a:stretch>
            <a:fillRect/>
          </a:stretch>
        </p:blipFill>
        <p:spPr bwMode="auto">
          <a:xfrm>
            <a:off x="357158" y="3643314"/>
            <a:ext cx="2748934" cy="1857388"/>
          </a:xfrm>
          <a:prstGeom prst="rect">
            <a:avLst/>
          </a:prstGeom>
          <a:noFill/>
        </p:spPr>
      </p:pic>
      <p:pic>
        <p:nvPicPr>
          <p:cNvPr id="1030" name="Picture 6" descr="C:\мама\мои работы\тайны морей и океанов\хочувсё знать о море и океане\российская белуга.jpg"/>
          <p:cNvPicPr>
            <a:picLocks noChangeAspect="1" noChangeArrowheads="1"/>
          </p:cNvPicPr>
          <p:nvPr/>
        </p:nvPicPr>
        <p:blipFill>
          <a:blip r:embed="rId5" cstate="print"/>
          <a:srcRect l="7836" t="7800" r="14225" b="11637"/>
          <a:stretch>
            <a:fillRect/>
          </a:stretch>
        </p:blipFill>
        <p:spPr bwMode="auto">
          <a:xfrm>
            <a:off x="6175952" y="3643314"/>
            <a:ext cx="2723149" cy="1874954"/>
          </a:xfrm>
          <a:prstGeom prst="rect">
            <a:avLst/>
          </a:prstGeom>
          <a:noFill/>
        </p:spPr>
      </p:pic>
      <p:pic>
        <p:nvPicPr>
          <p:cNvPr id="1032" name="Picture 8" descr="C:\мама\мои работы\тайны морей и океанов\хочувсё знать о море и океане\РЫБА-КЛОУ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57166"/>
            <a:ext cx="2663617" cy="2071702"/>
          </a:xfrm>
          <a:prstGeom prst="rect">
            <a:avLst/>
          </a:prstGeom>
          <a:noFill/>
        </p:spPr>
      </p:pic>
      <p:pic>
        <p:nvPicPr>
          <p:cNvPr id="2050" name="Picture 2" descr="C:\мама\мои работы\тайны морей и океанов\хочувсё знать о море и океане\КАРДИНАЛ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3500438"/>
            <a:ext cx="2673828" cy="2079644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571868" y="5715016"/>
            <a:ext cx="2026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33CC"/>
                </a:solidFill>
                <a:latin typeface="Comic Sans MS" pitchFamily="66" charset="0"/>
              </a:rPr>
              <a:t>кардинал</a:t>
            </a:r>
            <a:endParaRPr lang="ru-RU" sz="3200" dirty="0">
              <a:solidFill>
                <a:srgbClr val="00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607</Words>
  <Application>Microsoft Office PowerPoint</Application>
  <PresentationFormat>Экран (4:3)</PresentationFormat>
  <Paragraphs>176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Николай</cp:lastModifiedBy>
  <cp:revision>80</cp:revision>
  <dcterms:modified xsi:type="dcterms:W3CDTF">2012-12-07T11:42:41Z</dcterms:modified>
</cp:coreProperties>
</file>