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96" r:id="rId2"/>
    <p:sldId id="304" r:id="rId3"/>
    <p:sldId id="321" r:id="rId4"/>
    <p:sldId id="302" r:id="rId5"/>
    <p:sldId id="320" r:id="rId6"/>
    <p:sldId id="303" r:id="rId7"/>
    <p:sldId id="315" r:id="rId8"/>
    <p:sldId id="256" r:id="rId9"/>
    <p:sldId id="258" r:id="rId10"/>
    <p:sldId id="259" r:id="rId11"/>
    <p:sldId id="260" r:id="rId12"/>
    <p:sldId id="288" r:id="rId13"/>
    <p:sldId id="291" r:id="rId14"/>
    <p:sldId id="318" r:id="rId15"/>
    <p:sldId id="261" r:id="rId16"/>
    <p:sldId id="262" r:id="rId17"/>
    <p:sldId id="263" r:id="rId18"/>
    <p:sldId id="264" r:id="rId19"/>
    <p:sldId id="280" r:id="rId20"/>
    <p:sldId id="282" r:id="rId21"/>
    <p:sldId id="295" r:id="rId22"/>
    <p:sldId id="305" r:id="rId23"/>
    <p:sldId id="299" r:id="rId24"/>
    <p:sldId id="300" r:id="rId25"/>
    <p:sldId id="301" r:id="rId26"/>
    <p:sldId id="306" r:id="rId27"/>
    <p:sldId id="317" r:id="rId28"/>
    <p:sldId id="316" r:id="rId29"/>
    <p:sldId id="314" r:id="rId30"/>
    <p:sldId id="309" r:id="rId31"/>
    <p:sldId id="313" r:id="rId32"/>
    <p:sldId id="31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6F284-2924-48E8-892B-D536F2F6D2A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54E2B-1F94-40EC-86B0-9A2160C886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3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38D7F7-0685-4329-BBF5-9C133D162785}" type="slidenum">
              <a:rPr lang="ru-RU"/>
              <a:pPr/>
              <a:t>30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11FCF8-F515-403C-AA44-D35F2291A6F1}" type="slidenum">
              <a:rPr lang="ru-RU"/>
              <a:pPr/>
              <a:t>31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0A790-F079-4AA6-9C17-1B17F115FE59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1B5F0-2592-4492-94E1-C498090D03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lav.olegern.net/viewpage.php?page_id=2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7;&#1088;&#1086;&#1089;&#1090;&#1099;&#1077;%20&#1096;&#1074;&#1099;%20&#1091;&#1088;&#1086;&#1082;%20(&#1090;&#1077;&#1093;&#1085;&#1086;&#1083;&#1086;&#1075;&#1080;&#1103;%20&#1084;&#1086;&#1076;&#1077;&#1088;&#1072;&#1094;&#1080;&#1080;)\Russkaya-narodnaya-muzyka-Gusli(muzofon.com)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5;&#1083;&#1077;&#1085;&#1072;\Music\Krasnyi_sarafan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cs typeface="Angsana New" pitchFamily="18" charset="-34"/>
              </a:rPr>
              <a:t>Урок  технологии на основе технологии </a:t>
            </a:r>
            <a:r>
              <a:rPr lang="ru-RU" dirty="0" err="1" smtClean="0">
                <a:cs typeface="Angsana New" pitchFamily="18" charset="-34"/>
              </a:rPr>
              <a:t>модерации</a:t>
            </a:r>
            <a:r>
              <a:rPr lang="ru-RU" dirty="0" smtClean="0">
                <a:cs typeface="Angsana New" pitchFamily="18" charset="-34"/>
              </a:rPr>
              <a:t/>
            </a:r>
            <a:br>
              <a:rPr lang="ru-RU" dirty="0" smtClean="0">
                <a:cs typeface="Angsana New" pitchFamily="18" charset="-34"/>
              </a:rPr>
            </a:br>
            <a:r>
              <a:rPr lang="ru-RU" dirty="0" smtClean="0">
                <a:cs typeface="Angsana New" pitchFamily="18" charset="-34"/>
              </a:rPr>
              <a:t/>
            </a:r>
            <a:br>
              <a:rPr lang="ru-RU" dirty="0" smtClean="0">
                <a:cs typeface="Angsana New" pitchFamily="18" charset="-34"/>
              </a:rPr>
            </a:br>
            <a:r>
              <a:rPr lang="ru-RU" b="1" dirty="0" smtClean="0">
                <a:solidFill>
                  <a:srgbClr val="FFC000"/>
                </a:solidFill>
                <a:cs typeface="Angsana New" pitchFamily="18" charset="-34"/>
              </a:rPr>
              <a:t>Простейшие виды швов</a:t>
            </a:r>
            <a:br>
              <a:rPr lang="ru-RU" b="1" dirty="0" smtClean="0">
                <a:solidFill>
                  <a:srgbClr val="FFC000"/>
                </a:solidFill>
                <a:cs typeface="Angsana New" pitchFamily="18" charset="-34"/>
              </a:rPr>
            </a:br>
            <a:r>
              <a:rPr lang="ru-RU" b="1" dirty="0" smtClean="0">
                <a:solidFill>
                  <a:srgbClr val="FFC000"/>
                </a:solidFill>
                <a:cs typeface="Angsana New" pitchFamily="18" charset="-34"/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6400800" cy="2571744"/>
          </a:xfrm>
        </p:spPr>
        <p:txBody>
          <a:bodyPr>
            <a:normAutofit fontScale="32500" lnSpcReduction="20000"/>
          </a:bodyPr>
          <a:lstStyle/>
          <a:p>
            <a:r>
              <a:rPr lang="ru-RU" b="1" dirty="0" smtClean="0">
                <a:solidFill>
                  <a:schemeClr val="tx2"/>
                </a:solidFill>
                <a:cs typeface="Angsana New" pitchFamily="18" charset="-34"/>
              </a:rPr>
              <a:t> Автор: Смирнова Нина Витальевна, </a:t>
            </a:r>
          </a:p>
          <a:p>
            <a:r>
              <a:rPr lang="ru-RU" sz="8000" b="1" dirty="0" smtClean="0">
                <a:solidFill>
                  <a:srgbClr val="FFC000"/>
                </a:solidFill>
                <a:cs typeface="Angsana New" pitchFamily="18" charset="-34"/>
              </a:rPr>
              <a:t>Автор: Махонина Ирена </a:t>
            </a:r>
            <a:r>
              <a:rPr lang="ru-RU" sz="8000" b="1" dirty="0" err="1" smtClean="0">
                <a:solidFill>
                  <a:srgbClr val="FFC000"/>
                </a:solidFill>
                <a:cs typeface="Angsana New" pitchFamily="18" charset="-34"/>
              </a:rPr>
              <a:t>Емилисовна</a:t>
            </a:r>
            <a:r>
              <a:rPr lang="ru-RU" sz="8000" b="1" dirty="0" smtClean="0">
                <a:solidFill>
                  <a:srgbClr val="FFC000"/>
                </a:solidFill>
                <a:cs typeface="Angsana New" pitchFamily="18" charset="-34"/>
              </a:rPr>
              <a:t>, </a:t>
            </a:r>
            <a:endParaRPr lang="ru-RU" sz="8000" b="1" dirty="0" smtClean="0">
              <a:solidFill>
                <a:srgbClr val="FFC000"/>
              </a:solidFill>
              <a:cs typeface="Angsana New" pitchFamily="18" charset="-34"/>
            </a:endParaRPr>
          </a:p>
          <a:p>
            <a:r>
              <a:rPr lang="ru-RU" sz="8000" b="1" dirty="0" smtClean="0">
                <a:solidFill>
                  <a:srgbClr val="FFC000"/>
                </a:solidFill>
                <a:cs typeface="Angsana New" pitchFamily="18" charset="-34"/>
              </a:rPr>
              <a:t>                                          учитель МБОУ «Кировская гимназия</a:t>
            </a:r>
          </a:p>
          <a:p>
            <a:r>
              <a:rPr lang="ru-RU" sz="8000" b="1" dirty="0" smtClean="0">
                <a:solidFill>
                  <a:srgbClr val="FFC000"/>
                </a:solidFill>
                <a:cs typeface="Angsana New" pitchFamily="18" charset="-34"/>
              </a:rPr>
              <a:t>                                                имени Героя Советского Союза</a:t>
            </a:r>
          </a:p>
          <a:p>
            <a:r>
              <a:rPr lang="ru-RU" sz="8000" b="1" dirty="0" smtClean="0">
                <a:solidFill>
                  <a:srgbClr val="FFC000"/>
                </a:solidFill>
                <a:cs typeface="Angsana New" pitchFamily="18" charset="-34"/>
              </a:rPr>
              <a:t>  Султана </a:t>
            </a:r>
            <a:r>
              <a:rPr lang="ru-RU" sz="8000" b="1" dirty="0" err="1" smtClean="0">
                <a:solidFill>
                  <a:srgbClr val="FFC000"/>
                </a:solidFill>
                <a:cs typeface="Angsana New" pitchFamily="18" charset="-34"/>
              </a:rPr>
              <a:t>Баймагамбетова</a:t>
            </a:r>
            <a:endParaRPr lang="ru-RU" sz="8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Праздничная и будничная одежда.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12" descr="сканирование0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4848"/>
          <a:stretch>
            <a:fillRect/>
          </a:stretch>
        </p:blipFill>
        <p:spPr>
          <a:xfrm flipH="1">
            <a:off x="500034" y="1500174"/>
            <a:ext cx="4357717" cy="492922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5072066" y="1785926"/>
            <a:ext cx="38576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Праздничная и будничная одежда имела сложное декоративное оформление, где важную роль играла вышивка и кружевная отделка. Поэтому по обычаю девочку с малых лет начинали обучать этим непростым, но увлекательным видам творчества.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Наибольшей яркостью всегда отличалась женская праздничная одежда молодых женщин. </a:t>
            </a:r>
            <a:endParaRPr lang="ru-RU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" name="Содержимое 9" descr="IMG_26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42522" y="2142730"/>
            <a:ext cx="5214950" cy="392983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0"/>
          </a:effectLst>
        </p:spPr>
      </p:pic>
      <p:pic>
        <p:nvPicPr>
          <p:cNvPr id="11" name="Содержимое 6" descr="сканирование00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571612"/>
            <a:ext cx="3571900" cy="5000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extrusionH="76200" contourW="12700" prstMaterial="metal">
            <a:bevelT w="88900" h="88900"/>
            <a:extrusionClr>
              <a:schemeClr val="tx1"/>
            </a:extrusionClr>
            <a:contourClr>
              <a:srgbClr val="C0000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0006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Женская праздничная одежда Рязанской и Воронежской губерний</a:t>
            </a:r>
            <a:endParaRPr lang="ru-RU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Содержимое 3" descr="http://s002.radikal.ru/i199/1002/70/fa67c4a6b46c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23787" y="1600200"/>
            <a:ext cx="549642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Женская праздничная одежда, Тамбовской и Курской губернии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Содержимое 3" descr="http://i057.radikal.ru/1001/4c/e49e339aa48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6023" y="1600200"/>
            <a:ext cx="485195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Праздничная мужская одежда, Пензенской и Вологодской губерний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://s003.radikal.ru/i202/1001/3f/e2568359e534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5735" y="1600200"/>
            <a:ext cx="517252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72547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 народе русский костюм описывают так:</a:t>
            </a:r>
            <a:endParaRPr lang="ru-RU" sz="3600" dirty="0"/>
          </a:p>
        </p:txBody>
      </p:sp>
      <p:pic>
        <p:nvPicPr>
          <p:cNvPr id="6" name="Содержимое 6" descr="сканирование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72198" y="1071546"/>
            <a:ext cx="2714644" cy="55721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48" y="1071547"/>
            <a:ext cx="4857784" cy="5775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Заговор-заклятье.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Пойду ль я во чисто поле – 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Под красное солнце,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Под светел месяц,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Под полетные облака,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Стану я во чистом поле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На ровное место,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Облаками </a:t>
            </a:r>
            <a:r>
              <a:rPr lang="ru-RU" sz="2400" dirty="0" err="1" smtClean="0">
                <a:solidFill>
                  <a:srgbClr val="FFC000"/>
                </a:solidFill>
              </a:rPr>
              <a:t>облачуся</a:t>
            </a:r>
            <a:r>
              <a:rPr lang="ru-RU" sz="2400" dirty="0" smtClean="0">
                <a:solidFill>
                  <a:srgbClr val="FFC000"/>
                </a:solidFill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Небесами </a:t>
            </a:r>
            <a:r>
              <a:rPr lang="ru-RU" sz="2400" dirty="0" err="1" smtClean="0">
                <a:solidFill>
                  <a:srgbClr val="FFC000"/>
                </a:solidFill>
              </a:rPr>
              <a:t>покроюся</a:t>
            </a:r>
            <a:r>
              <a:rPr lang="ru-RU" sz="2400" dirty="0" smtClean="0">
                <a:solidFill>
                  <a:srgbClr val="FFC000"/>
                </a:solidFill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На главу свою кладу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Красное солнце,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Подпояшусь светлыми зорями,</a:t>
            </a:r>
          </a:p>
          <a:p>
            <a:pPr algn="ctr"/>
            <a:r>
              <a:rPr lang="ru-RU" sz="2400" dirty="0" err="1" smtClean="0">
                <a:solidFill>
                  <a:srgbClr val="FFC000"/>
                </a:solidFill>
              </a:rPr>
              <a:t>Обтычуся</a:t>
            </a:r>
            <a:r>
              <a:rPr lang="ru-RU" sz="2400" dirty="0" smtClean="0">
                <a:solidFill>
                  <a:srgbClr val="FFC000"/>
                </a:solidFill>
              </a:rPr>
              <a:t> частыми звездами,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Что вострыми стрелами –</a:t>
            </a:r>
          </a:p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От всякого злого недуга.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Украшения костюма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643050"/>
            <a:ext cx="4500594" cy="50006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     Украшения передавались из поколения в поколение. Каждый элемент орнамента имел свое значение и смысл: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Слава божеству! Праздник.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Просьба плодородия.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Благодарность богу за содеянное.</a:t>
            </a:r>
          </a:p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     </a:t>
            </a:r>
          </a:p>
          <a:p>
            <a:endParaRPr lang="ru-RU" sz="2200" dirty="0"/>
          </a:p>
        </p:txBody>
      </p:sp>
      <p:pic>
        <p:nvPicPr>
          <p:cNvPr id="6" name="Содержимое 6" descr="сканирование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285860"/>
            <a:ext cx="4143404" cy="53578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Вышивка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4857784" cy="464347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     </a:t>
            </a:r>
            <a:r>
              <a:rPr lang="ru-RU" dirty="0" smtClean="0">
                <a:solidFill>
                  <a:srgbClr val="FFC000"/>
                </a:solidFill>
              </a:rPr>
              <a:t>Вышивка – один из распространенных видов народного творчества. Искусство создания на тканях узоров с помощью иглы и нитей, известно с давних времен.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4" descr="IMG_2673.JPG"/>
          <p:cNvPicPr>
            <a:picLocks noChangeAspect="1"/>
          </p:cNvPicPr>
          <p:nvPr/>
        </p:nvPicPr>
        <p:blipFill>
          <a:blip r:embed="rId2" cstate="print"/>
          <a:srcRect l="15190"/>
          <a:stretch>
            <a:fillRect/>
          </a:stretch>
        </p:blipFill>
        <p:spPr>
          <a:xfrm rot="5400000">
            <a:off x="4214810" y="2071678"/>
            <a:ext cx="5286412" cy="400052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Вышивка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7"/>
            <a:ext cx="3786182" cy="4857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    Вышивка не только делала костюм красивее и богаче, но и должна была приносить человеку счастье, оберегать его ото всякого зла и беды, сближать с окружающей природой.</a:t>
            </a:r>
          </a:p>
          <a:p>
            <a:endParaRPr lang="ru-RU" dirty="0"/>
          </a:p>
        </p:txBody>
      </p:sp>
      <p:pic>
        <p:nvPicPr>
          <p:cNvPr id="6146" name="Picture 2" descr="http://t1.gstatic.com/images?q=tbn:ANd9GcSGc-n-2wUOntApOrMptGDEzAYb9KhwUT2ZqfwPODY8QdN61s4&amp;t=1&amp;usg=__C0mUrryyZvwyVrnk79CPMpCCubc="/>
          <p:cNvPicPr>
            <a:picLocks noChangeAspect="1" noChangeArrowheads="1"/>
          </p:cNvPicPr>
          <p:nvPr/>
        </p:nvPicPr>
        <p:blipFill>
          <a:blip r:embed="rId2" cstate="print"/>
          <a:srcRect r="48156"/>
          <a:stretch>
            <a:fillRect/>
          </a:stretch>
        </p:blipFill>
        <p:spPr bwMode="auto">
          <a:xfrm>
            <a:off x="6500794" y="0"/>
            <a:ext cx="2643206" cy="39929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Рисунок 4" descr="http://www.sva-slava.ru/nasledie_rukodelie/img_rushniki/rushnik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095500"/>
            <a:ext cx="3000396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+mn-lt"/>
              </a:rPr>
              <a:t>Большую тайну хранят в себе древние славянские орнаменты.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7" name="Содержимое 6" descr="Русская вышивка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8" y="1500174"/>
            <a:ext cx="7643834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85794"/>
            <a:ext cx="7772400" cy="1714511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FF00"/>
                </a:solidFill>
              </a:rPr>
              <a:t/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>
                <a:solidFill>
                  <a:srgbClr val="FFFF00"/>
                </a:solidFill>
              </a:rPr>
              <a:t/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/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>
                <a:solidFill>
                  <a:srgbClr val="FFFF00"/>
                </a:solidFill>
              </a:rPr>
              <a:t/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/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>
                <a:solidFill>
                  <a:srgbClr val="FFFF00"/>
                </a:solidFill>
              </a:rPr>
              <a:t/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/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0000"/>
                </a:solidFill>
              </a:rPr>
              <a:t>Цель:</a:t>
            </a:r>
            <a:r>
              <a:rPr lang="ru-RU" sz="3100" dirty="0" smtClean="0">
                <a:solidFill>
                  <a:srgbClr val="FFFF00"/>
                </a:solidFill>
              </a:rPr>
              <a:t/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>
                <a:solidFill>
                  <a:srgbClr val="FFFF00"/>
                </a:solidFill>
              </a:rPr>
              <a:t>создать условия для формирования представления о декоративно-прикладном искусстве русского народа, духовной культуре на примере ручной вышивки,. </a:t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sz="3100" dirty="0">
                <a:solidFill>
                  <a:srgbClr val="FFFF00"/>
                </a:solidFill>
              </a:rPr>
              <a:t>сформировать навыки по их выполнению, соблюдая технологическую последовательность и технику безопасности.</a:t>
            </a:r>
            <a:br>
              <a:rPr lang="ru-RU" sz="3100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57430"/>
            <a:ext cx="6400800" cy="3281370"/>
          </a:xfrm>
        </p:spPr>
        <p:txBody>
          <a:bodyPr>
            <a:normAutofit/>
          </a:bodyPr>
          <a:lstStyle/>
          <a:p>
            <a:endParaRPr lang="ru-RU" sz="80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latin typeface="+mn-lt"/>
              </a:rPr>
              <a:t>Русский народный костюм в произведениях известных художников</a:t>
            </a:r>
            <a:endParaRPr lang="ru-RU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Содержимое 4" descr="IMG_1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42907" y="2214553"/>
            <a:ext cx="4429154" cy="3286148"/>
          </a:xfr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6072207"/>
            <a:ext cx="4429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И.А. Аргунов. Портрет неизвестной крестьянки в кокошнике.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" name="Содержимое 6" descr="ArgunovI_01.jpg"/>
          <p:cNvPicPr>
            <a:picLocks noChangeAspect="1"/>
          </p:cNvPicPr>
          <p:nvPr/>
        </p:nvPicPr>
        <p:blipFill>
          <a:blip r:embed="rId3" cstate="print"/>
          <a:srcRect l="2044" t="2812" r="2870" b="3174"/>
          <a:stretch>
            <a:fillRect/>
          </a:stretch>
        </p:blipFill>
        <p:spPr>
          <a:xfrm>
            <a:off x="4572000" y="1714488"/>
            <a:ext cx="3857652" cy="428628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786314" y="6072206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И.А. Аргунов. Портрет неизвестной крестьянки в кокошнике.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Русский народный костюм в произведениях известных художников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6072206"/>
            <a:ext cx="4071934" cy="571504"/>
          </a:xfrm>
        </p:spPr>
        <p:txBody>
          <a:bodyPr>
            <a:noAutofit/>
          </a:bodyPr>
          <a:lstStyle/>
          <a:p>
            <a:r>
              <a:rPr lang="ru-RU" b="0" dirty="0" smtClean="0">
                <a:solidFill>
                  <a:srgbClr val="FFFF00"/>
                </a:solidFill>
              </a:rPr>
              <a:t>В.Е. Маковский. Крестьянка</a:t>
            </a:r>
            <a:endParaRPr lang="ru-RU" b="0" dirty="0">
              <a:solidFill>
                <a:srgbClr val="FFFF00"/>
              </a:solidFill>
            </a:endParaRPr>
          </a:p>
        </p:txBody>
      </p:sp>
      <p:pic>
        <p:nvPicPr>
          <p:cNvPr id="10" name="Содержимое 9" descr="JL7O8HCA0GHVA5CAMY4ZNTCA06CW86CA7RZK9VCAVBGL2JCAVURVEFCATYHMUQCAYILMV2CA8RO0WUCAJ2JP5SCATFWCL8CAQU3PY9CATYTCNRCAB9EJIQCATOARWSCANAF0OOCAB77WLKCAVG2BC8CAG92CA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14488"/>
            <a:ext cx="3214710" cy="4429156"/>
          </a:xfrm>
          <a:effectLst>
            <a:softEdge rad="1270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02159" y="6143644"/>
            <a:ext cx="3898931" cy="496910"/>
          </a:xfrm>
        </p:spPr>
        <p:txBody>
          <a:bodyPr>
            <a:noAutofit/>
          </a:bodyPr>
          <a:lstStyle/>
          <a:p>
            <a:r>
              <a:rPr lang="ru-RU" b="0" dirty="0" smtClean="0">
                <a:solidFill>
                  <a:srgbClr val="FFFF00"/>
                </a:solidFill>
              </a:rPr>
              <a:t>А.Г.Венецианов. На пашне.</a:t>
            </a:r>
            <a:endParaRPr lang="ru-RU" b="0" dirty="0">
              <a:solidFill>
                <a:srgbClr val="FFFF00"/>
              </a:solidFill>
            </a:endParaRPr>
          </a:p>
        </p:txBody>
      </p:sp>
      <p:pic>
        <p:nvPicPr>
          <p:cNvPr id="8" name="Содержимое 5" descr="IMG_15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1643050"/>
            <a:ext cx="5357818" cy="457203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«ПУТАНИЦА»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0823" y="1214422"/>
            <a:ext cx="7032140" cy="527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1" descr="D:\Documents and Settings\Мяченька\Рабочий стол\е.с\Рисунок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7621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2" descr="D:\Documents and Settings\Мяченька\Рабочий стол\е.с\Рисунок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572000"/>
            <a:ext cx="150018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1643050"/>
            <a:ext cx="71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Georgia" pitchFamily="18" charset="0"/>
              </a:rPr>
              <a:t>Правила техники безопасности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Georgia" pitchFamily="18" charset="0"/>
              </a:rPr>
              <a:t>    на занятиях по декоративно-  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Georgia" pitchFamily="18" charset="0"/>
              </a:rPr>
              <a:t>    прикладному творчеству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D:\Documents and Settings\Мяченька\Рабочий стол\е.с\Рисунок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0"/>
            <a:ext cx="2000232" cy="190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285729"/>
            <a:ext cx="5143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-Хранить </a:t>
            </a:r>
          </a:p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иголки и булавки</a:t>
            </a:r>
          </a:p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 в игольнице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1928802"/>
            <a:ext cx="709741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C000"/>
                </a:solidFill>
                <a:latin typeface="Georgia" pitchFamily="18" charset="0"/>
              </a:rPr>
              <a:t>-Не брать иголки </a:t>
            </a:r>
          </a:p>
          <a:p>
            <a:r>
              <a:rPr lang="ru-RU" sz="3200" b="1" i="1" dirty="0" smtClean="0">
                <a:solidFill>
                  <a:srgbClr val="FFC000"/>
                </a:solidFill>
                <a:latin typeface="Georgia" pitchFamily="18" charset="0"/>
              </a:rPr>
              <a:t>и булавки в рот-это опасно!</a:t>
            </a:r>
          </a:p>
          <a:p>
            <a:r>
              <a:rPr lang="ru-RU" sz="3200" b="1" i="1" dirty="0" smtClean="0">
                <a:solidFill>
                  <a:srgbClr val="FFC000"/>
                </a:solidFill>
                <a:latin typeface="Georgia" pitchFamily="18" charset="0"/>
              </a:rPr>
              <a:t>-Во время работы не вкалывать иголки и булавки в одежду или другие предметы</a:t>
            </a:r>
            <a:endParaRPr lang="ru-RU" sz="2800" b="1" i="1" dirty="0" smtClean="0">
              <a:solidFill>
                <a:srgbClr val="FFC00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3600" b="1" i="1" dirty="0" smtClean="0">
                <a:solidFill>
                  <a:srgbClr val="FFC000"/>
                </a:solidFill>
                <a:latin typeface="Georgia" pitchFamily="18" charset="0"/>
              </a:rPr>
              <a:t>До и после работы проверь количество игл</a:t>
            </a:r>
          </a:p>
          <a:p>
            <a:pPr>
              <a:buFontTx/>
              <a:buChar char="-"/>
            </a:pPr>
            <a:endParaRPr lang="ru-RU" sz="40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8" name="Picture 8" descr="D:\Documents and Settings\Мяченька\Рабочий стол\е.с\Рисунок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7911" y="2214554"/>
            <a:ext cx="216608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D:\Documents and Settings\Мяченька\Рабочий стол\е.с\Рисунок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6121" y="5077724"/>
            <a:ext cx="3077879" cy="178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C000"/>
                </a:solidFill>
                <a:latin typeface="Georgia" pitchFamily="18" charset="0"/>
              </a:rPr>
              <a:t>Передавай ножницы кольцами вперед, сомкнув их лезвия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rgbClr val="FFC000"/>
                </a:solidFill>
                <a:latin typeface="Georgia" pitchFamily="18" charset="0"/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Picture 9" descr="D:\Documents and Settings\Мяченька\Рабочий стол\е.с\Рисунок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85926"/>
            <a:ext cx="3786188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214818"/>
            <a:ext cx="68580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Ножницы должны лежать с правой стороны, с сомкнутыми концами, кольцами к себе 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Не оставляй на столе  ножницы </a:t>
            </a:r>
            <a:b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</a:br>
            <a:r>
              <a:rPr lang="ru-RU" sz="2800" b="1" i="1" dirty="0" smtClean="0">
                <a:solidFill>
                  <a:srgbClr val="FFC000"/>
                </a:solidFill>
                <a:latin typeface="Georgia" pitchFamily="18" charset="0"/>
              </a:rPr>
              <a:t>в раскрытом виде</a:t>
            </a:r>
          </a:p>
        </p:txBody>
      </p:sp>
      <p:pic>
        <p:nvPicPr>
          <p:cNvPr id="6" name="Picture 17" descr="D:\Documents and Settings\Мяченька\Рабочий стол\е.с\Рисунок66.jpg"/>
          <p:cNvPicPr>
            <a:picLocks noChangeAspect="1" noChangeArrowheads="1"/>
          </p:cNvPicPr>
          <p:nvPr/>
        </p:nvPicPr>
        <p:blipFill>
          <a:blip r:embed="rId3"/>
          <a:srcRect l="7314" r="9810"/>
          <a:stretch>
            <a:fillRect/>
          </a:stretch>
        </p:blipFill>
        <p:spPr bwMode="auto">
          <a:xfrm>
            <a:off x="6643702" y="4000504"/>
            <a:ext cx="1963767" cy="245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«ДЕЛО МАСТЕРА БОИТСЯ»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597221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610" y="357165"/>
            <a:ext cx="8241793" cy="617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используем  намеченный контур</a:t>
            </a:r>
            <a:endParaRPr lang="ru-RU" sz="3200" dirty="0"/>
          </a:p>
        </p:txBody>
      </p:sp>
      <p:pic>
        <p:nvPicPr>
          <p:cNvPr id="3" name="Picture 9" descr="Рисунок3"/>
          <p:cNvPicPr>
            <a:picLocks noChangeAspect="1" noChangeArrowheads="1"/>
          </p:cNvPicPr>
          <p:nvPr/>
        </p:nvPicPr>
        <p:blipFill>
          <a:blip r:embed="rId2"/>
          <a:srcRect l="5902" t="10110" r="5511" b="14223"/>
          <a:stretch>
            <a:fillRect/>
          </a:stretch>
        </p:blipFill>
        <p:spPr bwMode="auto">
          <a:xfrm>
            <a:off x="4786314" y="3143248"/>
            <a:ext cx="3673475" cy="122555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92880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Инструкционная карта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Шов «вперёд иголка»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643050"/>
            <a:ext cx="8429684" cy="399575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1.Нитку закрепляют у правого края ткани, делая стежок в 5 мм.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2.Иглу вводят в точку второго прокола и протаскивают её вместе с петелькой на изнанку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3.Пропуская такое же расстояние, иглу выводят на лицевую сторону, делая второй стежок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4.Стежки располагают в направлении справа налево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Задачи </a:t>
            </a:r>
            <a:r>
              <a:rPr lang="ru-RU" sz="3100" dirty="0">
                <a:solidFill>
                  <a:srgbClr val="FF0000"/>
                </a:solidFill>
              </a:rPr>
              <a:t>урока:</a:t>
            </a:r>
            <a:br>
              <a:rPr lang="ru-RU" sz="3100" dirty="0">
                <a:solidFill>
                  <a:srgbClr val="FF00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>
                <a:solidFill>
                  <a:srgbClr val="FF0000"/>
                </a:solidFill>
              </a:rPr>
              <a:t>– </a:t>
            </a:r>
            <a:r>
              <a:rPr lang="ru-RU" sz="2400" dirty="0">
                <a:solidFill>
                  <a:srgbClr val="FF0000"/>
                </a:solidFill>
              </a:rPr>
              <a:t>образовательная </a:t>
            </a:r>
            <a:r>
              <a:rPr lang="ru-RU" sz="2400" dirty="0">
                <a:solidFill>
                  <a:srgbClr val="FFC000"/>
                </a:solidFill>
              </a:rPr>
              <a:t>–сформировать знания о ручной вышивке, ознакомить с видами  простых швов, сформировать действенно-коммуникативные навыки, работая в группах, научить самостоятельности в выполнении творческой работы;</a:t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-  развивающая </a:t>
            </a:r>
            <a:r>
              <a:rPr lang="ru-RU" sz="2400" dirty="0">
                <a:solidFill>
                  <a:srgbClr val="FFC000"/>
                </a:solidFill>
              </a:rPr>
              <a:t>– создать оптимальные условия для развития сенсорных и моторных навыков; способности планировать свою работу, корректировать и оценивать свой труд, применяя знания и умения, полученные на уроках технологии; </a:t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- воспитательная </a:t>
            </a:r>
            <a:r>
              <a:rPr lang="ru-RU" sz="2400" dirty="0">
                <a:solidFill>
                  <a:srgbClr val="FFC000"/>
                </a:solidFill>
              </a:rPr>
              <a:t>– способствовать  воспитанию трудолюбия, внимательности и аккуратности в работе; формированию эстетического вкуса, интереса к искусству и культуре своего народа, культуры речи, одежды и поведения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425212"/>
      </p:ext>
    </p:extLst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177323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3000" i="1" dirty="0" smtClean="0">
                <a:solidFill>
                  <a:srgbClr val="FFC000"/>
                </a:solidFill>
              </a:rPr>
              <a:t>1.</a:t>
            </a:r>
            <a:r>
              <a:rPr lang="ru-RU" sz="3000" b="0" i="1" dirty="0" smtClean="0">
                <a:solidFill>
                  <a:srgbClr val="FFC000"/>
                </a:solidFill>
              </a:rPr>
              <a:t>  </a:t>
            </a:r>
            <a:r>
              <a:rPr lang="ru-RU" sz="3500" b="0" i="1" dirty="0" smtClean="0">
                <a:solidFill>
                  <a:srgbClr val="FFC000"/>
                </a:solidFill>
              </a:rPr>
              <a:t>Вдеть в иглу нить, сложенную вдвое.</a:t>
            </a:r>
          </a:p>
        </p:txBody>
      </p:sp>
      <p:sp>
        <p:nvSpPr>
          <p:cNvPr id="140292" name="Freeform 4"/>
          <p:cNvSpPr>
            <a:spLocks/>
          </p:cNvSpPr>
          <p:nvPr/>
        </p:nvSpPr>
        <p:spPr bwMode="auto">
          <a:xfrm>
            <a:off x="1619250" y="3068638"/>
            <a:ext cx="6661150" cy="719137"/>
          </a:xfrm>
          <a:custGeom>
            <a:avLst/>
            <a:gdLst>
              <a:gd name="T0" fmla="*/ 0 w 4196"/>
              <a:gd name="T1" fmla="*/ 143 h 453"/>
              <a:gd name="T2" fmla="*/ 1271 w 4196"/>
              <a:gd name="T3" fmla="*/ 52 h 453"/>
              <a:gd name="T4" fmla="*/ 2994 w 4196"/>
              <a:gd name="T5" fmla="*/ 370 h 453"/>
              <a:gd name="T6" fmla="*/ 4128 w 4196"/>
              <a:gd name="T7" fmla="*/ 415 h 453"/>
              <a:gd name="T8" fmla="*/ 3402 w 4196"/>
              <a:gd name="T9" fmla="*/ 143 h 453"/>
              <a:gd name="T10" fmla="*/ 1951 w 4196"/>
              <a:gd name="T11" fmla="*/ 52 h 453"/>
              <a:gd name="T12" fmla="*/ 1134 w 4196"/>
              <a:gd name="T13" fmla="*/ 7 h 453"/>
              <a:gd name="T14" fmla="*/ 454 w 4196"/>
              <a:gd name="T15" fmla="*/ 7 h 453"/>
              <a:gd name="T16" fmla="*/ 0 w 4196"/>
              <a:gd name="T17" fmla="*/ 7 h 45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96"/>
              <a:gd name="T28" fmla="*/ 0 h 453"/>
              <a:gd name="T29" fmla="*/ 4196 w 4196"/>
              <a:gd name="T30" fmla="*/ 453 h 45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96" h="453">
                <a:moveTo>
                  <a:pt x="0" y="143"/>
                </a:moveTo>
                <a:cubicBezTo>
                  <a:pt x="386" y="78"/>
                  <a:pt x="772" y="14"/>
                  <a:pt x="1271" y="52"/>
                </a:cubicBezTo>
                <a:cubicBezTo>
                  <a:pt x="1770" y="90"/>
                  <a:pt x="2518" y="310"/>
                  <a:pt x="2994" y="370"/>
                </a:cubicBezTo>
                <a:cubicBezTo>
                  <a:pt x="3470" y="430"/>
                  <a:pt x="4060" y="453"/>
                  <a:pt x="4128" y="415"/>
                </a:cubicBezTo>
                <a:cubicBezTo>
                  <a:pt x="4196" y="377"/>
                  <a:pt x="3765" y="203"/>
                  <a:pt x="3402" y="143"/>
                </a:cubicBezTo>
                <a:cubicBezTo>
                  <a:pt x="3039" y="83"/>
                  <a:pt x="2329" y="75"/>
                  <a:pt x="1951" y="52"/>
                </a:cubicBezTo>
                <a:cubicBezTo>
                  <a:pt x="1573" y="29"/>
                  <a:pt x="1383" y="14"/>
                  <a:pt x="1134" y="7"/>
                </a:cubicBezTo>
                <a:cubicBezTo>
                  <a:pt x="885" y="0"/>
                  <a:pt x="643" y="7"/>
                  <a:pt x="454" y="7"/>
                </a:cubicBezTo>
                <a:cubicBezTo>
                  <a:pt x="265" y="7"/>
                  <a:pt x="76" y="7"/>
                  <a:pt x="0" y="7"/>
                </a:cubicBezTo>
              </a:path>
            </a:pathLst>
          </a:custGeom>
          <a:noFill/>
          <a:ln w="76200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32138" y="2924175"/>
            <a:ext cx="215900" cy="3600450"/>
            <a:chOff x="2381" y="845"/>
            <a:chExt cx="136" cy="1723"/>
          </a:xfrm>
        </p:grpSpPr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 flipH="1" flipV="1">
              <a:off x="2472" y="845"/>
              <a:ext cx="45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2381" y="935"/>
              <a:ext cx="91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 flipH="1">
              <a:off x="2472" y="935"/>
              <a:ext cx="45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9" name="Line 9"/>
            <p:cNvSpPr>
              <a:spLocks noChangeShapeType="1"/>
            </p:cNvSpPr>
            <p:nvPr/>
          </p:nvSpPr>
          <p:spPr bwMode="auto">
            <a:xfrm flipV="1">
              <a:off x="2381" y="845"/>
              <a:ext cx="45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0" name="Line 10"/>
            <p:cNvSpPr>
              <a:spLocks noChangeShapeType="1"/>
            </p:cNvSpPr>
            <p:nvPr/>
          </p:nvSpPr>
          <p:spPr bwMode="auto">
            <a:xfrm>
              <a:off x="2426" y="845"/>
              <a:ext cx="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1" name="Oval 11"/>
            <p:cNvSpPr>
              <a:spLocks noChangeArrowheads="1"/>
            </p:cNvSpPr>
            <p:nvPr/>
          </p:nvSpPr>
          <p:spPr bwMode="auto">
            <a:xfrm>
              <a:off x="2426" y="890"/>
              <a:ext cx="45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65" name="Rectangle 16"/>
          <p:cNvSpPr>
            <a:spLocks noChangeArrowheads="1"/>
          </p:cNvSpPr>
          <p:nvPr/>
        </p:nvSpPr>
        <p:spPr bwMode="auto">
          <a:xfrm>
            <a:off x="250825" y="404813"/>
            <a:ext cx="77501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3900" b="1" dirty="0">
                <a:solidFill>
                  <a:srgbClr val="FFC000"/>
                </a:solidFill>
              </a:rPr>
              <a:t>Выполнение </a:t>
            </a:r>
            <a:r>
              <a:rPr lang="ru-RU" sz="3900" b="1" dirty="0" smtClean="0">
                <a:solidFill>
                  <a:srgbClr val="FFC000"/>
                </a:solidFill>
              </a:rPr>
              <a:t>шва «вперёд иголку»</a:t>
            </a:r>
            <a:endParaRPr lang="ru-RU" sz="39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647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0" i="1" dirty="0" smtClean="0">
                <a:solidFill>
                  <a:srgbClr val="FF0000"/>
                </a:solidFill>
              </a:rPr>
              <a:t> </a:t>
            </a:r>
            <a:r>
              <a:rPr lang="ru-RU" sz="3600" b="0" i="1" dirty="0" smtClean="0">
                <a:solidFill>
                  <a:srgbClr val="FFC000"/>
                </a:solidFill>
              </a:rPr>
              <a:t>2. Выполнить закрепление нитки в начале работы.</a:t>
            </a:r>
            <a:br>
              <a:rPr lang="ru-RU" sz="3600" b="0" i="1" dirty="0" smtClean="0">
                <a:solidFill>
                  <a:srgbClr val="FFC000"/>
                </a:solidFill>
              </a:rPr>
            </a:br>
            <a:endParaRPr lang="ru-RU" sz="3600" b="0" i="1" dirty="0" smtClean="0">
              <a:solidFill>
                <a:srgbClr val="FFC000"/>
              </a:solidFill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229600" cy="4525962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2643174" y="2928934"/>
            <a:ext cx="4429156" cy="2857520"/>
          </a:xfrm>
          <a:prstGeom prst="flowChartInputOutpu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Freeform 6"/>
          <p:cNvSpPr>
            <a:spLocks/>
          </p:cNvSpPr>
          <p:nvPr/>
        </p:nvSpPr>
        <p:spPr bwMode="auto">
          <a:xfrm rot="715883">
            <a:off x="3779838" y="3773488"/>
            <a:ext cx="2543175" cy="3084512"/>
          </a:xfrm>
          <a:custGeom>
            <a:avLst/>
            <a:gdLst>
              <a:gd name="T0" fmla="*/ 1602 w 1602"/>
              <a:gd name="T1" fmla="*/ 1943 h 1943"/>
              <a:gd name="T2" fmla="*/ 1375 w 1602"/>
              <a:gd name="T3" fmla="*/ 1807 h 1943"/>
              <a:gd name="T4" fmla="*/ 1285 w 1602"/>
              <a:gd name="T5" fmla="*/ 1489 h 1943"/>
              <a:gd name="T6" fmla="*/ 1194 w 1602"/>
              <a:gd name="T7" fmla="*/ 945 h 1943"/>
              <a:gd name="T8" fmla="*/ 876 w 1602"/>
              <a:gd name="T9" fmla="*/ 945 h 1943"/>
              <a:gd name="T10" fmla="*/ 740 w 1602"/>
              <a:gd name="T11" fmla="*/ 1353 h 1943"/>
              <a:gd name="T12" fmla="*/ 650 w 1602"/>
              <a:gd name="T13" fmla="*/ 1761 h 1943"/>
              <a:gd name="T14" fmla="*/ 241 w 1602"/>
              <a:gd name="T15" fmla="*/ 1761 h 1943"/>
              <a:gd name="T16" fmla="*/ 60 w 1602"/>
              <a:gd name="T17" fmla="*/ 1399 h 1943"/>
              <a:gd name="T18" fmla="*/ 196 w 1602"/>
              <a:gd name="T19" fmla="*/ 854 h 1943"/>
              <a:gd name="T20" fmla="*/ 650 w 1602"/>
              <a:gd name="T21" fmla="*/ 673 h 1943"/>
              <a:gd name="T22" fmla="*/ 1103 w 1602"/>
              <a:gd name="T23" fmla="*/ 537 h 1943"/>
              <a:gd name="T24" fmla="*/ 1511 w 1602"/>
              <a:gd name="T25" fmla="*/ 310 h 1943"/>
              <a:gd name="T26" fmla="*/ 1466 w 1602"/>
              <a:gd name="T27" fmla="*/ 83 h 1943"/>
              <a:gd name="T28" fmla="*/ 1239 w 1602"/>
              <a:gd name="T29" fmla="*/ 83 h 1943"/>
              <a:gd name="T30" fmla="*/ 922 w 1602"/>
              <a:gd name="T31" fmla="*/ 582 h 1943"/>
              <a:gd name="T32" fmla="*/ 740 w 1602"/>
              <a:gd name="T33" fmla="*/ 627 h 1943"/>
              <a:gd name="T34" fmla="*/ 332 w 1602"/>
              <a:gd name="T35" fmla="*/ 718 h 1943"/>
              <a:gd name="T36" fmla="*/ 60 w 1602"/>
              <a:gd name="T37" fmla="*/ 945 h 1943"/>
              <a:gd name="T38" fmla="*/ 15 w 1602"/>
              <a:gd name="T39" fmla="*/ 1399 h 1943"/>
              <a:gd name="T40" fmla="*/ 151 w 1602"/>
              <a:gd name="T41" fmla="*/ 1716 h 1943"/>
              <a:gd name="T42" fmla="*/ 423 w 1602"/>
              <a:gd name="T43" fmla="*/ 1807 h 1943"/>
              <a:gd name="T44" fmla="*/ 695 w 1602"/>
              <a:gd name="T45" fmla="*/ 1761 h 1943"/>
              <a:gd name="T46" fmla="*/ 740 w 1602"/>
              <a:gd name="T47" fmla="*/ 1444 h 1943"/>
              <a:gd name="T48" fmla="*/ 831 w 1602"/>
              <a:gd name="T49" fmla="*/ 1036 h 1943"/>
              <a:gd name="T50" fmla="*/ 922 w 1602"/>
              <a:gd name="T51" fmla="*/ 900 h 1943"/>
              <a:gd name="T52" fmla="*/ 1103 w 1602"/>
              <a:gd name="T53" fmla="*/ 854 h 1943"/>
              <a:gd name="T54" fmla="*/ 1285 w 1602"/>
              <a:gd name="T55" fmla="*/ 990 h 1943"/>
              <a:gd name="T56" fmla="*/ 1330 w 1602"/>
              <a:gd name="T57" fmla="*/ 1262 h 1943"/>
              <a:gd name="T58" fmla="*/ 1466 w 1602"/>
              <a:gd name="T59" fmla="*/ 1489 h 1943"/>
              <a:gd name="T60" fmla="*/ 1466 w 1602"/>
              <a:gd name="T61" fmla="*/ 1716 h 1943"/>
              <a:gd name="T62" fmla="*/ 1557 w 1602"/>
              <a:gd name="T63" fmla="*/ 1807 h 194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602"/>
              <a:gd name="T97" fmla="*/ 0 h 1943"/>
              <a:gd name="T98" fmla="*/ 1602 w 1602"/>
              <a:gd name="T99" fmla="*/ 1943 h 194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602" h="1943">
                <a:moveTo>
                  <a:pt x="1602" y="1943"/>
                </a:moveTo>
                <a:cubicBezTo>
                  <a:pt x="1515" y="1913"/>
                  <a:pt x="1428" y="1883"/>
                  <a:pt x="1375" y="1807"/>
                </a:cubicBezTo>
                <a:cubicBezTo>
                  <a:pt x="1322" y="1731"/>
                  <a:pt x="1315" y="1632"/>
                  <a:pt x="1285" y="1489"/>
                </a:cubicBezTo>
                <a:cubicBezTo>
                  <a:pt x="1255" y="1346"/>
                  <a:pt x="1262" y="1036"/>
                  <a:pt x="1194" y="945"/>
                </a:cubicBezTo>
                <a:cubicBezTo>
                  <a:pt x="1126" y="854"/>
                  <a:pt x="952" y="877"/>
                  <a:pt x="876" y="945"/>
                </a:cubicBezTo>
                <a:cubicBezTo>
                  <a:pt x="800" y="1013"/>
                  <a:pt x="778" y="1217"/>
                  <a:pt x="740" y="1353"/>
                </a:cubicBezTo>
                <a:cubicBezTo>
                  <a:pt x="702" y="1489"/>
                  <a:pt x="733" y="1693"/>
                  <a:pt x="650" y="1761"/>
                </a:cubicBezTo>
                <a:cubicBezTo>
                  <a:pt x="567" y="1829"/>
                  <a:pt x="339" y="1821"/>
                  <a:pt x="241" y="1761"/>
                </a:cubicBezTo>
                <a:cubicBezTo>
                  <a:pt x="143" y="1701"/>
                  <a:pt x="67" y="1550"/>
                  <a:pt x="60" y="1399"/>
                </a:cubicBezTo>
                <a:cubicBezTo>
                  <a:pt x="53" y="1248"/>
                  <a:pt x="98" y="975"/>
                  <a:pt x="196" y="854"/>
                </a:cubicBezTo>
                <a:cubicBezTo>
                  <a:pt x="294" y="733"/>
                  <a:pt x="499" y="726"/>
                  <a:pt x="650" y="673"/>
                </a:cubicBezTo>
                <a:cubicBezTo>
                  <a:pt x="801" y="620"/>
                  <a:pt x="959" y="598"/>
                  <a:pt x="1103" y="537"/>
                </a:cubicBezTo>
                <a:cubicBezTo>
                  <a:pt x="1247" y="476"/>
                  <a:pt x="1451" y="386"/>
                  <a:pt x="1511" y="310"/>
                </a:cubicBezTo>
                <a:cubicBezTo>
                  <a:pt x="1571" y="234"/>
                  <a:pt x="1511" y="121"/>
                  <a:pt x="1466" y="83"/>
                </a:cubicBezTo>
                <a:cubicBezTo>
                  <a:pt x="1421" y="45"/>
                  <a:pt x="1330" y="0"/>
                  <a:pt x="1239" y="83"/>
                </a:cubicBezTo>
                <a:cubicBezTo>
                  <a:pt x="1148" y="166"/>
                  <a:pt x="1005" y="491"/>
                  <a:pt x="922" y="582"/>
                </a:cubicBezTo>
                <a:cubicBezTo>
                  <a:pt x="839" y="673"/>
                  <a:pt x="838" y="604"/>
                  <a:pt x="740" y="627"/>
                </a:cubicBezTo>
                <a:cubicBezTo>
                  <a:pt x="642" y="650"/>
                  <a:pt x="445" y="665"/>
                  <a:pt x="332" y="718"/>
                </a:cubicBezTo>
                <a:cubicBezTo>
                  <a:pt x="219" y="771"/>
                  <a:pt x="113" y="832"/>
                  <a:pt x="60" y="945"/>
                </a:cubicBezTo>
                <a:cubicBezTo>
                  <a:pt x="7" y="1058"/>
                  <a:pt x="0" y="1271"/>
                  <a:pt x="15" y="1399"/>
                </a:cubicBezTo>
                <a:cubicBezTo>
                  <a:pt x="30" y="1527"/>
                  <a:pt x="83" y="1648"/>
                  <a:pt x="151" y="1716"/>
                </a:cubicBezTo>
                <a:cubicBezTo>
                  <a:pt x="219" y="1784"/>
                  <a:pt x="332" y="1799"/>
                  <a:pt x="423" y="1807"/>
                </a:cubicBezTo>
                <a:cubicBezTo>
                  <a:pt x="514" y="1815"/>
                  <a:pt x="642" y="1822"/>
                  <a:pt x="695" y="1761"/>
                </a:cubicBezTo>
                <a:cubicBezTo>
                  <a:pt x="748" y="1700"/>
                  <a:pt x="717" y="1565"/>
                  <a:pt x="740" y="1444"/>
                </a:cubicBezTo>
                <a:cubicBezTo>
                  <a:pt x="763" y="1323"/>
                  <a:pt x="801" y="1127"/>
                  <a:pt x="831" y="1036"/>
                </a:cubicBezTo>
                <a:cubicBezTo>
                  <a:pt x="861" y="945"/>
                  <a:pt x="877" y="930"/>
                  <a:pt x="922" y="900"/>
                </a:cubicBezTo>
                <a:cubicBezTo>
                  <a:pt x="967" y="870"/>
                  <a:pt x="1043" y="839"/>
                  <a:pt x="1103" y="854"/>
                </a:cubicBezTo>
                <a:cubicBezTo>
                  <a:pt x="1163" y="869"/>
                  <a:pt x="1247" y="922"/>
                  <a:pt x="1285" y="990"/>
                </a:cubicBezTo>
                <a:cubicBezTo>
                  <a:pt x="1323" y="1058"/>
                  <a:pt x="1300" y="1179"/>
                  <a:pt x="1330" y="1262"/>
                </a:cubicBezTo>
                <a:cubicBezTo>
                  <a:pt x="1360" y="1345"/>
                  <a:pt x="1443" y="1413"/>
                  <a:pt x="1466" y="1489"/>
                </a:cubicBezTo>
                <a:cubicBezTo>
                  <a:pt x="1489" y="1565"/>
                  <a:pt x="1451" y="1663"/>
                  <a:pt x="1466" y="1716"/>
                </a:cubicBezTo>
                <a:cubicBezTo>
                  <a:pt x="1481" y="1769"/>
                  <a:pt x="1542" y="1792"/>
                  <a:pt x="1557" y="1807"/>
                </a:cubicBezTo>
              </a:path>
            </a:pathLst>
          </a:custGeom>
          <a:noFill/>
          <a:ln w="57150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 rot="-9393121">
            <a:off x="6011863" y="2565400"/>
            <a:ext cx="144462" cy="2954338"/>
            <a:chOff x="2381" y="845"/>
            <a:chExt cx="136" cy="1723"/>
          </a:xfrm>
        </p:grpSpPr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 flipH="1" flipV="1">
              <a:off x="2472" y="845"/>
              <a:ext cx="45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>
              <a:off x="2381" y="935"/>
              <a:ext cx="91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Line 10"/>
            <p:cNvSpPr>
              <a:spLocks noChangeShapeType="1"/>
            </p:cNvSpPr>
            <p:nvPr/>
          </p:nvSpPr>
          <p:spPr bwMode="auto">
            <a:xfrm flipH="1">
              <a:off x="2472" y="935"/>
              <a:ext cx="45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Line 11"/>
            <p:cNvSpPr>
              <a:spLocks noChangeShapeType="1"/>
            </p:cNvSpPr>
            <p:nvPr/>
          </p:nvSpPr>
          <p:spPr bwMode="auto">
            <a:xfrm flipV="1">
              <a:off x="2381" y="845"/>
              <a:ext cx="45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>
              <a:off x="2426" y="845"/>
              <a:ext cx="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Oval 13"/>
            <p:cNvSpPr>
              <a:spLocks noChangeArrowheads="1"/>
            </p:cNvSpPr>
            <p:nvPr/>
          </p:nvSpPr>
          <p:spPr bwMode="auto">
            <a:xfrm>
              <a:off x="2426" y="890"/>
              <a:ext cx="45" cy="1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1" name="Rectangle 14"/>
          <p:cNvSpPr>
            <a:spLocks noChangeArrowheads="1"/>
          </p:cNvSpPr>
          <p:nvPr/>
        </p:nvSpPr>
        <p:spPr bwMode="auto">
          <a:xfrm>
            <a:off x="4859338" y="4652963"/>
            <a:ext cx="504825" cy="239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857752" y="4643446"/>
            <a:ext cx="504825" cy="239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Удачи!!!Длинной вам нити…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857366"/>
            <a:ext cx="5443579" cy="48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5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/>
          </a:bodyPr>
          <a:lstStyle/>
          <a:p>
            <a:r>
              <a:rPr lang="ru-RU" b="1" dirty="0" smtClean="0"/>
              <a:t>«СУНДУЧОК С СОКРОВИЩАМИ»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Простейшие виды швов.</a:t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ru-RU" b="1" dirty="0"/>
          </a:p>
        </p:txBody>
      </p:sp>
      <p:pic>
        <p:nvPicPr>
          <p:cNvPr id="4" name="Содержимое 3" descr="http://www.perunica.ru/uploads/posts/2009-12/1262270419_vernisage-11.gif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85992"/>
            <a:ext cx="5309782" cy="380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Russkaya-narodnaya-muzyka-Gusl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857892"/>
            <a:ext cx="590552" cy="59055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РАСТЕНИЕ ОЖИДАНИЙ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786050" y="1382245"/>
            <a:ext cx="3500462" cy="511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Простейшие швы: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«Вперед иголку»;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Шнурок;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«За иголку»;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Стебельчатый;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Петельный;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Тамбурный;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Козлик;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Узелки.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Picture 7" descr="Рисунок12"/>
          <p:cNvPicPr>
            <a:picLocks noChangeAspect="1" noChangeArrowheads="1"/>
          </p:cNvPicPr>
          <p:nvPr/>
        </p:nvPicPr>
        <p:blipFill>
          <a:blip r:embed="rId2" cstate="print"/>
          <a:srcRect l="1605" t="3139" r="1250" b="5090"/>
          <a:stretch>
            <a:fillRect/>
          </a:stretch>
        </p:blipFill>
        <p:spPr bwMode="auto">
          <a:xfrm rot="5400000">
            <a:off x="3693732" y="2363052"/>
            <a:ext cx="5212920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85794"/>
            <a:ext cx="5072098" cy="3143271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Орнамент</a:t>
            </a:r>
            <a:b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FFFF00"/>
                </a:solidFill>
                <a:latin typeface="Arial Black" pitchFamily="34" charset="0"/>
              </a:rPr>
              <a:t>в русском народном костюме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214818"/>
            <a:ext cx="4214842" cy="200026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«Русская краса»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сканирование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785794"/>
            <a:ext cx="3286148" cy="5572164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+mn-lt"/>
              </a:rPr>
              <a:t>Одежда на Руси.</a:t>
            </a:r>
            <a:endParaRPr lang="ru-RU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Содержимое 17" descr="сканирование003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71546"/>
            <a:ext cx="8186766" cy="435771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282" y="5572140"/>
            <a:ext cx="8715436" cy="114300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 Одежда на Руси была свободной, длинной  и необычайно красивой. Самой нарядной считалась одежда из красной ткани. </a:t>
            </a:r>
          </a:p>
          <a:p>
            <a:endParaRPr lang="ru-RU" dirty="0"/>
          </a:p>
        </p:txBody>
      </p:sp>
      <p:pic>
        <p:nvPicPr>
          <p:cNvPr id="6" name="Krasnyi_saraf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5000636"/>
            <a:ext cx="71438" cy="7143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ыш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548</Words>
  <Application>Microsoft Office PowerPoint</Application>
  <PresentationFormat>Экран (4:3)</PresentationFormat>
  <Paragraphs>91</Paragraphs>
  <Slides>32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выш</vt:lpstr>
      <vt:lpstr>Урок  технологии на основе технологии модерации  Простейшие виды швов   </vt:lpstr>
      <vt:lpstr>       Цель: создать условия для формирования представления о декоративно-прикладном искусстве русского народа, духовной культуре на примере ручной вышивки,.  сформировать навыки по их выполнению, соблюдая технологическую последовательность и технику безопасности.  </vt:lpstr>
      <vt:lpstr>               Задачи урока:     – образовательная –сформировать знания о ручной вышивке, ознакомить с видами  простых швов, сформировать действенно-коммуникативные навыки, работая в группах, научить самостоятельности в выполнении творческой работы; -  развивающая – создать оптимальные условия для развития сенсорных и моторных навыков; способности планировать свою работу, корректировать и оценивать свой труд, применяя знания и умения, полученные на уроках технологии;  - воспитательная – способствовать  воспитанию трудолюбия, внимательности и аккуратности в работе; формированию эстетического вкуса, интереса к искусству и культуре своего народа, культуры речи, одежды и поведения </vt:lpstr>
      <vt:lpstr>«СУНДУЧОК С СОКРОВИЩАМИ»</vt:lpstr>
      <vt:lpstr> Простейшие виды швов. </vt:lpstr>
      <vt:lpstr>РАСТЕНИЕ ОЖИДАНИЙ</vt:lpstr>
      <vt:lpstr>Простейшие швы: </vt:lpstr>
      <vt:lpstr>Орнамент в русском народном костюме</vt:lpstr>
      <vt:lpstr>Одежда на Руси.</vt:lpstr>
      <vt:lpstr>Праздничная и будничная одежда.</vt:lpstr>
      <vt:lpstr>Наибольшей яркостью всегда отличалась женская праздничная одежда молодых женщин. </vt:lpstr>
      <vt:lpstr>Женская праздничная одежда Рязанской и Воронежской губерний</vt:lpstr>
      <vt:lpstr>Женская праздничная одежда, Тамбовской и Курской губернии</vt:lpstr>
      <vt:lpstr>Праздничная мужская одежда, Пензенской и Вологодской губерний</vt:lpstr>
      <vt:lpstr>В народе русский костюм описывают так:</vt:lpstr>
      <vt:lpstr>Украшения костюма</vt:lpstr>
      <vt:lpstr>Вышивка</vt:lpstr>
      <vt:lpstr>Вышивка</vt:lpstr>
      <vt:lpstr>Большую тайну хранят в себе древние славянские орнаменты. </vt:lpstr>
      <vt:lpstr>Русский народный костюм в произведениях известных художников</vt:lpstr>
      <vt:lpstr>Русский народный костюм в произведениях известных художников</vt:lpstr>
      <vt:lpstr>«ПУТАНИЦА»</vt:lpstr>
      <vt:lpstr>Презентация PowerPoint</vt:lpstr>
      <vt:lpstr>Презентация PowerPoint</vt:lpstr>
      <vt:lpstr>Передавай ножницы кольцами вперед, сомкнув их лезвия</vt:lpstr>
      <vt:lpstr>«ДЕЛО МАСТЕРА БОИТСЯ»</vt:lpstr>
      <vt:lpstr>Презентация PowerPoint</vt:lpstr>
      <vt:lpstr>используем  намеченный контур</vt:lpstr>
      <vt:lpstr>Инструкционная карта Шов «вперёд иголка»</vt:lpstr>
      <vt:lpstr>1.  Вдеть в иглу нить, сложенную вдвое.</vt:lpstr>
      <vt:lpstr> 2. Выполнить закрепление нитки в начале работы. </vt:lpstr>
      <vt:lpstr>Удачи!!!Длинной вам нити…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народный костюм.</dc:title>
  <dc:creator>Org</dc:creator>
  <cp:lastModifiedBy>Артур</cp:lastModifiedBy>
  <cp:revision>36</cp:revision>
  <dcterms:created xsi:type="dcterms:W3CDTF">2013-02-04T05:34:51Z</dcterms:created>
  <dcterms:modified xsi:type="dcterms:W3CDTF">2013-02-10T14:47:21Z</dcterms:modified>
</cp:coreProperties>
</file>