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75" r:id="rId4"/>
    <p:sldId id="258" r:id="rId5"/>
    <p:sldId id="260" r:id="rId6"/>
    <p:sldId id="261" r:id="rId7"/>
    <p:sldId id="263" r:id="rId8"/>
    <p:sldId id="264" r:id="rId9"/>
    <p:sldId id="265" r:id="rId10"/>
    <p:sldId id="266" r:id="rId11"/>
    <p:sldId id="277" r:id="rId12"/>
    <p:sldId id="272" r:id="rId13"/>
    <p:sldId id="276" r:id="rId14"/>
    <p:sldId id="273" r:id="rId15"/>
    <p:sldId id="259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8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96C25925-D0C6-4A5C-8DD7-D804597DE1DB}" type="datetimeFigureOut">
              <a:rPr lang="ru-RU"/>
              <a:pPr>
                <a:defRPr/>
              </a:pPr>
              <a:t>10.02.2013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4DE874B7-EEDE-435F-87D2-80E13C0466B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276600" y="1052513"/>
            <a:ext cx="2133600" cy="365125"/>
          </a:xfrm>
        </p:spPr>
        <p:txBody>
          <a:bodyPr/>
          <a:lstStyle>
            <a:lvl1pPr algn="ctr">
              <a:defRPr b="1" dirty="0">
                <a:solidFill>
                  <a:schemeClr val="bg1"/>
                </a:solidFill>
                <a:latin typeface="Arbat-Bold" pitchFamily="2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Поназыревская СОШ, Орлова Н.В.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C8BD8-C47E-4092-B406-5BB68AE2C63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Поназыревская СОШ, Орлова Н.В.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2428A-FADC-45CD-B9F9-4D15D44E4C7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Поназыревская СОШ, Орлова Н.В.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C8024-CC9F-45B4-9C8A-E6BEA91B6AD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Поназыревская СОШ, Орлова Н.В.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2F87C-6A40-445E-9384-37A36D74535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Поназыревская СОШ, Орлова Н.В.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E53B0-E0B7-44FF-B5A6-5903AACB6B5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Поназыревская СОШ, Орлова Н.В.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C70B7-3A22-4A2E-8E7B-B98FED13B84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Поназыревская СОШ, Орлова Н.В.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F8C34-8B74-4240-8C12-6F67730C0A3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Поназыревская СОШ, Орлова Н.В.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6503F-99FB-45BA-B1F2-7199CFE2A37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oul Reaver\Desktop\Новая папка\создание шаблонов\6.jp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ru-RU"/>
              <a:t>МОУ Поназыревская СОШ, Орлова Н.В.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8EC9758-A889-4016-A0AE-CBB67688549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Овал 8">
            <a:hlinkClick r:id="" action="ppaction://hlinkshowjump?jump=nextslide"/>
          </p:cNvPr>
          <p:cNvSpPr/>
          <p:nvPr userDrawn="1"/>
        </p:nvSpPr>
        <p:spPr>
          <a:xfrm>
            <a:off x="7812360" y="5517232"/>
            <a:ext cx="504056" cy="504056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woPt" dir="t"/>
          </a:scene3d>
          <a:sp3d prstMaterial="matte">
            <a:bevelT/>
            <a:bevelB w="247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8" name="Овал 7">
            <a:hlinkClick r:id="" action="ppaction://hlinkshowjump?jump=firstslide"/>
          </p:cNvPr>
          <p:cNvSpPr/>
          <p:nvPr userDrawn="1"/>
        </p:nvSpPr>
        <p:spPr>
          <a:xfrm>
            <a:off x="611560" y="5157192"/>
            <a:ext cx="504056" cy="50405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woPt" dir="t"/>
          </a:scene3d>
          <a:sp3d prstMaterial="matte">
            <a:bevelT/>
            <a:bevelB w="247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20" name="Овал 19">
            <a:hlinkClick r:id="" action="ppaction://hlinkshowjump?jump=lastslide"/>
          </p:cNvPr>
          <p:cNvSpPr/>
          <p:nvPr userDrawn="1"/>
        </p:nvSpPr>
        <p:spPr>
          <a:xfrm>
            <a:off x="1043608" y="5589240"/>
            <a:ext cx="504056" cy="50405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woPt" dir="t"/>
          </a:scene3d>
          <a:sp3d prstMaterial="matte">
            <a:bevelT/>
            <a:bevelB w="247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B05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61" r:id="rId3"/>
    <p:sldLayoutId id="2147483658" r:id="rId4"/>
    <p:sldLayoutId id="2147483657" r:id="rId5"/>
    <p:sldLayoutId id="2147483656" r:id="rId6"/>
    <p:sldLayoutId id="2147483662" r:id="rId7"/>
    <p:sldLayoutId id="2147483655" r:id="rId8"/>
    <p:sldLayoutId id="2147483654" r:id="rId9"/>
    <p:sldLayoutId id="2147483653" r:id="rId10"/>
    <p:sldLayoutId id="2147483652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Arbat-Bold" pitchFamily="2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bat-Bold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 kern="1200">
          <a:solidFill>
            <a:schemeClr val="bg1"/>
          </a:solidFill>
          <a:latin typeface="Arbat-Bold" pitchFamily="2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800" kern="1200">
          <a:solidFill>
            <a:schemeClr val="bg1"/>
          </a:solidFill>
          <a:latin typeface="Arbat-Bold" pitchFamily="2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400" kern="1200">
          <a:solidFill>
            <a:schemeClr val="bg1"/>
          </a:solidFill>
          <a:latin typeface="Arbat-Bold" pitchFamily="2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 kern="1200">
          <a:solidFill>
            <a:schemeClr val="bg1"/>
          </a:solidFill>
          <a:latin typeface="Arbat-Bold" pitchFamily="2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 kern="1200">
          <a:solidFill>
            <a:schemeClr val="bg1"/>
          </a:solidFill>
          <a:latin typeface="Arbat-Bold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gif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reshuege.ru/" TargetMode="External"/><Relationship Id="rId2" Type="http://schemas.openxmlformats.org/officeDocument/2006/relationships/hyperlink" Target="http://www.absolute-kazakstan.kz/mebel/school/doska/6.jp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Arbat-Bold"/>
              </a:rPr>
              <a:t>Классная работа</a:t>
            </a:r>
          </a:p>
        </p:txBody>
      </p:sp>
      <p:sp>
        <p:nvSpPr>
          <p:cNvPr id="5123" name="TextBox 5"/>
          <p:cNvSpPr txBox="1">
            <a:spLocks noChangeArrowheads="1"/>
          </p:cNvSpPr>
          <p:nvPr/>
        </p:nvSpPr>
        <p:spPr bwMode="auto">
          <a:xfrm>
            <a:off x="1042988" y="1125538"/>
            <a:ext cx="6913562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i="1">
                <a:solidFill>
                  <a:schemeClr val="bg1"/>
                </a:solidFill>
                <a:latin typeface="Gabriola"/>
              </a:rPr>
              <a:t>Простейшие  показательные уравнения </a:t>
            </a:r>
            <a:endParaRPr lang="ru-RU" sz="4400" b="1" i="1">
              <a:solidFill>
                <a:schemeClr val="bg1"/>
              </a:solidFill>
              <a:latin typeface="Arbat-Bold"/>
              <a:cs typeface="Times New Roman" pitchFamily="18" charset="0"/>
            </a:endParaRPr>
          </a:p>
        </p:txBody>
      </p:sp>
      <p:pic>
        <p:nvPicPr>
          <p:cNvPr id="14339" name="Picture 9" descr="http://dist-tutor.info/file.php/129/ege-index_copy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05063" y="2492375"/>
            <a:ext cx="41910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Box 1"/>
          <p:cNvSpPr txBox="1">
            <a:spLocks noChangeArrowheads="1"/>
          </p:cNvSpPr>
          <p:nvPr/>
        </p:nvSpPr>
        <p:spPr bwMode="auto">
          <a:xfrm>
            <a:off x="1763713" y="5538788"/>
            <a:ext cx="61928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МОУ  Поназыревская СОШ, учитель математики</a:t>
            </a:r>
          </a:p>
          <a:p>
            <a:pPr algn="ctr"/>
            <a:r>
              <a:rPr lang="ru-RU">
                <a:solidFill>
                  <a:schemeClr val="bg1"/>
                </a:solidFill>
              </a:rPr>
              <a:t> Орлова Наталья Викторовна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bat-Bold"/>
              </a:rPr>
              <a:t>Решите уравнения (В5)</a:t>
            </a:r>
          </a:p>
        </p:txBody>
      </p:sp>
      <p:pic>
        <p:nvPicPr>
          <p:cNvPr id="4" name="Picture 2" descr="C:\Documents and Settings\user\Рабочий стол\работа\2009-2010\курирование\математика\уроки по математике\11 класс\показательные уравнения\устно 1\s8.bmp"/>
          <p:cNvPicPr>
            <a:picLocks noChangeAspect="1" noChangeArrowheads="1"/>
          </p:cNvPicPr>
          <p:nvPr/>
        </p:nvPicPr>
        <p:blipFill>
          <a:blip r:embed="rId2"/>
          <a:srcRect t="26596"/>
          <a:stretch>
            <a:fillRect/>
          </a:stretch>
        </p:blipFill>
        <p:spPr bwMode="auto">
          <a:xfrm>
            <a:off x="4594225" y="1412875"/>
            <a:ext cx="3670300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C:\Documents and Settings\user\Рабочий стол\работа\2009-2010\курирование\математика\уроки по математике\11 класс\показательные уравнения\устно\s9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9613" y="1412875"/>
            <a:ext cx="3195637" cy="136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C:\Documents and Settings\user\Рабочий стол\работа\2009-2010\курирование\математика\уроки по математике\11 класс\показательные уравнения\b8\s4.bmp"/>
          <p:cNvPicPr>
            <a:picLocks noChangeAspect="1" noChangeArrowheads="1"/>
          </p:cNvPicPr>
          <p:nvPr/>
        </p:nvPicPr>
        <p:blipFill>
          <a:blip r:embed="rId4"/>
          <a:srcRect l="22807" t="30646" r="16666" b="8871"/>
          <a:stretch>
            <a:fillRect/>
          </a:stretch>
        </p:blipFill>
        <p:spPr bwMode="auto">
          <a:xfrm>
            <a:off x="2147888" y="2997200"/>
            <a:ext cx="4103687" cy="148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Documents and Settings\user\Рабочий стол\работа\2009-2010\курирование\математика\уроки по математике\11 класс\показательные уравнения\b7\s1.bmp"/>
          <p:cNvPicPr>
            <a:picLocks noChangeAspect="1" noChangeArrowheads="1"/>
          </p:cNvPicPr>
          <p:nvPr/>
        </p:nvPicPr>
        <p:blipFill>
          <a:blip r:embed="rId5"/>
          <a:srcRect l="19469" t="39474" r="19344" b="17464"/>
          <a:stretch>
            <a:fillRect/>
          </a:stretch>
        </p:blipFill>
        <p:spPr bwMode="auto">
          <a:xfrm>
            <a:off x="1531938" y="4554538"/>
            <a:ext cx="5335587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7" descr="C:\Documents and Settings\user\Мои документы\для презентаций\Анимация\Рисунок52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99300" y="4724400"/>
            <a:ext cx="1533525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user\Рабочий стол\работа\2009-2010\курирование\математика\уроки по математике\11 класс\показательные уравнения\b113\s1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775" y="1557338"/>
            <a:ext cx="2771775" cy="112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TextBox 6"/>
          <p:cNvSpPr txBox="1">
            <a:spLocks noChangeArrowheads="1"/>
          </p:cNvSpPr>
          <p:nvPr/>
        </p:nvSpPr>
        <p:spPr bwMode="auto">
          <a:xfrm>
            <a:off x="655638" y="557213"/>
            <a:ext cx="7869237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45" tIns="41473" rIns="82945" bIns="41473">
            <a:spAutoFit/>
          </a:bodyPr>
          <a:lstStyle/>
          <a:p>
            <a:pPr algn="ctr"/>
            <a:r>
              <a:rPr lang="ru-RU" sz="3300" b="1">
                <a:solidFill>
                  <a:srgbClr val="FFFF00"/>
                </a:solidFill>
                <a:latin typeface="Century Schoolbook" pitchFamily="18" charset="0"/>
              </a:rPr>
              <a:t>Найдите корень уравнения (В5):</a:t>
            </a:r>
          </a:p>
        </p:txBody>
      </p:sp>
      <p:pic>
        <p:nvPicPr>
          <p:cNvPr id="6" name="Picture 6" descr="C:\Documents and Settings\user\Рабочий стол\работа\2009-2010\курирование\математика\уроки по математике\11 класс\показательные уравнения\b257\s7.bmp"/>
          <p:cNvPicPr>
            <a:picLocks noChangeAspect="1" noChangeArrowheads="1"/>
          </p:cNvPicPr>
          <p:nvPr/>
        </p:nvPicPr>
        <p:blipFill>
          <a:blip r:embed="rId3"/>
          <a:srcRect l="7661" t="60664" r="9174"/>
          <a:stretch>
            <a:fillRect/>
          </a:stretch>
        </p:blipFill>
        <p:spPr bwMode="auto">
          <a:xfrm>
            <a:off x="1908175" y="2997200"/>
            <a:ext cx="4830763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7" descr="C:\Documents and Settings\user\Мои документы\для презентаций\Анимация\Рисунок5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91350" y="4652963"/>
            <a:ext cx="1533525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44538" y="382588"/>
            <a:ext cx="6999287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945" tIns="41473" rIns="82945" bIns="41473">
            <a:spAutoFit/>
          </a:bodyPr>
          <a:lstStyle/>
          <a:p>
            <a:r>
              <a:rPr lang="ru-RU" sz="4000" b="1">
                <a:solidFill>
                  <a:srgbClr val="FFFF00"/>
                </a:solidFill>
                <a:latin typeface="Century Schoolbook" pitchFamily="18" charset="0"/>
              </a:rPr>
              <a:t>Решите задачу (В 12):</a:t>
            </a:r>
          </a:p>
        </p:txBody>
      </p:sp>
      <p:sp>
        <p:nvSpPr>
          <p:cNvPr id="4" name="TextBox 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968470" y="1484784"/>
            <a:ext cx="6552728" cy="2641429"/>
          </a:xfrm>
          <a:prstGeom prst="rect">
            <a:avLst/>
          </a:prstGeom>
          <a:blipFill rotWithShape="1">
            <a:blip r:embed="rId2"/>
            <a:stretch>
              <a:fillRect l="-1023" t="-924"/>
            </a:stretch>
          </a:blipFill>
        </p:spPr>
        <p:txBody>
          <a:bodyPr/>
          <a:lstStyle/>
          <a:p>
            <a:pPr>
              <a:defRPr/>
            </a:pPr>
            <a:r>
              <a:rPr lang="ru-RU" sz="2400" dirty="0">
                <a:noFill/>
              </a:rPr>
              <a:t> </a:t>
            </a:r>
          </a:p>
        </p:txBody>
      </p:sp>
      <p:pic>
        <p:nvPicPr>
          <p:cNvPr id="25609" name="Picture 15" descr="http://www.megabook.ru/MObjects2/data/pict2008/ur0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87675" y="3860800"/>
            <a:ext cx="3024188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4900" y="1731963"/>
            <a:ext cx="2006600" cy="525462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7411" name="Рисунок 5" descr="http://reshuege.ru:89/formula/0d/0dc2b784bb06f409f3f94367e95e5b1cp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450" y="2492375"/>
            <a:ext cx="1741488" cy="862013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7412" name="Рисунок 6" descr="http://reshuege.ru:89/formula/ba/ba20f78f1dd31a079e4a215d14e0ca47p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87450" y="3659188"/>
            <a:ext cx="1866900" cy="458787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7413" name="Рисунок 7" descr="http://reshuege.ru:89/formula/70/70f94ac43434d054082b70904aaa2466p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81100" y="4229100"/>
            <a:ext cx="1741488" cy="792163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7414" name="Рисунок 8" descr="http://reshuege.ru:89/formula/c4/c4cfb8bd10d58e3af6dba87c0e4af551p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52525" y="5211763"/>
            <a:ext cx="3240088" cy="546100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7415" name="Рисунок 9" descr="http://reshuege.ru:89/formula/32/32267eb65e903e7c2fa62567324135fdp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05425" y="1773238"/>
            <a:ext cx="1625600" cy="812800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7416" name="Рисунок 10" descr="http://reshuege.ru:89/formula/45/45b71fc329afa6112bef39db9c8419edp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305425" y="2820988"/>
            <a:ext cx="1714500" cy="809625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7417" name="Рисунок 11" descr="http://reshuege.ru:89/formula/9d/9df4e379362428e1567cf6c3b811d061p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322888" y="3757613"/>
            <a:ext cx="1930400" cy="720725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7418" name="Рисунок 12" descr="http://reshuege.ru:89/formula/13/133815738dfcebe98d91525e66c7ae02p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292725" y="4625975"/>
            <a:ext cx="2082800" cy="539750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7419" name="Picture 4" descr="http://reshuege.ru:89/formula/9b/9b2e30b83881a96d74fdb51a6fba802fp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943475" y="5248275"/>
            <a:ext cx="3513138" cy="566738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6635" name="Заголовок 4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792163"/>
          </a:xfrm>
        </p:spPr>
        <p:txBody>
          <a:bodyPr/>
          <a:lstStyle/>
          <a:p>
            <a:r>
              <a:rPr lang="ru-RU" smtClean="0">
                <a:latin typeface="Arbat-Bold"/>
              </a:rPr>
              <a:t>Тест « Решите уравнения»</a:t>
            </a:r>
          </a:p>
        </p:txBody>
      </p:sp>
      <p:sp>
        <p:nvSpPr>
          <p:cNvPr id="26636" name="TextBox 14"/>
          <p:cNvSpPr txBox="1">
            <a:spLocks noChangeArrowheads="1"/>
          </p:cNvSpPr>
          <p:nvPr/>
        </p:nvSpPr>
        <p:spPr bwMode="auto">
          <a:xfrm>
            <a:off x="1511300" y="1169988"/>
            <a:ext cx="13589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1 вариант</a:t>
            </a:r>
          </a:p>
        </p:txBody>
      </p:sp>
      <p:sp>
        <p:nvSpPr>
          <p:cNvPr id="26637" name="Прямоугольник 15"/>
          <p:cNvSpPr>
            <a:spLocks noChangeArrowheads="1"/>
          </p:cNvSpPr>
          <p:nvPr/>
        </p:nvSpPr>
        <p:spPr bwMode="auto">
          <a:xfrm>
            <a:off x="5384800" y="1211263"/>
            <a:ext cx="12446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2 вариант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Прямоугольник 2"/>
          <p:cNvSpPr>
            <a:spLocks noChangeArrowheads="1"/>
          </p:cNvSpPr>
          <p:nvPr/>
        </p:nvSpPr>
        <p:spPr bwMode="auto">
          <a:xfrm>
            <a:off x="1500188" y="1125538"/>
            <a:ext cx="6337300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FFFF00"/>
                </a:solidFill>
              </a:rPr>
              <a:t>         </a:t>
            </a:r>
            <a:r>
              <a:rPr lang="ru-RU" sz="2400" b="1">
                <a:solidFill>
                  <a:srgbClr val="FFFF00"/>
                </a:solidFill>
              </a:rPr>
              <a:t>    Вариант 1                   Вариант 2</a:t>
            </a:r>
          </a:p>
          <a:p>
            <a:r>
              <a:rPr lang="ru-RU" sz="2400" b="1">
                <a:solidFill>
                  <a:srgbClr val="FFFF00"/>
                </a:solidFill>
              </a:rPr>
              <a:t>		</a:t>
            </a:r>
          </a:p>
          <a:p>
            <a:r>
              <a:rPr lang="ru-RU" sz="2400" b="1">
                <a:solidFill>
                  <a:schemeClr val="bg1"/>
                </a:solidFill>
              </a:rPr>
              <a:t>№ п/п     ответы           № п/п 	ответы	</a:t>
            </a:r>
          </a:p>
          <a:p>
            <a:r>
              <a:rPr lang="ru-RU" sz="2400" b="1">
                <a:solidFill>
                  <a:schemeClr val="bg1"/>
                </a:solidFill>
              </a:rPr>
              <a:t>1.                </a:t>
            </a:r>
            <a:r>
              <a:rPr lang="ru-RU" sz="2400" b="1">
                <a:solidFill>
                  <a:srgbClr val="FFFF00"/>
                </a:solidFill>
              </a:rPr>
              <a:t>-1                       </a:t>
            </a:r>
            <a:r>
              <a:rPr lang="ru-RU" sz="2400" b="1">
                <a:solidFill>
                  <a:schemeClr val="bg1"/>
                </a:solidFill>
              </a:rPr>
              <a:t>1</a:t>
            </a:r>
            <a:r>
              <a:rPr lang="ru-RU" sz="2400" b="1">
                <a:solidFill>
                  <a:srgbClr val="FFFF00"/>
                </a:solidFill>
              </a:rPr>
              <a:t>.            10</a:t>
            </a:r>
          </a:p>
          <a:p>
            <a:r>
              <a:rPr lang="ru-RU" sz="2400" b="1">
                <a:solidFill>
                  <a:schemeClr val="bg1"/>
                </a:solidFill>
              </a:rPr>
              <a:t>2.</a:t>
            </a:r>
            <a:r>
              <a:rPr lang="ru-RU" sz="2400" b="1">
                <a:solidFill>
                  <a:srgbClr val="FFFF00"/>
                </a:solidFill>
              </a:rPr>
              <a:t> 	         4	</a:t>
            </a:r>
            <a:r>
              <a:rPr lang="ru-RU" sz="2400" b="1">
                <a:solidFill>
                  <a:schemeClr val="bg1"/>
                </a:solidFill>
              </a:rPr>
              <a:t>             2. </a:t>
            </a:r>
            <a:r>
              <a:rPr lang="ru-RU" sz="2400" b="1">
                <a:solidFill>
                  <a:srgbClr val="FFFF00"/>
                </a:solidFill>
              </a:rPr>
              <a:t>	      4	</a:t>
            </a:r>
          </a:p>
          <a:p>
            <a:r>
              <a:rPr lang="ru-RU" sz="2400" b="1">
                <a:solidFill>
                  <a:schemeClr val="bg1"/>
                </a:solidFill>
              </a:rPr>
              <a:t>3.</a:t>
            </a:r>
            <a:r>
              <a:rPr lang="ru-RU" sz="2400" b="1">
                <a:solidFill>
                  <a:srgbClr val="FFFF00"/>
                </a:solidFill>
              </a:rPr>
              <a:t> 	         8	             </a:t>
            </a:r>
            <a:r>
              <a:rPr lang="ru-RU" sz="2400" b="1">
                <a:solidFill>
                  <a:schemeClr val="bg1"/>
                </a:solidFill>
              </a:rPr>
              <a:t>3. </a:t>
            </a:r>
            <a:r>
              <a:rPr lang="ru-RU" sz="2400" b="1">
                <a:solidFill>
                  <a:srgbClr val="FFFF00"/>
                </a:solidFill>
              </a:rPr>
              <a:t>	      0 	</a:t>
            </a:r>
          </a:p>
          <a:p>
            <a:r>
              <a:rPr lang="ru-RU" sz="2400" b="1">
                <a:solidFill>
                  <a:schemeClr val="bg1"/>
                </a:solidFill>
              </a:rPr>
              <a:t>4.</a:t>
            </a:r>
            <a:r>
              <a:rPr lang="ru-RU" sz="2400" b="1">
                <a:solidFill>
                  <a:srgbClr val="FFFF00"/>
                </a:solidFill>
              </a:rPr>
              <a:t> 	         4 	             </a:t>
            </a:r>
            <a:r>
              <a:rPr lang="ru-RU" sz="2400" b="1">
                <a:solidFill>
                  <a:schemeClr val="bg1"/>
                </a:solidFill>
              </a:rPr>
              <a:t>4.</a:t>
            </a:r>
            <a:r>
              <a:rPr lang="ru-RU" sz="2400" b="1">
                <a:solidFill>
                  <a:srgbClr val="FFFF00"/>
                </a:solidFill>
              </a:rPr>
              <a:t> 	      3	</a:t>
            </a:r>
          </a:p>
          <a:p>
            <a:r>
              <a:rPr lang="ru-RU" sz="2400" b="1">
                <a:solidFill>
                  <a:schemeClr val="bg1"/>
                </a:solidFill>
              </a:rPr>
              <a:t>5.</a:t>
            </a:r>
            <a:r>
              <a:rPr lang="ru-RU" sz="2400" b="1">
                <a:solidFill>
                  <a:srgbClr val="FFFF00"/>
                </a:solidFill>
              </a:rPr>
              <a:t> 	        -2 	             </a:t>
            </a:r>
            <a:r>
              <a:rPr lang="ru-RU" sz="2400" b="1">
                <a:solidFill>
                  <a:schemeClr val="bg1"/>
                </a:solidFill>
              </a:rPr>
              <a:t>5.</a:t>
            </a:r>
            <a:r>
              <a:rPr lang="ru-RU" sz="2400" b="1">
                <a:solidFill>
                  <a:srgbClr val="FFFF00"/>
                </a:solidFill>
              </a:rPr>
              <a:t> 	    -0,2 	</a:t>
            </a:r>
          </a:p>
        </p:txBody>
      </p:sp>
      <p:sp>
        <p:nvSpPr>
          <p:cNvPr id="27650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bat-Bold"/>
              </a:rPr>
              <a:t>Проверь себя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Прямоугольник 3"/>
          <p:cNvSpPr>
            <a:spLocks noChangeArrowheads="1"/>
          </p:cNvSpPr>
          <p:nvPr/>
        </p:nvSpPr>
        <p:spPr bwMode="auto">
          <a:xfrm>
            <a:off x="2124075" y="5365750"/>
            <a:ext cx="4572000" cy="6461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u="sng">
                <a:solidFill>
                  <a:schemeClr val="bg1"/>
                </a:solidFill>
                <a:latin typeface="Calibri" pitchFamily="34" charset="0"/>
                <a:hlinkClick r:id="rId2"/>
              </a:rPr>
              <a:t>http://www.absolute-kazakstan.kz/mebel/school/doska/6.jpg</a:t>
            </a:r>
            <a:endParaRPr lang="ru-RU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68538" y="4965700"/>
            <a:ext cx="2590800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FFC000"/>
                </a:solidFill>
                <a:latin typeface="+mj-lt"/>
              </a:rPr>
              <a:t>«http://pedsovet.su/»</a:t>
            </a:r>
          </a:p>
        </p:txBody>
      </p:sp>
      <p:sp>
        <p:nvSpPr>
          <p:cNvPr id="28675" name="Прямоугольник 2"/>
          <p:cNvSpPr>
            <a:spLocks noChangeArrowheads="1"/>
          </p:cNvSpPr>
          <p:nvPr/>
        </p:nvSpPr>
        <p:spPr bwMode="auto">
          <a:xfrm>
            <a:off x="2124075" y="4586288"/>
            <a:ext cx="44180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chemeClr val="bg1"/>
                </a:solidFill>
                <a:latin typeface="Arbat-Bold"/>
              </a:rPr>
              <a:t>Используемые ресурсы:</a:t>
            </a:r>
          </a:p>
        </p:txBody>
      </p:sp>
      <p:sp>
        <p:nvSpPr>
          <p:cNvPr id="28676" name="Заголовок 3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792163"/>
          </a:xfrm>
        </p:spPr>
        <p:txBody>
          <a:bodyPr/>
          <a:lstStyle/>
          <a:p>
            <a:r>
              <a:rPr lang="ru-RU" smtClean="0">
                <a:latin typeface="Arbat-Bold"/>
              </a:rPr>
              <a:t/>
            </a:r>
            <a:br>
              <a:rPr lang="ru-RU" smtClean="0">
                <a:latin typeface="Arbat-Bold"/>
              </a:rPr>
            </a:br>
            <a:r>
              <a:rPr lang="ru-RU" smtClean="0">
                <a:latin typeface="Arbat-Bold"/>
              </a:rPr>
              <a:t>Домашнее задание</a:t>
            </a:r>
            <a:br>
              <a:rPr lang="ru-RU" smtClean="0">
                <a:latin typeface="Arbat-Bold"/>
              </a:rPr>
            </a:br>
            <a:endParaRPr lang="ru-RU" smtClean="0">
              <a:latin typeface="Arbat-Bold"/>
            </a:endParaRPr>
          </a:p>
        </p:txBody>
      </p:sp>
      <p:sp>
        <p:nvSpPr>
          <p:cNvPr id="28677" name="TextBox 4"/>
          <p:cNvSpPr txBox="1">
            <a:spLocks noChangeArrowheads="1"/>
          </p:cNvSpPr>
          <p:nvPr/>
        </p:nvSpPr>
        <p:spPr bwMode="auto">
          <a:xfrm>
            <a:off x="971550" y="1989138"/>
            <a:ext cx="6048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Учебник  стр 222, № 460 – 462 Решить уравнения </a:t>
            </a:r>
          </a:p>
          <a:p>
            <a:r>
              <a:rPr lang="ru-RU">
                <a:solidFill>
                  <a:schemeClr val="bg1"/>
                </a:solidFill>
              </a:rPr>
              <a:t>Дополнительно  на сайте </a:t>
            </a:r>
            <a:endParaRPr lang="ru-RU">
              <a:solidFill>
                <a:srgbClr val="FFFF00"/>
              </a:solidFill>
            </a:endParaRPr>
          </a:p>
        </p:txBody>
      </p:sp>
      <p:sp>
        <p:nvSpPr>
          <p:cNvPr id="28678" name="Прямоугольник 5"/>
          <p:cNvSpPr>
            <a:spLocks noChangeArrowheads="1"/>
          </p:cNvSpPr>
          <p:nvPr/>
        </p:nvSpPr>
        <p:spPr bwMode="auto">
          <a:xfrm>
            <a:off x="3962400" y="2328863"/>
            <a:ext cx="2057400" cy="3683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hlinkClick r:id="rId3"/>
              </a:rPr>
              <a:t>http://reshuege.ru/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Arbat-Bold"/>
              </a:rPr>
              <a:t>Цели урока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900113" y="1196975"/>
            <a:ext cx="7354887" cy="4352925"/>
          </a:xfrm>
        </p:spPr>
        <p:txBody>
          <a:bodyPr/>
          <a:lstStyle/>
          <a:p>
            <a:pPr>
              <a:buFont typeface="Calibri" pitchFamily="34" charset="0"/>
              <a:buAutoNum type="arabicPeriod"/>
            </a:pPr>
            <a:r>
              <a:rPr lang="ru-RU" smtClean="0">
                <a:latin typeface="Gabriola"/>
              </a:rPr>
              <a:t>Выявить  общий   вид показательного уравнения </a:t>
            </a:r>
          </a:p>
          <a:p>
            <a:pPr>
              <a:buFont typeface="Calibri" pitchFamily="34" charset="0"/>
              <a:buAutoNum type="arabicPeriod"/>
            </a:pPr>
            <a:r>
              <a:rPr lang="ru-RU" smtClean="0">
                <a:latin typeface="Gabriola"/>
              </a:rPr>
              <a:t>Выяснить способы  его решения</a:t>
            </a:r>
          </a:p>
          <a:p>
            <a:pPr>
              <a:buFont typeface="Calibri" pitchFamily="34" charset="0"/>
              <a:buAutoNum type="arabicPeriod"/>
            </a:pPr>
            <a:r>
              <a:rPr lang="ru-RU" smtClean="0">
                <a:latin typeface="Gabriola"/>
              </a:rPr>
              <a:t>Научиться решать простейшие  показательные уравнения. </a:t>
            </a:r>
            <a:endParaRPr lang="ru-RU" smtClean="0">
              <a:latin typeface="Arbat-Bold"/>
            </a:endParaRPr>
          </a:p>
        </p:txBody>
      </p:sp>
      <p:pic>
        <p:nvPicPr>
          <p:cNvPr id="15363" name="Picture 5" descr="http://t3.gstatic.com/images?q=tbn:ANd9GcSX3MJWiL9qTFrYwbY_v0T2XzgwrUMrgOQ3MWqjJ1j5b5xEkC2aHo23f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63938" y="3933825"/>
            <a:ext cx="215900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bat-Bold"/>
              </a:rPr>
              <a:t>Решите уравнения устно</a:t>
            </a:r>
          </a:p>
        </p:txBody>
      </p:sp>
      <p:sp>
        <p:nvSpPr>
          <p:cNvPr id="3" name="TextBox 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547664" y="1448416"/>
            <a:ext cx="1872208" cy="769441"/>
          </a:xfrm>
          <a:prstGeom prst="rect">
            <a:avLst/>
          </a:prstGeom>
          <a:blipFill rotWithShape="1">
            <a:blip r:embed="rId2"/>
            <a:stretch>
              <a:fillRect t="-16667" r="-4886" b="-36508"/>
            </a:stretch>
          </a:blipFill>
        </p:spPr>
        <p:txBody>
          <a:bodyPr/>
          <a:lstStyle/>
          <a:p>
            <a:pPr>
              <a:defRPr/>
            </a:pPr>
            <a:r>
              <a:rPr lang="ru-RU" dirty="0">
                <a:noFill/>
              </a:rPr>
              <a:t> </a:t>
            </a:r>
          </a:p>
        </p:txBody>
      </p:sp>
      <p:sp>
        <p:nvSpPr>
          <p:cNvPr id="5" name="Прямоугольник 4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959539" y="3717032"/>
            <a:ext cx="1681807" cy="965392"/>
          </a:xfrm>
          <a:prstGeom prst="rect">
            <a:avLst/>
          </a:prstGeom>
          <a:blipFill rotWithShape="1">
            <a:blip r:embed="rId3"/>
            <a:stretch>
              <a:fillRect b="-11392"/>
            </a:stretch>
          </a:blipFill>
        </p:spPr>
        <p:txBody>
          <a:bodyPr/>
          <a:lstStyle/>
          <a:p>
            <a:pPr>
              <a:defRPr/>
            </a:pPr>
            <a:r>
              <a:rPr lang="ru-RU" dirty="0">
                <a:noFill/>
              </a:rPr>
              <a:t> </a:t>
            </a:r>
          </a:p>
        </p:txBody>
      </p:sp>
      <p:sp>
        <p:nvSpPr>
          <p:cNvPr id="6" name="Прямоугольник 5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959539" y="1509971"/>
            <a:ext cx="1878656" cy="707886"/>
          </a:xfrm>
          <a:prstGeom prst="rect">
            <a:avLst/>
          </a:prstGeom>
          <a:blipFill rotWithShape="1">
            <a:blip r:embed="rId4"/>
            <a:stretch>
              <a:fillRect t="-15517" r="-9740" b="-36207"/>
            </a:stretch>
          </a:blipFill>
        </p:spPr>
        <p:txBody>
          <a:bodyPr/>
          <a:lstStyle/>
          <a:p>
            <a:pPr>
              <a:defRPr/>
            </a:pPr>
            <a:r>
              <a:rPr lang="ru-RU" dirty="0">
                <a:noFill/>
              </a:rPr>
              <a:t> </a:t>
            </a:r>
          </a:p>
        </p:txBody>
      </p:sp>
      <p:sp>
        <p:nvSpPr>
          <p:cNvPr id="7" name="TextBox 6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259632" y="2233525"/>
            <a:ext cx="2880320" cy="792974"/>
          </a:xfrm>
          <a:prstGeom prst="rect">
            <a:avLst/>
          </a:prstGeom>
          <a:blipFill rotWithShape="1">
            <a:blip r:embed="rId5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 dirty="0">
                <a:noFill/>
              </a:rPr>
              <a:t> </a:t>
            </a:r>
          </a:p>
        </p:txBody>
      </p:sp>
      <p:sp>
        <p:nvSpPr>
          <p:cNvPr id="8" name="TextBox 7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032090" y="2443378"/>
            <a:ext cx="1536703" cy="707886"/>
          </a:xfrm>
          <a:prstGeom prst="rect">
            <a:avLst/>
          </a:prstGeom>
          <a:blipFill rotWithShape="1">
            <a:blip r:embed="rId6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 dirty="0">
                <a:noFill/>
              </a:rPr>
              <a:t> </a:t>
            </a:r>
          </a:p>
        </p:txBody>
      </p:sp>
      <p:sp>
        <p:nvSpPr>
          <p:cNvPr id="10" name="TextBox 9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243069" y="5136756"/>
            <a:ext cx="1421671" cy="707886"/>
          </a:xfrm>
          <a:prstGeom prst="rect">
            <a:avLst/>
          </a:prstGeom>
          <a:blipFill rotWithShape="1">
            <a:blip r:embed="rId7"/>
            <a:stretch>
              <a:fillRect t="-15517" r="-14592" b="-36207"/>
            </a:stretch>
          </a:blipFill>
        </p:spPr>
        <p:txBody>
          <a:bodyPr/>
          <a:lstStyle/>
          <a:p>
            <a:pPr>
              <a:defRPr/>
            </a:pPr>
            <a:r>
              <a:rPr lang="ru-RU" dirty="0">
                <a:noFill/>
              </a:rPr>
              <a:t> </a:t>
            </a:r>
          </a:p>
        </p:txBody>
      </p:sp>
      <p:sp>
        <p:nvSpPr>
          <p:cNvPr id="2" name="TextBox 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547664" y="4572018"/>
            <a:ext cx="1872208" cy="1129476"/>
          </a:xfrm>
          <a:prstGeom prst="rect">
            <a:avLst/>
          </a:prstGeom>
          <a:blipFill rotWithShape="1">
            <a:blip r:embed="rId8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 dirty="0">
                <a:noFill/>
              </a:rPr>
              <a:t> </a:t>
            </a:r>
          </a:p>
        </p:txBody>
      </p:sp>
      <p:sp>
        <p:nvSpPr>
          <p:cNvPr id="11" name="TextBox 10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667418" y="3357660"/>
            <a:ext cx="1968477" cy="981487"/>
          </a:xfrm>
          <a:prstGeom prst="rect">
            <a:avLst/>
          </a:prstGeom>
          <a:blipFill rotWithShape="1">
            <a:blip r:embed="rId9"/>
            <a:stretch>
              <a:fillRect b="-11801"/>
            </a:stretch>
          </a:blipFill>
        </p:spPr>
        <p:txBody>
          <a:bodyPr/>
          <a:lstStyle/>
          <a:p>
            <a:pPr>
              <a:defRPr/>
            </a:pPr>
            <a:r>
              <a:rPr lang="ru-RU" dirty="0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рямоугольник 1"/>
          <p:cNvSpPr>
            <a:spLocks noChangeArrowheads="1"/>
          </p:cNvSpPr>
          <p:nvPr/>
        </p:nvSpPr>
        <p:spPr bwMode="auto">
          <a:xfrm>
            <a:off x="1511300" y="765175"/>
            <a:ext cx="62642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FFC000"/>
                </a:solidFill>
                <a:latin typeface="Arbat-Bold"/>
              </a:rPr>
              <a:t> </a:t>
            </a:r>
          </a:p>
        </p:txBody>
      </p:sp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smtClean="0">
                <a:latin typeface="Arbat-Bold"/>
              </a:rPr>
              <a:t>Определение показательного уравнения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236663" y="1108075"/>
            <a:ext cx="63373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solidFill>
                  <a:srgbClr val="FFFF00"/>
                </a:solidFill>
              </a:rPr>
              <a:t>Уравнение, которое содержит неизвестное в показателе степени, называется показательным</a:t>
            </a:r>
          </a:p>
        </p:txBody>
      </p:sp>
      <p:sp>
        <p:nvSpPr>
          <p:cNvPr id="4" name="TextBox 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185313" y="2654117"/>
            <a:ext cx="4392488" cy="1600438"/>
          </a:xfrm>
          <a:prstGeom prst="rect">
            <a:avLst/>
          </a:prstGeom>
          <a:blipFill rotWithShape="1">
            <a:blip r:embed="rId2"/>
            <a:stretch>
              <a:fillRect t="-6464" b="-19392"/>
            </a:stretch>
          </a:blipFill>
        </p:spPr>
        <p:txBody>
          <a:bodyPr/>
          <a:lstStyle/>
          <a:p>
            <a:pPr>
              <a:defRPr/>
            </a:pPr>
            <a:r>
              <a:rPr lang="ru-RU" dirty="0">
                <a:noFill/>
              </a:rPr>
              <a:t> </a:t>
            </a:r>
          </a:p>
        </p:txBody>
      </p:sp>
      <p:pic>
        <p:nvPicPr>
          <p:cNvPr id="17413" name="Picture 6" descr="http://img846.imageshack.us/img846/4043/205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9925" y="2349500"/>
            <a:ext cx="1320800" cy="173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476375" y="4437063"/>
            <a:ext cx="60626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i="1">
                <a:solidFill>
                  <a:schemeClr val="bg1"/>
                </a:solidFill>
                <a:latin typeface="Gabriola"/>
              </a:rPr>
              <a:t>Простейшее показательное уравнение имеет вид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bat-Bold"/>
              </a:rPr>
              <a:t>Особенности решения</a:t>
            </a:r>
          </a:p>
        </p:txBody>
      </p:sp>
      <p:grpSp>
        <p:nvGrpSpPr>
          <p:cNvPr id="11" name="Группа 10"/>
          <p:cNvGrpSpPr>
            <a:grpSpLocks/>
          </p:cNvGrpSpPr>
          <p:nvPr/>
        </p:nvGrpSpPr>
        <p:grpSpPr bwMode="auto">
          <a:xfrm>
            <a:off x="1298575" y="2157413"/>
            <a:ext cx="1638300" cy="1754187"/>
            <a:chOff x="1563706" y="1351500"/>
            <a:chExt cx="1637928" cy="1754326"/>
          </a:xfrm>
        </p:grpSpPr>
        <p:sp>
          <p:nvSpPr>
            <p:cNvPr id="18443" name="Прямоугольник 2"/>
            <p:cNvSpPr>
              <a:spLocks noChangeArrowheads="1"/>
            </p:cNvSpPr>
            <p:nvPr/>
          </p:nvSpPr>
          <p:spPr bwMode="auto">
            <a:xfrm>
              <a:off x="1563706" y="1351500"/>
              <a:ext cx="1637928" cy="1754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3600">
                  <a:solidFill>
                    <a:schemeClr val="bg1"/>
                  </a:solidFill>
                </a:rPr>
                <a:t>3</a:t>
              </a:r>
              <a:r>
                <a:rPr lang="ru-RU" sz="3600" baseline="30000">
                  <a:solidFill>
                    <a:schemeClr val="bg1"/>
                  </a:solidFill>
                </a:rPr>
                <a:t>х </a:t>
              </a:r>
              <a:r>
                <a:rPr lang="ru-RU" sz="3600">
                  <a:solidFill>
                    <a:schemeClr val="bg1"/>
                  </a:solidFill>
                </a:rPr>
                <a:t>= 3</a:t>
              </a:r>
              <a:r>
                <a:rPr lang="ru-RU" sz="3600" baseline="30000">
                  <a:solidFill>
                    <a:schemeClr val="bg1"/>
                  </a:solidFill>
                </a:rPr>
                <a:t>2</a:t>
              </a:r>
            </a:p>
            <a:p>
              <a:endParaRPr lang="ru-RU" sz="3600">
                <a:solidFill>
                  <a:schemeClr val="bg1"/>
                </a:solidFill>
              </a:endParaRPr>
            </a:p>
            <a:p>
              <a:pPr algn="ctr"/>
              <a:r>
                <a:rPr lang="ru-RU" sz="3600">
                  <a:solidFill>
                    <a:schemeClr val="bg1"/>
                  </a:solidFill>
                </a:rPr>
                <a:t>х = 2</a:t>
              </a:r>
            </a:p>
          </p:txBody>
        </p:sp>
        <p:sp>
          <p:nvSpPr>
            <p:cNvPr id="6" name="Стрелка вниз 5"/>
            <p:cNvSpPr/>
            <p:nvPr/>
          </p:nvSpPr>
          <p:spPr>
            <a:xfrm>
              <a:off x="1982711" y="1973849"/>
              <a:ext cx="412656" cy="488989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/>
            </a:p>
          </p:txBody>
        </p:sp>
      </p:grp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5592763" y="1412875"/>
            <a:ext cx="14160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solidFill>
                  <a:srgbClr val="FF0000"/>
                </a:solidFill>
              </a:rPr>
              <a:t>Но !!!!</a:t>
            </a:r>
            <a:endParaRPr lang="ru-RU">
              <a:solidFill>
                <a:srgbClr val="FF0000"/>
              </a:solidFill>
            </a:endParaRPr>
          </a:p>
        </p:txBody>
      </p:sp>
      <p:grpSp>
        <p:nvGrpSpPr>
          <p:cNvPr id="12" name="Группа 11"/>
          <p:cNvGrpSpPr>
            <a:grpSpLocks/>
          </p:cNvGrpSpPr>
          <p:nvPr/>
        </p:nvGrpSpPr>
        <p:grpSpPr bwMode="auto">
          <a:xfrm>
            <a:off x="4881563" y="2187575"/>
            <a:ext cx="3240087" cy="3640138"/>
            <a:chOff x="5004048" y="1274275"/>
            <a:chExt cx="3240360" cy="3639773"/>
          </a:xfrm>
        </p:grpSpPr>
        <p:sp>
          <p:nvSpPr>
            <p:cNvPr id="18440" name="Прямоугольник 4"/>
            <p:cNvSpPr>
              <a:spLocks noChangeArrowheads="1"/>
            </p:cNvSpPr>
            <p:nvPr/>
          </p:nvSpPr>
          <p:spPr bwMode="auto">
            <a:xfrm>
              <a:off x="5148064" y="2605724"/>
              <a:ext cx="3096344" cy="2308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3600">
                  <a:solidFill>
                    <a:schemeClr val="bg1"/>
                  </a:solidFill>
                </a:rPr>
                <a:t>    </a:t>
              </a:r>
            </a:p>
            <a:p>
              <a:r>
                <a:rPr lang="ru-RU" sz="3600">
                  <a:solidFill>
                    <a:schemeClr val="bg1"/>
                  </a:solidFill>
                </a:rPr>
                <a:t> </a:t>
              </a:r>
              <a:r>
                <a:rPr lang="ru-RU" sz="2800">
                  <a:solidFill>
                    <a:schemeClr val="bg1"/>
                  </a:solidFill>
                </a:rPr>
                <a:t>или </a:t>
              </a:r>
            </a:p>
            <a:p>
              <a:r>
                <a:rPr lang="ru-RU" sz="3600">
                  <a:solidFill>
                    <a:schemeClr val="bg1"/>
                  </a:solidFill>
                </a:rPr>
                <a:t> 2·2</a:t>
              </a:r>
              <a:r>
                <a:rPr lang="ru-RU" sz="3600" baseline="30000">
                  <a:solidFill>
                    <a:schemeClr val="bg1"/>
                  </a:solidFill>
                </a:rPr>
                <a:t>х</a:t>
              </a:r>
              <a:r>
                <a:rPr lang="ru-RU" sz="3600">
                  <a:solidFill>
                    <a:schemeClr val="bg1"/>
                  </a:solidFill>
                </a:rPr>
                <a:t> = 2</a:t>
              </a:r>
              <a:r>
                <a:rPr lang="ru-RU" sz="3600" baseline="30000">
                  <a:solidFill>
                    <a:schemeClr val="bg1"/>
                  </a:solidFill>
                </a:rPr>
                <a:t>4 </a:t>
              </a:r>
            </a:p>
            <a:p>
              <a:r>
                <a:rPr lang="ru-RU" sz="3600" baseline="30000">
                  <a:solidFill>
                    <a:schemeClr val="bg1"/>
                  </a:solidFill>
                </a:rPr>
                <a:t>Не значит 1</a:t>
              </a:r>
              <a:r>
                <a:rPr lang="ru-RU" sz="3600" baseline="3000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· х = 4</a:t>
              </a:r>
              <a:endParaRPr lang="ru-RU" sz="3600">
                <a:solidFill>
                  <a:schemeClr val="bg1"/>
                </a:solidFill>
              </a:endParaRPr>
            </a:p>
          </p:txBody>
        </p:sp>
        <p:sp>
          <p:nvSpPr>
            <p:cNvPr id="18441" name="Прямоугольник 7"/>
            <p:cNvSpPr>
              <a:spLocks noChangeArrowheads="1"/>
            </p:cNvSpPr>
            <p:nvPr/>
          </p:nvSpPr>
          <p:spPr bwMode="auto">
            <a:xfrm>
              <a:off x="5004048" y="1274275"/>
              <a:ext cx="2994025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3600">
                  <a:solidFill>
                    <a:srgbClr val="FFFFFF"/>
                  </a:solidFill>
                </a:rPr>
                <a:t>2</a:t>
              </a:r>
              <a:r>
                <a:rPr lang="ru-RU" sz="3600" baseline="30000">
                  <a:solidFill>
                    <a:srgbClr val="FFFFFF"/>
                  </a:solidFill>
                </a:rPr>
                <a:t>х</a:t>
              </a:r>
              <a:r>
                <a:rPr lang="ru-RU" sz="3600">
                  <a:solidFill>
                    <a:srgbClr val="FFFFFF"/>
                  </a:solidFill>
                </a:rPr>
                <a:t>+2</a:t>
              </a:r>
              <a:r>
                <a:rPr lang="ru-RU" sz="3600" baseline="30000">
                  <a:solidFill>
                    <a:srgbClr val="FFFFFF"/>
                  </a:solidFill>
                </a:rPr>
                <a:t>х+1</a:t>
              </a:r>
              <a:r>
                <a:rPr lang="ru-RU" sz="3600">
                  <a:solidFill>
                    <a:srgbClr val="FFFFFF"/>
                  </a:solidFill>
                </a:rPr>
                <a:t> = 2</a:t>
              </a:r>
              <a:r>
                <a:rPr lang="ru-RU" sz="3600" baseline="30000">
                  <a:solidFill>
                    <a:srgbClr val="FFFFFF"/>
                  </a:solidFill>
                </a:rPr>
                <a:t>3</a:t>
              </a:r>
              <a:endParaRPr lang="ru-RU"/>
            </a:p>
          </p:txBody>
        </p:sp>
        <p:sp>
          <p:nvSpPr>
            <p:cNvPr id="18442" name="TextBox 8"/>
            <p:cNvSpPr txBox="1">
              <a:spLocks noChangeArrowheads="1"/>
            </p:cNvSpPr>
            <p:nvPr/>
          </p:nvSpPr>
          <p:spPr bwMode="auto">
            <a:xfrm>
              <a:off x="5148064" y="1915430"/>
              <a:ext cx="2550666" cy="954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800">
                  <a:solidFill>
                    <a:schemeClr val="bg1"/>
                  </a:solidFill>
                </a:rPr>
                <a:t>Не значит   </a:t>
              </a:r>
            </a:p>
            <a:p>
              <a:r>
                <a:rPr lang="ru-RU" sz="2800">
                  <a:solidFill>
                    <a:schemeClr val="bg1"/>
                  </a:solidFill>
                </a:rPr>
                <a:t>х + (х+1) = 3 </a:t>
              </a:r>
            </a:p>
          </p:txBody>
        </p:sp>
      </p:grpSp>
      <p:pic>
        <p:nvPicPr>
          <p:cNvPr id="18437" name="Picture 4" descr="http://bookmesh.ru/uploads/posts/2011-10/1318836289_ege-2012.-matematika.-optimalnyy-bank-zadaniy-dlya-podgotovki-uchaschihsy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09888" y="3500438"/>
            <a:ext cx="1806575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755650" y="1484313"/>
            <a:ext cx="273685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chemeClr val="bg1"/>
                </a:solidFill>
              </a:rPr>
              <a:t>Элементарно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7575550" y="2779713"/>
            <a:ext cx="8128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600">
                <a:solidFill>
                  <a:srgbClr val="FF0000"/>
                </a:solidFill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4773613" y="863600"/>
            <a:ext cx="3311525" cy="4691063"/>
          </a:xfrm>
        </p:spPr>
        <p:txBody>
          <a:bodyPr/>
          <a:lstStyle/>
          <a:p>
            <a:endParaRPr lang="ru-RU" sz="2800" smtClean="0">
              <a:latin typeface="Arbat-Bold"/>
            </a:endParaRPr>
          </a:p>
          <a:p>
            <a:r>
              <a:rPr lang="ru-RU" sz="2800" smtClean="0">
                <a:latin typeface="Arbat-Bold"/>
              </a:rPr>
              <a:t> При решении показательных уравнений, главные правила -</a:t>
            </a:r>
            <a:r>
              <a:rPr lang="ru-RU" sz="2800" b="1" smtClean="0">
                <a:latin typeface="Arbat-Bold"/>
              </a:rPr>
              <a:t>действия со степенями.</a:t>
            </a:r>
            <a:r>
              <a:rPr lang="ru-RU" sz="2800" smtClean="0">
                <a:latin typeface="Arbat-Bold"/>
              </a:rPr>
              <a:t>  </a:t>
            </a:r>
            <a:r>
              <a:rPr lang="ru-RU" sz="2800" smtClean="0">
                <a:solidFill>
                  <a:srgbClr val="FFFF00"/>
                </a:solidFill>
                <a:latin typeface="Arbat-Bold"/>
              </a:rPr>
              <a:t>Без знания этих действий ничего не получится!!!!!</a:t>
            </a:r>
          </a:p>
          <a:p>
            <a:endParaRPr lang="ru-RU" smtClean="0">
              <a:latin typeface="Arbat-Bold"/>
            </a:endParaRPr>
          </a:p>
        </p:txBody>
      </p:sp>
      <p:pic>
        <p:nvPicPr>
          <p:cNvPr id="29700" name="Picture 4" descr="http://repetitor-problem.net/wp-content/uploads/2012/10/stepen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9813" y="549275"/>
            <a:ext cx="3743325" cy="546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2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1143000"/>
          </a:xfrm>
        </p:spPr>
        <p:txBody>
          <a:bodyPr/>
          <a:lstStyle/>
          <a:p>
            <a:r>
              <a:rPr lang="ru-RU" smtClean="0">
                <a:solidFill>
                  <a:srgbClr val="FFFF00"/>
                </a:solidFill>
                <a:latin typeface="Arbat-Bold"/>
              </a:rPr>
              <a:t>Алгоритм решения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16013" y="1773238"/>
            <a:ext cx="6156325" cy="110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  <a:defRPr/>
            </a:pPr>
            <a:r>
              <a:rPr lang="ru-RU" sz="2400" dirty="0">
                <a:solidFill>
                  <a:schemeClr val="bg1"/>
                </a:solidFill>
              </a:rPr>
              <a:t>Приводим все степени к одинаковому основанию</a:t>
            </a:r>
          </a:p>
          <a:p>
            <a:pPr>
              <a:defRPr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116013" y="3716338"/>
            <a:ext cx="655161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chemeClr val="bg1"/>
                </a:solidFill>
              </a:rPr>
              <a:t>3</a:t>
            </a:r>
            <a:r>
              <a:rPr lang="ru-RU" sz="2400">
                <a:solidFill>
                  <a:schemeClr val="bg1"/>
                </a:solidFill>
              </a:rPr>
              <a:t>. Убираем основания и решаем уравнение</a:t>
            </a:r>
            <a:r>
              <a:rPr lang="en-US" sz="2400">
                <a:solidFill>
                  <a:schemeClr val="bg1"/>
                </a:solidFill>
              </a:rPr>
              <a:t> f(x)=g(x)</a:t>
            </a:r>
            <a:r>
              <a:rPr lang="ru-RU" sz="240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20484" name="Picture 7" descr="http://b21v.ru/wp-content/uploads/2012/10/Problem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2500" y="4508500"/>
            <a:ext cx="1584325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116013" y="2780928"/>
            <a:ext cx="6768355" cy="541110"/>
          </a:xfrm>
          <a:prstGeom prst="rect">
            <a:avLst/>
          </a:prstGeom>
          <a:blipFill rotWithShape="1">
            <a:blip r:embed="rId3"/>
            <a:stretch>
              <a:fillRect l="-1351" t="-7865" b="-30337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6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r>
              <a:rPr lang="ru-RU" smtClean="0">
                <a:latin typeface="Arbat-Bold"/>
              </a:rPr>
              <a:t>Найдите корень уравнения </a:t>
            </a:r>
            <a:br>
              <a:rPr lang="ru-RU" smtClean="0">
                <a:latin typeface="Arbat-Bold"/>
              </a:rPr>
            </a:br>
            <a:r>
              <a:rPr lang="ru-RU" smtClean="0">
                <a:latin typeface="Arbat-Bold"/>
              </a:rPr>
              <a:t>устно</a:t>
            </a:r>
          </a:p>
        </p:txBody>
      </p:sp>
      <p:pic>
        <p:nvPicPr>
          <p:cNvPr id="3" name="Picture 2" descr="C:\Documents and Settings\user\Рабочий стол\работа\2009-2010\курирование\математика\уроки по математике\11 класс\показательные уравнения\устно\s1.bmp"/>
          <p:cNvPicPr>
            <a:picLocks noChangeAspect="1" noChangeArrowheads="1"/>
          </p:cNvPicPr>
          <p:nvPr/>
        </p:nvPicPr>
        <p:blipFill>
          <a:blip r:embed="rId2"/>
          <a:srcRect l="27689" t="40419" r="35394"/>
          <a:stretch>
            <a:fillRect/>
          </a:stretch>
        </p:blipFill>
        <p:spPr bwMode="auto">
          <a:xfrm>
            <a:off x="1042988" y="1989138"/>
            <a:ext cx="2879725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C:\Documents and Settings\user\Рабочий стол\работа\2009-2010\курирование\математика\уроки по математике\11 класс\показательные уравнения\устно\s2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1989138"/>
            <a:ext cx="2732088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C:\Documents and Settings\user\Рабочий стол\работа\2009-2010\курирование\математика\уроки по математике\11 класс\показательные уравнения\устно\s3.bmp"/>
          <p:cNvPicPr>
            <a:picLocks noChangeAspect="1" noChangeArrowheads="1"/>
          </p:cNvPicPr>
          <p:nvPr/>
        </p:nvPicPr>
        <p:blipFill>
          <a:blip r:embed="rId4"/>
          <a:srcRect l="31007" t="23256" r="25388"/>
          <a:stretch>
            <a:fillRect/>
          </a:stretch>
        </p:blipFill>
        <p:spPr bwMode="auto">
          <a:xfrm>
            <a:off x="1042988" y="3573463"/>
            <a:ext cx="2879725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Documents and Settings\user\Рабочий стол\работа\2009-2010\курирование\математика\уроки по математике\11 класс\показательные уравнения\устно\s7.bmp"/>
          <p:cNvPicPr>
            <a:picLocks noChangeAspect="1" noChangeArrowheads="1"/>
          </p:cNvPicPr>
          <p:nvPr/>
        </p:nvPicPr>
        <p:blipFill>
          <a:blip r:embed="rId5"/>
          <a:srcRect l="27849" t="24390" r="30856"/>
          <a:stretch>
            <a:fillRect/>
          </a:stretch>
        </p:blipFill>
        <p:spPr bwMode="auto">
          <a:xfrm>
            <a:off x="5254625" y="3556000"/>
            <a:ext cx="2808288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395288" y="620713"/>
            <a:ext cx="8229600" cy="1143000"/>
          </a:xfrm>
        </p:spPr>
        <p:txBody>
          <a:bodyPr/>
          <a:lstStyle/>
          <a:p>
            <a:r>
              <a:rPr lang="ru-RU" smtClean="0">
                <a:latin typeface="Arbat-Bold"/>
              </a:rPr>
              <a:t>Найдите корень уравнения </a:t>
            </a:r>
            <a:br>
              <a:rPr lang="ru-RU" smtClean="0">
                <a:latin typeface="Arbat-Bold"/>
              </a:rPr>
            </a:br>
            <a:r>
              <a:rPr lang="ru-RU" smtClean="0">
                <a:latin typeface="Arbat-Bold"/>
              </a:rPr>
              <a:t>устно</a:t>
            </a:r>
          </a:p>
        </p:txBody>
      </p:sp>
      <p:pic>
        <p:nvPicPr>
          <p:cNvPr id="3" name="Picture 3" descr="C:\Documents and Settings\user\Рабочий стол\работа\2009-2010\курирование\математика\уроки по математике\11 класс\показательные уравнения\устно\s5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484313"/>
            <a:ext cx="2520950" cy="153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C:\Documents and Settings\user\Рабочий стол\работа\2009-2010\курирование\математика\уроки по математике\11 класс\показательные уравнения\устно\s6.bmp"/>
          <p:cNvPicPr>
            <a:picLocks noChangeAspect="1" noChangeArrowheads="1"/>
          </p:cNvPicPr>
          <p:nvPr/>
        </p:nvPicPr>
        <p:blipFill>
          <a:blip r:embed="rId3"/>
          <a:srcRect l="30939" t="28603" r="28749" b="1482"/>
          <a:stretch>
            <a:fillRect/>
          </a:stretch>
        </p:blipFill>
        <p:spPr bwMode="auto">
          <a:xfrm>
            <a:off x="5462588" y="1450975"/>
            <a:ext cx="2881312" cy="147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Documents and Settings\user\Рабочий стол\работа\2009-2010\курирование\математика\уроки по математике\11 класс\показательные уравнения\устно\s4.bmp"/>
          <p:cNvPicPr>
            <a:picLocks noChangeAspect="1" noChangeArrowheads="1"/>
          </p:cNvPicPr>
          <p:nvPr/>
        </p:nvPicPr>
        <p:blipFill>
          <a:blip r:embed="rId4"/>
          <a:srcRect l="20755" t="40663" r="18867"/>
          <a:stretch>
            <a:fillRect/>
          </a:stretch>
        </p:blipFill>
        <p:spPr bwMode="auto">
          <a:xfrm>
            <a:off x="2976563" y="3429000"/>
            <a:ext cx="3925887" cy="94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Documents and Settings\user\Рабочий стол\работа\2009-2010\курирование\математика\уроки по математике\11 класс\показательные уравнения\устно\s8.bmp"/>
          <p:cNvPicPr>
            <a:picLocks noChangeAspect="1" noChangeArrowheads="1"/>
          </p:cNvPicPr>
          <p:nvPr/>
        </p:nvPicPr>
        <p:blipFill>
          <a:blip r:embed="rId5"/>
          <a:srcRect l="13359" t="34483" r="12213"/>
          <a:stretch>
            <a:fillRect/>
          </a:stretch>
        </p:blipFill>
        <p:spPr bwMode="auto">
          <a:xfrm>
            <a:off x="2051050" y="4956175"/>
            <a:ext cx="5102225" cy="99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689</TotalTime>
  <Words>180</Words>
  <Application>Microsoft Office PowerPoint</Application>
  <PresentationFormat>Экран (4:3)</PresentationFormat>
  <Paragraphs>56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15</vt:i4>
      </vt:variant>
    </vt:vector>
  </HeadingPairs>
  <TitlesOfParts>
    <vt:vector size="25" baseType="lpstr">
      <vt:lpstr>Arial</vt:lpstr>
      <vt:lpstr>Arbat-Bold</vt:lpstr>
      <vt:lpstr>Calibri</vt:lpstr>
      <vt:lpstr>Gabriola</vt:lpstr>
      <vt:lpstr>Times New Roman</vt:lpstr>
      <vt:lpstr>Century Schoolbook</vt:lpstr>
      <vt:lpstr>Тема Office</vt:lpstr>
      <vt:lpstr>Тема Office</vt:lpstr>
      <vt:lpstr>Тема Office</vt:lpstr>
      <vt:lpstr>Тема Office</vt:lpstr>
      <vt:lpstr>Классная работа</vt:lpstr>
      <vt:lpstr>Цели урока</vt:lpstr>
      <vt:lpstr>Решите уравнения устно</vt:lpstr>
      <vt:lpstr>Определение показательного уравнения</vt:lpstr>
      <vt:lpstr>Особенности решения</vt:lpstr>
      <vt:lpstr>Слайд 6</vt:lpstr>
      <vt:lpstr>Алгоритм решения</vt:lpstr>
      <vt:lpstr>Найдите корень уравнения  устно</vt:lpstr>
      <vt:lpstr>Найдите корень уравнения  устно</vt:lpstr>
      <vt:lpstr>Решите уравнения (В5)</vt:lpstr>
      <vt:lpstr>Слайд 11</vt:lpstr>
      <vt:lpstr>Слайд 12</vt:lpstr>
      <vt:lpstr>Тест « Решите уравнения»</vt:lpstr>
      <vt:lpstr>Проверь себя</vt:lpstr>
      <vt:lpstr> Домашнее задание 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Классная доска</dc:title>
  <dc:creator>Soul Reaver;Irenus</dc:creator>
  <cp:lastModifiedBy>Мама</cp:lastModifiedBy>
  <cp:revision>55</cp:revision>
  <dcterms:created xsi:type="dcterms:W3CDTF">2011-07-08T08:05:38Z</dcterms:created>
  <dcterms:modified xsi:type="dcterms:W3CDTF">2013-02-10T10:14:19Z</dcterms:modified>
</cp:coreProperties>
</file>