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EAAAF-2DD7-4FE6-B617-C0E47B34D092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8DE0F-09B3-4D3A-8504-0F1DB3C90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A7D60-9715-490D-A2F1-EB82E7A6EE00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43649-BBFB-4DC1-B7A0-F2C10CBAC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5A07E-6C76-4696-8C1A-B622FA7888AE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CFDE9-25C5-4CD9-AAF8-67DFE4D69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46838-8410-4351-8D82-9F5EEB1FAA0A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6F615-F27A-4927-ADB3-C77809E4A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pic>
        <p:nvPicPr>
          <p:cNvPr id="5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/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E7FFF-05FF-432C-8DDD-CF96C2319411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EDA0B-E6B5-4F21-98F7-7376E0751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6F038-5D14-4B66-A898-4ED76D08B1B3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5DA1E-968A-417B-95E0-0E0B088FD2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rcRect/>
          <a:stretch>
            <a:fillRect/>
          </a:stretch>
        </p:blipFill>
        <p:spPr bwMode="auto">
          <a:xfrm>
            <a:off x="0" y="1619250"/>
            <a:ext cx="9144000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84DF6-55F4-4DCB-8B98-C7EA4C4D81E4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2BA8D-3ED3-43F2-A6E2-5E994EE7B5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128EC-5D19-4C3D-B9D8-3CB49696F9B8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F1396-EDE2-416D-A79D-0F48A82C8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49318-1347-4938-919D-EA1FE28ED88F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2115F-2A16-4C11-B902-A6EE1BA3F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85EF9-A458-42FF-BBBE-6ACA8D520C5C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DBC1D-CEED-49AA-B546-F3D1B85C8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que 9"/>
          <p:cNvSpPr/>
          <p:nvPr/>
        </p:nvSpPr>
        <p:spPr>
          <a:xfrm>
            <a:off x="1463675" y="1847850"/>
            <a:ext cx="3089275" cy="3089275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 rtlCol="0"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C0E90-686E-4F02-AA71-A8E41E818145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F6769-AC82-48CA-A65E-B41F5EEEE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window3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71600" y="2057400"/>
            <a:ext cx="6400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aseline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837F9F-B287-423C-92FF-6752BBD3C0F8}" type="datetimeFigureOut">
              <a:rPr lang="ru-RU"/>
              <a:pPr>
                <a:defRPr/>
              </a:pPr>
              <a:t>13.08.2011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438" y="63642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baseline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1C1D79-6369-4884-9A47-3BD6B63CC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1" r:id="rId7"/>
    <p:sldLayoutId id="2147483670" r:id="rId8"/>
    <p:sldLayoutId id="2147483678" r:id="rId9"/>
    <p:sldLayoutId id="2147483669" r:id="rId10"/>
    <p:sldLayoutId id="214748366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kern="1200" cap="all" spc="3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indent="-273050" algn="l" rtl="0" fontAlgn="base">
        <a:lnSpc>
          <a:spcPct val="150000"/>
        </a:lnSpc>
        <a:spcBef>
          <a:spcPct val="20000"/>
        </a:spcBef>
        <a:spcAft>
          <a:spcPct val="0"/>
        </a:spcAft>
        <a:buFont typeface="Wingdings" pitchFamily="2" charset="2"/>
        <a:buChar char="v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628775"/>
            <a:ext cx="6400800" cy="13684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о литературном направлении. </a:t>
            </a:r>
            <a:r>
              <a:rPr lang="ru-RU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Классицизм.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88" y="3429000"/>
            <a:ext cx="7143750" cy="2357438"/>
          </a:xfrm>
        </p:spPr>
        <p:txBody>
          <a:bodyPr rtlCol="0">
            <a:normAutofit fontScale="70000" lnSpcReduction="2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dirty="0" smtClean="0"/>
              <a:t>Разработала: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dirty="0" err="1" smtClean="0"/>
              <a:t>Симончик</a:t>
            </a:r>
            <a:r>
              <a:rPr lang="ru-RU" dirty="0" smtClean="0"/>
              <a:t> Екатерина Геннадьевна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dirty="0" smtClean="0"/>
              <a:t>учитель русского языка и литературы 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dirty="0" smtClean="0"/>
              <a:t>МКОУ СОШ №19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dirty="0" smtClean="0"/>
              <a:t>Приморский край 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dirty="0" smtClean="0"/>
              <a:t>г. Артём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2011 </a:t>
            </a:r>
            <a:r>
              <a:rPr lang="ru-RU" dirty="0" smtClean="0"/>
              <a:t>год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0" y="1000125"/>
            <a:ext cx="2819400" cy="12763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Жан Расин</a:t>
            </a:r>
            <a:endParaRPr lang="ru-RU" sz="400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953000" y="2276475"/>
            <a:ext cx="2819400" cy="29051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1639-1699</a:t>
            </a:r>
            <a:r>
              <a:rPr lang="ru-RU" sz="2800" dirty="0" smtClean="0"/>
              <a:t> –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 знаменитый французский трагический поэт-классик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1143000"/>
            <a:ext cx="3786188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0" y="1285875"/>
            <a:ext cx="2819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Сумароков Александр Петрович</a:t>
            </a:r>
            <a:endParaRPr lang="ru-RU" sz="280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4" name="Текст 2"/>
          <p:cNvSpPr>
            <a:spLocks noGrp="1"/>
          </p:cNvSpPr>
          <p:nvPr>
            <p:ph type="body" sz="half" idx="2"/>
          </p:nvPr>
        </p:nvSpPr>
        <p:spPr>
          <a:xfrm>
            <a:off x="4953000" y="2276475"/>
            <a:ext cx="2819400" cy="2905125"/>
          </a:xfrm>
        </p:spPr>
        <p:txBody>
          <a:bodyPr/>
          <a:lstStyle/>
          <a:p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1717  - 1777 г.- </a:t>
            </a:r>
          </a:p>
          <a:p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русский поэт, писатель, драматург.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1071563"/>
            <a:ext cx="371475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6000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6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Херасков</a:t>
            </a:r>
            <a:r>
              <a:rPr lang="en-US" sz="26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Михаил Матвеевич</a:t>
            </a:r>
            <a:endParaRPr lang="ru-RU" sz="260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78" name="Текст 2"/>
          <p:cNvSpPr>
            <a:spLocks noGrp="1"/>
          </p:cNvSpPr>
          <p:nvPr>
            <p:ph type="body" sz="half" idx="2"/>
          </p:nvPr>
        </p:nvSpPr>
        <p:spPr>
          <a:xfrm>
            <a:off x="4953000" y="2276475"/>
            <a:ext cx="2819400" cy="2905125"/>
          </a:xfrm>
        </p:spPr>
        <p:txBody>
          <a:bodyPr/>
          <a:lstStyle/>
          <a:p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1733  - 1807 г. – </a:t>
            </a:r>
          </a:p>
          <a:p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русский поэт, драматург.</a:t>
            </a: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1285875"/>
            <a:ext cx="3571875" cy="4357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6000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Ломоносов Михаил Васильевич</a:t>
            </a:r>
            <a:endParaRPr lang="ru-RU" sz="240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953000" y="2276475"/>
            <a:ext cx="3190875" cy="336708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1711 – 1765 г.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800" dirty="0" smtClean="0"/>
              <a:t>Первый русский учёный -  естествоиспытатель мирового значения, энциклопедист, химик и физик,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800" dirty="0" smtClean="0"/>
              <a:t>действительный член Академии наук и художеств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071563"/>
            <a:ext cx="3429000" cy="45005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5" y="1500188"/>
            <a:ext cx="2819400" cy="8572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Державин Гавриил Романович</a:t>
            </a:r>
            <a:endParaRPr lang="ru-RU" sz="280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26" name="Текст 2"/>
          <p:cNvSpPr>
            <a:spLocks noGrp="1"/>
          </p:cNvSpPr>
          <p:nvPr>
            <p:ph type="body" sz="half" idx="2"/>
          </p:nvPr>
        </p:nvSpPr>
        <p:spPr>
          <a:xfrm>
            <a:off x="4953000" y="2276475"/>
            <a:ext cx="3190875" cy="3367088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1743 – 1816 г. – </a:t>
            </a: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продолжатель традиций русского классицизма, прославлял великих, порицал  пороки.</a:t>
            </a:r>
          </a:p>
          <a:p>
            <a:endParaRPr lang="ru-RU" sz="2400" smtClean="0"/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1143000"/>
            <a:ext cx="3500438" cy="44291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6000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6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Фонвизин Денис Иванович</a:t>
            </a:r>
            <a:endParaRPr lang="ru-RU" sz="260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650" name="Текст 2"/>
          <p:cNvSpPr>
            <a:spLocks noGrp="1"/>
          </p:cNvSpPr>
          <p:nvPr>
            <p:ph type="body" sz="half" idx="2"/>
          </p:nvPr>
        </p:nvSpPr>
        <p:spPr>
          <a:xfrm>
            <a:off x="4953000" y="2276475"/>
            <a:ext cx="2819400" cy="2905125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1744 – 1791 г. – </a:t>
            </a:r>
          </a:p>
          <a:p>
            <a:r>
              <a:rPr lang="ru-RU" sz="2400" smtClean="0"/>
              <a:t>русский литератор екатерининской эпохи, создатель русской бытовой комедии. </a:t>
            </a: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143000"/>
            <a:ext cx="3429000" cy="4286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3" y="1000125"/>
            <a:ext cx="3214687" cy="10715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Княжнин Яков Борисович</a:t>
            </a:r>
            <a:endParaRPr lang="ru-RU" sz="320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674" name="Текст 2"/>
          <p:cNvSpPr>
            <a:spLocks noGrp="1"/>
          </p:cNvSpPr>
          <p:nvPr>
            <p:ph type="body" sz="half" idx="2"/>
          </p:nvPr>
        </p:nvSpPr>
        <p:spPr>
          <a:xfrm>
            <a:off x="4953000" y="2143125"/>
            <a:ext cx="3262313" cy="3429000"/>
          </a:xfrm>
        </p:spPr>
        <p:txBody>
          <a:bodyPr/>
          <a:lstStyle/>
          <a:p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1742 – 1791 г. – </a:t>
            </a:r>
          </a:p>
          <a:p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поэт и драматург, автор патриотических, тираноборческих трагедий, сатирических комедий и комических опер.</a:t>
            </a:r>
          </a:p>
        </p:txBody>
      </p:sp>
      <p:pic>
        <p:nvPicPr>
          <p:cNvPr id="28675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214438" y="1071563"/>
            <a:ext cx="3327400" cy="4857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371600" y="928688"/>
            <a:ext cx="6400800" cy="7858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Отличительные черты:</a:t>
            </a:r>
            <a:endParaRPr lang="ru-RU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71600" y="1857375"/>
            <a:ext cx="6400800" cy="3714750"/>
          </a:xfrm>
        </p:spPr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традиции античности</a:t>
            </a:r>
            <a:r>
              <a:rPr lang="ru-RU" dirty="0" smtClean="0"/>
              <a:t>;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tx1"/>
                </a:solidFill>
              </a:rPr>
              <a:t>строгое деление на положительных и отрицательных;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tx1"/>
                </a:solidFill>
              </a:rPr>
              <a:t>Сюжет и композиция подчиняются правилам трёх единств (единство места, времени и действия);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tx1"/>
                </a:solidFill>
              </a:rPr>
              <a:t>повествование объективное;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tx1"/>
                </a:solidFill>
              </a:rPr>
              <a:t>гражданская проблематика содержания.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Содержимое 1"/>
          <p:cNvSpPr>
            <a:spLocks noGrp="1"/>
          </p:cNvSpPr>
          <p:nvPr>
            <p:ph sz="quarter" idx="13"/>
          </p:nvPr>
        </p:nvSpPr>
        <p:spPr>
          <a:xfrm>
            <a:off x="1000125" y="2643188"/>
            <a:ext cx="3643313" cy="300037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1900" smtClean="0"/>
              <a:t>Трагедия</a:t>
            </a:r>
          </a:p>
          <a:p>
            <a:pPr>
              <a:buFont typeface="Wingdings" pitchFamily="2" charset="2"/>
              <a:buChar char="Ø"/>
            </a:pPr>
            <a:r>
              <a:rPr lang="ru-RU" sz="1900" smtClean="0"/>
              <a:t>Поэма</a:t>
            </a:r>
          </a:p>
          <a:p>
            <a:pPr>
              <a:buFont typeface="Wingdings" pitchFamily="2" charset="2"/>
              <a:buChar char="Ø"/>
            </a:pPr>
            <a:r>
              <a:rPr lang="ru-RU" sz="1900" smtClean="0"/>
              <a:t>Ода</a:t>
            </a:r>
          </a:p>
          <a:p>
            <a:pPr>
              <a:buFont typeface="Wingdings" pitchFamily="2" charset="2"/>
              <a:buNone/>
            </a:pPr>
            <a:r>
              <a:rPr lang="ru-RU" sz="1900" smtClean="0"/>
              <a:t>Действуют герои, повествуется об общественной жизни, истории.</a:t>
            </a:r>
          </a:p>
          <a:p>
            <a:pPr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30722" name="Содержимое 2"/>
          <p:cNvSpPr>
            <a:spLocks noGrp="1"/>
          </p:cNvSpPr>
          <p:nvPr>
            <p:ph sz="quarter" idx="14"/>
          </p:nvPr>
        </p:nvSpPr>
        <p:spPr>
          <a:xfrm>
            <a:off x="4648200" y="2643188"/>
            <a:ext cx="3495675" cy="307181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smtClean="0"/>
              <a:t>Комедия</a:t>
            </a:r>
          </a:p>
          <a:p>
            <a:pPr>
              <a:buFont typeface="Wingdings" pitchFamily="2" charset="2"/>
              <a:buChar char="Ø"/>
            </a:pPr>
            <a:r>
              <a:rPr lang="ru-RU" sz="2000" smtClean="0"/>
              <a:t>Басня</a:t>
            </a:r>
          </a:p>
          <a:p>
            <a:pPr>
              <a:buFont typeface="Wingdings" pitchFamily="2" charset="2"/>
              <a:buChar char="Ø"/>
            </a:pPr>
            <a:r>
              <a:rPr lang="ru-RU" sz="2000" smtClean="0"/>
              <a:t>Сатира</a:t>
            </a:r>
          </a:p>
          <a:p>
            <a:pPr>
              <a:buFont typeface="Wingdings" pitchFamily="2" charset="2"/>
              <a:buNone/>
            </a:pPr>
            <a:r>
              <a:rPr lang="ru-RU" sz="2000" smtClean="0"/>
              <a:t>Обычные люди в повседневной жизни</a:t>
            </a:r>
            <a:r>
              <a:rPr lang="ru-RU" sz="2000" i="1" smtClean="0"/>
              <a:t>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71600" y="1000125"/>
            <a:ext cx="6400800" cy="714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Деление жанров:</a:t>
            </a:r>
            <a:endParaRPr lang="ru-RU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4" name="Текст 4"/>
          <p:cNvSpPr>
            <a:spLocks noGrp="1"/>
          </p:cNvSpPr>
          <p:nvPr>
            <p:ph type="body" idx="1"/>
          </p:nvPr>
        </p:nvSpPr>
        <p:spPr>
          <a:xfrm>
            <a:off x="1428750" y="2000250"/>
            <a:ext cx="3125788" cy="736600"/>
          </a:xfrm>
        </p:spPr>
        <p:txBody>
          <a:bodyPr/>
          <a:lstStyle/>
          <a:p>
            <a:r>
              <a:rPr lang="ru-RU" sz="2800" smtClean="0"/>
              <a:t>Высокие</a:t>
            </a:r>
          </a:p>
        </p:txBody>
      </p:sp>
      <p:sp>
        <p:nvSpPr>
          <p:cNvPr id="30725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2214563"/>
            <a:ext cx="3127375" cy="500062"/>
          </a:xfrm>
        </p:spPr>
        <p:txBody>
          <a:bodyPr/>
          <a:lstStyle/>
          <a:p>
            <a:r>
              <a:rPr lang="ru-RU" sz="2800" smtClean="0"/>
              <a:t>Низкие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28479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31913" y="1341438"/>
            <a:ext cx="6400800" cy="14398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Литературное направление (метод) - </a:t>
            </a:r>
            <a:endParaRPr lang="ru-RU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284538"/>
            <a:ext cx="6400800" cy="9064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b="1" dirty="0" smtClean="0"/>
              <a:t>основные принципы, которыми руководствуется писатель, отбирая, обобщая, оценивая и изображая в художественных образах жизненные факты.</a:t>
            </a: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Признаки литературного направления:</a:t>
            </a:r>
            <a:endParaRPr lang="ru-RU" sz="240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2940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i="1" smtClean="0"/>
              <a:t>Объединяет писателей определенной исторической эпохи;</a:t>
            </a:r>
          </a:p>
          <a:p>
            <a:pPr>
              <a:buFont typeface="Wingdings" pitchFamily="2" charset="2"/>
              <a:buChar char="Ø"/>
            </a:pPr>
            <a:r>
              <a:rPr lang="ru-RU" i="1" smtClean="0"/>
              <a:t>Общее понимании жизненных ценностей и эстетического идеала;</a:t>
            </a:r>
          </a:p>
          <a:p>
            <a:pPr>
              <a:buFont typeface="Wingdings" pitchFamily="2" charset="2"/>
              <a:buChar char="Ø"/>
            </a:pPr>
            <a:r>
              <a:rPr lang="ru-RU" i="1" smtClean="0"/>
              <a:t>Особый тип героя;</a:t>
            </a:r>
          </a:p>
          <a:p>
            <a:pPr>
              <a:buFont typeface="Wingdings" pitchFamily="2" charset="2"/>
              <a:buChar char="Ø"/>
            </a:pPr>
            <a:r>
              <a:rPr lang="ru-RU" i="1" smtClean="0"/>
              <a:t>Характерные сюжеты, излюбленные жанры;</a:t>
            </a:r>
          </a:p>
          <a:p>
            <a:pPr>
              <a:buFont typeface="Wingdings" pitchFamily="2" charset="2"/>
              <a:buChar char="Ø"/>
            </a:pPr>
            <a:r>
              <a:rPr lang="ru-RU" i="1" smtClean="0"/>
              <a:t>Мироощущение и миропонимание писателей.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ctrTitle"/>
          </p:nvPr>
        </p:nvSpPr>
        <p:spPr>
          <a:xfrm>
            <a:off x="1371600" y="1143000"/>
            <a:ext cx="6400800" cy="12144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литературных направлений</a:t>
            </a:r>
            <a:r>
              <a:rPr lang="ru-RU" cap="none" dirty="0" smtClean="0"/>
              <a:t>:</a:t>
            </a:r>
            <a:endParaRPr lang="ru-RU" cap="none" dirty="0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1643063" y="2500313"/>
            <a:ext cx="6400800" cy="3071812"/>
          </a:xfrm>
        </p:spPr>
        <p:txBody>
          <a:bodyPr rtlCol="0">
            <a:noAutofit/>
          </a:bodyPr>
          <a:lstStyle/>
          <a:p>
            <a:pPr marL="457200" indent="-45720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dirty="0" smtClean="0"/>
              <a:t>Классицизм</a:t>
            </a:r>
          </a:p>
          <a:p>
            <a:pPr marL="457200" indent="-45720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dirty="0" smtClean="0"/>
              <a:t>Сентиментализм</a:t>
            </a:r>
          </a:p>
          <a:p>
            <a:pPr marL="457200" indent="-45720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dirty="0" smtClean="0"/>
              <a:t>Романтизм</a:t>
            </a:r>
          </a:p>
          <a:p>
            <a:pPr marL="457200" indent="-45720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dirty="0" smtClean="0"/>
              <a:t>Реализм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857750" y="928688"/>
            <a:ext cx="3357563" cy="10001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 i="1" cap="none" dirty="0" smtClean="0"/>
              <a:t>Классицизм </a:t>
            </a:r>
            <a:br>
              <a:rPr lang="ru-RU" sz="2000" i="1" cap="none" dirty="0" smtClean="0"/>
            </a:br>
            <a:r>
              <a:rPr lang="ru-RU" sz="2000" i="1" cap="none" dirty="0" smtClean="0"/>
              <a:t>(от лат. первоклассный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7410" name="Текст 6"/>
          <p:cNvSpPr>
            <a:spLocks noGrp="1"/>
          </p:cNvSpPr>
          <p:nvPr>
            <p:ph type="body" sz="half" idx="2"/>
          </p:nvPr>
        </p:nvSpPr>
        <p:spPr>
          <a:xfrm>
            <a:off x="4643438" y="2071688"/>
            <a:ext cx="3500437" cy="3079750"/>
          </a:xfrm>
        </p:spPr>
        <p:txBody>
          <a:bodyPr/>
          <a:lstStyle/>
          <a:p>
            <a:pPr algn="just"/>
            <a:r>
              <a:rPr lang="ru-RU" sz="1800" smtClean="0"/>
              <a:t>Течение, возникшее в </a:t>
            </a:r>
            <a:r>
              <a:rPr lang="en-US" sz="1800" smtClean="0"/>
              <a:t>XVII-XVIII </a:t>
            </a:r>
            <a:r>
              <a:rPr lang="ru-RU" sz="1800" smtClean="0"/>
              <a:t>веках в Западной Европе и России, в основу которого положен принцип «подражания природе», представляется гармоничным и совершенным как идеальное творение Бога. В основе -  разум и доброта человека.</a:t>
            </a:r>
            <a:endParaRPr lang="en-US" sz="1800" smtClean="0"/>
          </a:p>
        </p:txBody>
      </p:sp>
      <p:sp>
        <p:nvSpPr>
          <p:cNvPr id="21" name="Рисунок 20"/>
          <p:cNvSpPr>
            <a:spLocks noGrp="1"/>
          </p:cNvSpPr>
          <p:nvPr>
            <p:ph type="pic" idx="1"/>
          </p:nvPr>
        </p:nvSpPr>
        <p:spPr/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1500188"/>
            <a:ext cx="32861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5"/>
          <p:cNvSpPr>
            <a:spLocks noGrp="1"/>
          </p:cNvSpPr>
          <p:nvPr>
            <p:ph sz="quarter" idx="13"/>
          </p:nvPr>
        </p:nvSpPr>
        <p:spPr>
          <a:xfrm>
            <a:off x="1357313" y="2428875"/>
            <a:ext cx="3124200" cy="31242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i="1" u="sng" smtClean="0"/>
              <a:t>Западноевропейская литература:</a:t>
            </a:r>
          </a:p>
          <a:p>
            <a:pPr>
              <a:buFont typeface="Wingdings" pitchFamily="2" charset="2"/>
              <a:buChar char="Ø"/>
            </a:pPr>
            <a:r>
              <a:rPr lang="ru-RU" i="1" smtClean="0"/>
              <a:t>Корнель</a:t>
            </a:r>
          </a:p>
          <a:p>
            <a:pPr>
              <a:buFont typeface="Wingdings" pitchFamily="2" charset="2"/>
              <a:buChar char="Ø"/>
            </a:pPr>
            <a:r>
              <a:rPr lang="ru-RU" i="1" smtClean="0"/>
              <a:t>Буало</a:t>
            </a:r>
          </a:p>
          <a:p>
            <a:pPr>
              <a:buFont typeface="Wingdings" pitchFamily="2" charset="2"/>
              <a:buChar char="Ø"/>
            </a:pPr>
            <a:r>
              <a:rPr lang="ru-RU" i="1" smtClean="0"/>
              <a:t>Мольер</a:t>
            </a:r>
          </a:p>
          <a:p>
            <a:pPr>
              <a:buFont typeface="Wingdings" pitchFamily="2" charset="2"/>
              <a:buChar char="Ø"/>
            </a:pPr>
            <a:r>
              <a:rPr lang="ru-RU" i="1" smtClean="0"/>
              <a:t>Расин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Представители классицизма</a:t>
            </a:r>
            <a:r>
              <a:rPr lang="ru-RU" i="1" cap="none" dirty="0" smtClean="0"/>
              <a:t>:</a:t>
            </a:r>
            <a:endParaRPr lang="ru-RU" i="1" cap="none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4"/>
          </p:nvPr>
        </p:nvSpPr>
        <p:spPr/>
        <p:txBody>
          <a:bodyPr rtlCol="0">
            <a:normAutofit lnSpcReduction="10000"/>
          </a:bodyPr>
          <a:lstStyle/>
          <a:p>
            <a:pPr indent="-27432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i="1" u="sng" dirty="0" smtClean="0"/>
              <a:t>Русская литература:</a:t>
            </a:r>
          </a:p>
          <a:p>
            <a:pPr indent="-27432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i="1" dirty="0" smtClean="0"/>
              <a:t>Сумароков А.П.</a:t>
            </a:r>
          </a:p>
          <a:p>
            <a:pPr indent="-27432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i="1" dirty="0" smtClean="0"/>
              <a:t>Херасков М.М.</a:t>
            </a:r>
          </a:p>
          <a:p>
            <a:pPr indent="-27432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i="1" dirty="0" smtClean="0"/>
              <a:t>Ломоносов М.В.</a:t>
            </a:r>
          </a:p>
          <a:p>
            <a:pPr indent="-27432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i="1" dirty="0" smtClean="0"/>
              <a:t>Державин Г.Р.</a:t>
            </a:r>
          </a:p>
          <a:p>
            <a:pPr indent="-27432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i="1" dirty="0" smtClean="0"/>
              <a:t>Фонвизин Д.И.</a:t>
            </a:r>
          </a:p>
          <a:p>
            <a:pPr indent="-27432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i="1" dirty="0" smtClean="0"/>
              <a:t>Княжнин Я.Б.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6000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Пьер Корнель</a:t>
            </a:r>
            <a:endParaRPr lang="ru-RU" sz="400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8" name="Текст 5"/>
          <p:cNvSpPr>
            <a:spLocks noGrp="1"/>
          </p:cNvSpPr>
          <p:nvPr>
            <p:ph type="body" sz="half" idx="2"/>
          </p:nvPr>
        </p:nvSpPr>
        <p:spPr>
          <a:xfrm>
            <a:off x="4953000" y="2276475"/>
            <a:ext cx="2819400" cy="2905125"/>
          </a:xfrm>
        </p:spPr>
        <p:txBody>
          <a:bodyPr/>
          <a:lstStyle/>
          <a:p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1606</a:t>
            </a:r>
            <a:r>
              <a:rPr lang="ru-RU" sz="2800" smtClean="0"/>
              <a:t> -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1684</a:t>
            </a:r>
            <a:r>
              <a:rPr lang="ru-RU" sz="2800" smtClean="0"/>
              <a:t> г.- французский драматург.</a:t>
            </a:r>
          </a:p>
          <a:p>
            <a:endParaRPr lang="ru-RU" smtClean="0"/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1428750"/>
            <a:ext cx="3286125" cy="4071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0" y="1071563"/>
            <a:ext cx="2819400" cy="12049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Николя </a:t>
            </a:r>
            <a:r>
              <a:rPr lang="ru-RU" sz="4000" i="1" cap="none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Буало</a:t>
            </a:r>
            <a:endParaRPr lang="ru-RU" sz="400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2" name="Текст 2"/>
          <p:cNvSpPr>
            <a:spLocks noGrp="1"/>
          </p:cNvSpPr>
          <p:nvPr>
            <p:ph type="body" sz="half" idx="2"/>
          </p:nvPr>
        </p:nvSpPr>
        <p:spPr>
          <a:xfrm>
            <a:off x="4953000" y="2276475"/>
            <a:ext cx="2819400" cy="2905125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1636 — 1711 г. </a:t>
            </a:r>
            <a:r>
              <a:rPr lang="ru-RU" sz="2400" smtClean="0"/>
              <a:t> французский поэт, критик, теоретик классицизма</a:t>
            </a:r>
            <a:r>
              <a:rPr lang="ru-RU" smtClean="0"/>
              <a:t>.</a:t>
            </a: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1143000"/>
            <a:ext cx="3500437" cy="4500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0" y="1071563"/>
            <a:ext cx="2819400" cy="14287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Мольер </a:t>
            </a:r>
            <a:br>
              <a:rPr lang="ru-RU" sz="32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(Жан Батист </a:t>
            </a:r>
            <a:r>
              <a:rPr lang="ru-RU" sz="3200" i="1" cap="none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Поклен</a:t>
            </a:r>
            <a:r>
              <a:rPr lang="ru-RU" sz="32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i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Текст 2"/>
          <p:cNvSpPr>
            <a:spLocks noGrp="1"/>
          </p:cNvSpPr>
          <p:nvPr>
            <p:ph type="body" sz="half" idx="2"/>
          </p:nvPr>
        </p:nvSpPr>
        <p:spPr>
          <a:xfrm>
            <a:off x="4953000" y="2500313"/>
            <a:ext cx="2819400" cy="2681287"/>
          </a:xfrm>
        </p:spPr>
        <p:txBody>
          <a:bodyPr/>
          <a:lstStyle/>
          <a:p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1622-1673 </a:t>
            </a:r>
          </a:p>
          <a:p>
            <a:r>
              <a:rPr lang="ru-RU" sz="2800" b="1" i="1" smtClean="0"/>
              <a:t>- </a:t>
            </a:r>
            <a:r>
              <a:rPr lang="ru-RU" sz="2800" smtClean="0"/>
              <a:t>французский драматург и актер</a:t>
            </a:r>
            <a:r>
              <a:rPr lang="ru-RU" sz="2800" i="1" smtClean="0"/>
              <a:t>.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1285875"/>
            <a:ext cx="3357563" cy="4286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815</TotalTime>
  <Words>303</Words>
  <Application>Microsoft Office PowerPoint</Application>
  <PresentationFormat>Экран (4:3)</PresentationFormat>
  <Paragraphs>91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8</vt:i4>
      </vt:variant>
      <vt:variant>
        <vt:lpstr>Заголовки слайдов</vt:lpstr>
      </vt:variant>
      <vt:variant>
        <vt:i4>19</vt:i4>
      </vt:variant>
    </vt:vector>
  </HeadingPairs>
  <TitlesOfParts>
    <vt:vector size="33" baseType="lpstr">
      <vt:lpstr>Constantia</vt:lpstr>
      <vt:lpstr>Arial</vt:lpstr>
      <vt:lpstr>Wingdings</vt:lpstr>
      <vt:lpstr>Calibri</vt:lpstr>
      <vt:lpstr>Garamond</vt:lpstr>
      <vt:lpstr>Times New Roman</vt:lpstr>
      <vt:lpstr>Кутюр</vt:lpstr>
      <vt:lpstr>Кутюр</vt:lpstr>
      <vt:lpstr>Кутюр</vt:lpstr>
      <vt:lpstr>Кутюр</vt:lpstr>
      <vt:lpstr>Кутюр</vt:lpstr>
      <vt:lpstr>Кутюр</vt:lpstr>
      <vt:lpstr>Кутюр</vt:lpstr>
      <vt:lpstr>Кутюр</vt:lpstr>
      <vt:lpstr>ПОНЯТИЕ О ЛИТЕРАТУРНОМ НАПРАВЛЕНИИ. КЛАССИЦИЗМ.</vt:lpstr>
      <vt:lpstr>Литературное направление (метод) - </vt:lpstr>
      <vt:lpstr>Признаки литературного направления:</vt:lpstr>
      <vt:lpstr>Классификация литературных направлений:</vt:lpstr>
      <vt:lpstr>Классицизм  (от лат. первоклассный)</vt:lpstr>
      <vt:lpstr>Представители классицизма:</vt:lpstr>
      <vt:lpstr>Пьер Корнель</vt:lpstr>
      <vt:lpstr>Николя Буало</vt:lpstr>
      <vt:lpstr>Мольер  (Жан Батист Поклен)</vt:lpstr>
      <vt:lpstr>Жан Расин</vt:lpstr>
      <vt:lpstr>Сумароков Александр Петрович</vt:lpstr>
      <vt:lpstr>Херасков Михаил Матвеевич</vt:lpstr>
      <vt:lpstr>Ломоносов Михаил Васильевич</vt:lpstr>
      <vt:lpstr>Державин Гавриил Романович</vt:lpstr>
      <vt:lpstr>Фонвизин Денис Иванович</vt:lpstr>
      <vt:lpstr>Княжнин Яков Борисович</vt:lpstr>
      <vt:lpstr>Отличительные черты:</vt:lpstr>
      <vt:lpstr>Деление жанров:</vt:lpstr>
      <vt:lpstr>СПАСИБО ЗА ВНИМАНИЕ!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Литературные направления</dc:title>
  <dc:creator>dimka</dc:creator>
  <cp:lastModifiedBy>КарМаН</cp:lastModifiedBy>
  <cp:revision>51</cp:revision>
  <dcterms:created xsi:type="dcterms:W3CDTF">2011-08-11T01:10:32Z</dcterms:created>
  <dcterms:modified xsi:type="dcterms:W3CDTF">2011-08-13T00:14:44Z</dcterms:modified>
</cp:coreProperties>
</file>