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2" r:id="rId4"/>
    <p:sldId id="273" r:id="rId5"/>
    <p:sldId id="274" r:id="rId6"/>
    <p:sldId id="271" r:id="rId7"/>
    <p:sldId id="258" r:id="rId8"/>
    <p:sldId id="259" r:id="rId9"/>
    <p:sldId id="26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70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930" autoAdjust="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33A1A-84B2-402D-8EAC-D037757BC636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3A5E1-D087-48A7-B51C-450C41768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3A5E1-D087-48A7-B51C-450C4176897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3A5E1-D087-48A7-B51C-450C4176897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3A5E1-D087-48A7-B51C-450C4176897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ACD24-1B49-4859-8652-0F638347A7F5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357166"/>
            <a:ext cx="732925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Первая помощь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0568362">
            <a:off x="3890802" y="4047448"/>
            <a:ext cx="488627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istral" pitchFamily="66" charset="0"/>
              </a:rPr>
              <a:t>и насекомых</a:t>
            </a:r>
            <a:endParaRPr lang="ru-RU" sz="8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istral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568362">
            <a:off x="1499821" y="3554834"/>
            <a:ext cx="638668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istral" pitchFamily="66" charset="0"/>
              </a:rPr>
              <a:t>п</a:t>
            </a:r>
            <a:r>
              <a:rPr lang="ru-RU" sz="8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istral" pitchFamily="66" charset="0"/>
              </a:rPr>
              <a:t>ри укусах змей</a:t>
            </a:r>
            <a:endParaRPr lang="ru-RU" sz="8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istral" pitchFamily="66" charset="0"/>
            </a:endParaRPr>
          </a:p>
        </p:txBody>
      </p:sp>
      <p:pic>
        <p:nvPicPr>
          <p:cNvPr id="10" name="Рисунок 9" descr="042304z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785926"/>
            <a:ext cx="4143404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214422"/>
            <a:ext cx="4714908" cy="4525963"/>
          </a:xfrm>
        </p:spPr>
        <p:txBody>
          <a:bodyPr>
            <a:noAutofit/>
          </a:bodyPr>
          <a:lstStyle/>
          <a:p>
            <a:r>
              <a:rPr lang="ru-RU" sz="2400" dirty="0"/>
              <a:t>Для уменьшения циркуляции крови на место укуса можно наложить холод (целлофановый пакет с </a:t>
            </a:r>
            <a:r>
              <a:rPr lang="ru-RU" sz="2400" dirty="0" smtClean="0"/>
              <a:t>холодной водой). </a:t>
            </a:r>
            <a:r>
              <a:rPr lang="ru-RU" sz="2400" dirty="0"/>
              <a:t>Продезинфицируйте ранку йодом или </a:t>
            </a:r>
            <a:r>
              <a:rPr lang="ru-RU" sz="2400" dirty="0" smtClean="0"/>
              <a:t>зеленкой </a:t>
            </a:r>
            <a:r>
              <a:rPr lang="ru-RU" sz="2400" dirty="0"/>
              <a:t>и наложите стерильную повязку, которую следует </a:t>
            </a:r>
            <a:r>
              <a:rPr lang="ru-RU" sz="2400" dirty="0" smtClean="0"/>
              <a:t>ослаблять </a:t>
            </a:r>
            <a:r>
              <a:rPr lang="ru-RU" sz="2400" dirty="0"/>
              <a:t>по мере нарастания отека.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Первая помощь – обработка ранки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214422"/>
            <a:ext cx="4714908" cy="4525963"/>
          </a:xfrm>
        </p:spPr>
        <p:txBody>
          <a:bodyPr>
            <a:noAutofit/>
          </a:bodyPr>
          <a:lstStyle/>
          <a:p>
            <a:r>
              <a:rPr lang="ru-RU" sz="2400" dirty="0"/>
              <a:t>Придайте пораженному участку тела возвышенное </a:t>
            </a:r>
            <a:r>
              <a:rPr lang="ru-RU" sz="2400" dirty="0" smtClean="0"/>
              <a:t>положение</a:t>
            </a:r>
            <a:r>
              <a:rPr lang="ru-RU" sz="2400" dirty="0"/>
              <a:t>, зафиксируйте его, наложите </a:t>
            </a:r>
            <a:r>
              <a:rPr lang="ru-RU" sz="2400" dirty="0" err="1"/>
              <a:t>иммобилизационную</a:t>
            </a:r>
            <a:r>
              <a:rPr lang="ru-RU" sz="2400" dirty="0"/>
              <a:t> </a:t>
            </a:r>
            <a:r>
              <a:rPr lang="ru-RU" sz="2400" dirty="0" smtClean="0"/>
              <a:t>повязку </a:t>
            </a:r>
            <a:r>
              <a:rPr lang="ru-RU" sz="2400" dirty="0"/>
              <a:t>или шину. Дайте пострадавшему обильное питье. </a:t>
            </a:r>
            <a:r>
              <a:rPr lang="ru-RU" sz="2400" dirty="0" smtClean="0"/>
              <a:t>Употребление </a:t>
            </a:r>
            <a:r>
              <a:rPr lang="ru-RU" sz="2400" dirty="0"/>
              <a:t>кофе противопоказано. Организуйте доставку пострадавшего в лечебное заведение.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Оказание первой помощи при укусе ядовитой змеи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5" name="Рисунок 4" descr="3-5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428736"/>
            <a:ext cx="3810000" cy="2867025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214422"/>
            <a:ext cx="4714908" cy="4525963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/>
              <a:t>делать </a:t>
            </a:r>
            <a:r>
              <a:rPr lang="ru-RU" sz="2400" dirty="0"/>
              <a:t>надрезы на месте укуса; </a:t>
            </a:r>
          </a:p>
          <a:p>
            <a:pPr lvl="0"/>
            <a:r>
              <a:rPr lang="ru-RU" sz="2400" dirty="0"/>
              <a:t>прижигать место укуса; </a:t>
            </a:r>
          </a:p>
          <a:p>
            <a:pPr lvl="0"/>
            <a:r>
              <a:rPr lang="ru-RU" sz="2400" dirty="0"/>
              <a:t>накладывать жгут выше места укуса; </a:t>
            </a:r>
          </a:p>
          <a:p>
            <a:pPr lvl="0"/>
            <a:r>
              <a:rPr lang="ru-RU" sz="2400" dirty="0"/>
              <a:t>разрешать выполнять пострадавшему любые физические нагрузки.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При укусе змеи запрещается: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5" name="Рисунок 4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357298"/>
            <a:ext cx="3810000" cy="27432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ac093538eac9bd1e6c00a3dcb80e2b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785794"/>
            <a:ext cx="3214710" cy="299475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214422"/>
            <a:ext cx="5072098" cy="4525963"/>
          </a:xfrm>
        </p:spPr>
        <p:txBody>
          <a:bodyPr>
            <a:noAutofit/>
          </a:bodyPr>
          <a:lstStyle/>
          <a:p>
            <a:r>
              <a:rPr lang="ru-RU" sz="2400" dirty="0"/>
              <a:t>При укусах пчел, ос, шершней и шмелей в месте укуса развивается боль, жжение, возникает отек и местное </a:t>
            </a:r>
            <a:r>
              <a:rPr lang="ru-RU" sz="2400" dirty="0" smtClean="0"/>
              <a:t>повышение </a:t>
            </a:r>
            <a:r>
              <a:rPr lang="ru-RU" sz="2400" dirty="0"/>
              <a:t>температуры. При множественных укусах появляется </a:t>
            </a:r>
            <a:r>
              <a:rPr lang="ru-RU" sz="2400" dirty="0" smtClean="0"/>
              <a:t>слабость</a:t>
            </a:r>
            <a:r>
              <a:rPr lang="ru-RU" sz="2400" dirty="0"/>
              <a:t>, головокружение, головная боль, озноб, </a:t>
            </a:r>
            <a:r>
              <a:rPr lang="ru-RU" sz="2400" dirty="0" smtClean="0"/>
              <a:t>тошнота</a:t>
            </a:r>
            <a:r>
              <a:rPr lang="ru-RU" sz="2400" dirty="0"/>
              <a:t>,</a:t>
            </a:r>
            <a:r>
              <a:rPr lang="ru-RU" sz="2400" dirty="0" smtClean="0"/>
              <a:t> </a:t>
            </a:r>
            <a:r>
              <a:rPr lang="ru-RU" sz="2400" dirty="0"/>
              <a:t>рвота, повышается температура тела.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У </a:t>
            </a:r>
            <a:r>
              <a:rPr lang="ru-RU" sz="2400" dirty="0"/>
              <a:t>людей с </a:t>
            </a:r>
            <a:r>
              <a:rPr lang="ru-RU" sz="2400" dirty="0" smtClean="0"/>
              <a:t>повышенной чувствительностью </a:t>
            </a:r>
            <a:r>
              <a:rPr lang="ru-RU" sz="2400" dirty="0"/>
              <a:t>к пчелиному яду могут появиться боли в </a:t>
            </a:r>
            <a:r>
              <a:rPr lang="ru-RU" sz="2400" dirty="0" smtClean="0"/>
              <a:t>пояснице </a:t>
            </a:r>
            <a:r>
              <a:rPr lang="ru-RU" sz="2400" dirty="0"/>
              <a:t>и суставах, возможны судороги и потеря сознания.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Первая помощь при укусах насекомых – первые признаки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6" name="Рисунок 5" descr="clip_image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4071942"/>
            <a:ext cx="3333750" cy="2238375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214422"/>
            <a:ext cx="4786346" cy="4525963"/>
          </a:xfrm>
        </p:spPr>
        <p:txBody>
          <a:bodyPr>
            <a:noAutofit/>
          </a:bodyPr>
          <a:lstStyle/>
          <a:p>
            <a:r>
              <a:rPr lang="ru-RU" sz="2400" dirty="0"/>
              <a:t>В первую очередь нужно удалить из кожи жало </a:t>
            </a:r>
            <a:r>
              <a:rPr lang="ru-RU" sz="2400" dirty="0" smtClean="0"/>
              <a:t>насекомого</a:t>
            </a:r>
            <a:r>
              <a:rPr lang="ru-RU" sz="2400" dirty="0"/>
              <a:t>, ужаленное место смочить спиртом. Приложить </a:t>
            </a:r>
            <a:r>
              <a:rPr lang="ru-RU" sz="2400" dirty="0" smtClean="0"/>
              <a:t>к ужаленному </a:t>
            </a:r>
            <a:r>
              <a:rPr lang="ru-RU" sz="2400" dirty="0"/>
              <a:t>месту холод (полиэтиленовый пакет с </a:t>
            </a:r>
            <a:r>
              <a:rPr lang="ru-RU" sz="2400" dirty="0" smtClean="0"/>
              <a:t>холодной водой). </a:t>
            </a:r>
            <a:r>
              <a:rPr lang="ru-RU" sz="2400" dirty="0"/>
              <a:t>Давать пострадавшему обильное питье.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Первая помощь – первые действия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jalo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3810000" cy="25146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214422"/>
            <a:ext cx="4714908" cy="4525963"/>
          </a:xfrm>
        </p:spPr>
        <p:txBody>
          <a:bodyPr>
            <a:noAutofit/>
          </a:bodyPr>
          <a:lstStyle/>
          <a:p>
            <a:r>
              <a:rPr lang="ru-RU" sz="2400" dirty="0"/>
              <a:t>Отметим, что наиболее опасны </a:t>
            </a:r>
            <a:r>
              <a:rPr lang="ru-RU" sz="2400" dirty="0" err="1"/>
              <a:t>ужаления</a:t>
            </a:r>
            <a:r>
              <a:rPr lang="ru-RU" sz="2400" dirty="0"/>
              <a:t> пчел, ос, </a:t>
            </a:r>
            <a:r>
              <a:rPr lang="ru-RU" sz="2400" dirty="0" smtClean="0"/>
              <a:t>шершней </a:t>
            </a:r>
            <a:r>
              <a:rPr lang="ru-RU" sz="2400" dirty="0"/>
              <a:t>в полость рта, куда насекомое может попасть, когда </a:t>
            </a:r>
            <a:r>
              <a:rPr lang="ru-RU" sz="2400" dirty="0" smtClean="0"/>
              <a:t>человек </a:t>
            </a:r>
            <a:r>
              <a:rPr lang="ru-RU" sz="2400" dirty="0"/>
              <a:t>ест фрукты.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 </a:t>
            </a:r>
            <a:r>
              <a:rPr lang="ru-RU" sz="2400" dirty="0"/>
              <a:t>таких случаях необходима срочная </a:t>
            </a:r>
            <a:r>
              <a:rPr lang="ru-RU" sz="2400" dirty="0" smtClean="0"/>
              <a:t>медицинская </a:t>
            </a:r>
            <a:r>
              <a:rPr lang="ru-RU" sz="2400" dirty="0"/>
              <a:t>помощь, так как возникающие отек гортани и удушье смертельно опасны.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Помни !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1217270999_image00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3810000" cy="25908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571480"/>
            <a:ext cx="6072230" cy="5168905"/>
          </a:xfrm>
        </p:spPr>
        <p:txBody>
          <a:bodyPr>
            <a:noAutofit/>
          </a:bodyPr>
          <a:lstStyle/>
          <a:p>
            <a:r>
              <a:rPr lang="ru-RU" sz="2400" dirty="0"/>
              <a:t>Из-за специфических свойств слюны комара в месте его укуса образуются небольшие пузырьки, возникает зуд, </a:t>
            </a:r>
            <a:r>
              <a:rPr lang="ru-RU" sz="2400" dirty="0" smtClean="0"/>
              <a:t>чувство </a:t>
            </a:r>
            <a:r>
              <a:rPr lang="ru-RU" sz="2400" dirty="0"/>
              <a:t>жжения. </a:t>
            </a:r>
          </a:p>
          <a:p>
            <a:r>
              <a:rPr lang="ru-RU" sz="2400" dirty="0"/>
              <a:t>Зуд можно устранить, если смочить </a:t>
            </a:r>
            <a:r>
              <a:rPr lang="ru-RU" sz="2400" dirty="0" smtClean="0"/>
              <a:t>кожу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нашатырным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спиртом или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раствором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питьевой соды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(половину чайной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ложки </a:t>
            </a:r>
            <a:r>
              <a:rPr lang="ru-RU" sz="2400" dirty="0"/>
              <a:t>соды </a:t>
            </a:r>
            <a:r>
              <a:rPr lang="ru-RU" sz="2400" dirty="0" smtClean="0"/>
              <a:t>на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стакан </a:t>
            </a:r>
            <a:r>
              <a:rPr lang="ru-RU" sz="2400" dirty="0"/>
              <a:t>воды).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Укусы комаров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6" name="Рисунок 5" descr="3980_NpAdvH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2786058"/>
            <a:ext cx="3810000" cy="38862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  <p:pic>
        <p:nvPicPr>
          <p:cNvPr id="4" name="Рисунок 3" descr="18730582_0490560541240520570570490500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285860"/>
            <a:ext cx="2286000" cy="2124075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214422"/>
            <a:ext cx="5072098" cy="4525963"/>
          </a:xfrm>
        </p:spPr>
        <p:txBody>
          <a:bodyPr>
            <a:noAutofit/>
          </a:bodyPr>
          <a:lstStyle/>
          <a:p>
            <a:r>
              <a:rPr lang="ru-RU" sz="2400" dirty="0"/>
              <a:t>Отметим, что в местах большого скопления комаров пользуются </a:t>
            </a:r>
            <a:r>
              <a:rPr lang="ru-RU" sz="2400" dirty="0" smtClean="0"/>
              <a:t>накомарниками</a:t>
            </a:r>
            <a:r>
              <a:rPr lang="ru-RU" sz="2400" dirty="0"/>
              <a:t>, которые шьют из марли. Для отпугивания </a:t>
            </a:r>
            <a:r>
              <a:rPr lang="ru-RU" sz="2400" dirty="0" smtClean="0"/>
              <a:t>комаров </a:t>
            </a:r>
            <a:r>
              <a:rPr lang="ru-RU" sz="2400" dirty="0"/>
              <a:t>применяют различные </a:t>
            </a:r>
            <a:r>
              <a:rPr lang="ru-RU" sz="2400" dirty="0" smtClean="0"/>
              <a:t>средства.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Укусы комаров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EMN02_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357298"/>
            <a:ext cx="2571768" cy="3870511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  <p:pic>
        <p:nvPicPr>
          <p:cNvPr id="6" name="Рисунок 5" descr="%20%20~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3357562"/>
            <a:ext cx="1905000" cy="3333750"/>
          </a:xfrm>
          <a:prstGeom prst="rect">
            <a:avLst/>
          </a:prstGeom>
        </p:spPr>
      </p:pic>
      <p:pic>
        <p:nvPicPr>
          <p:cNvPr id="7" name="Рисунок 6" descr="400(149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4744" y="3214686"/>
            <a:ext cx="3333750" cy="333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214422"/>
            <a:ext cx="4929222" cy="4525963"/>
          </a:xfrm>
        </p:spPr>
        <p:txBody>
          <a:bodyPr>
            <a:noAutofit/>
          </a:bodyPr>
          <a:lstStyle/>
          <a:p>
            <a:r>
              <a:rPr lang="ru-RU" sz="2400" dirty="0" smtClean="0"/>
              <a:t>Особую </a:t>
            </a:r>
            <a:r>
              <a:rPr lang="ru-RU" sz="2400" dirty="0"/>
              <a:t>опасность </a:t>
            </a:r>
            <a:r>
              <a:rPr lang="ru-RU" sz="2400" dirty="0" smtClean="0"/>
              <a:t>представляют </a:t>
            </a:r>
            <a:r>
              <a:rPr lang="ru-RU" sz="2400" dirty="0"/>
              <a:t>малярийные комары, которые являются переносчиками малярии и других заболеваний. Отличить их можно по посадке. Обыкновенные </a:t>
            </a:r>
            <a:r>
              <a:rPr lang="ru-RU" sz="2400" dirty="0" smtClean="0"/>
              <a:t>комары </a:t>
            </a:r>
            <a:r>
              <a:rPr lang="ru-RU" sz="2400" dirty="0"/>
              <a:t>сидят держа брюшко параллельно поверхности, а малярийные </a:t>
            </a:r>
            <a:r>
              <a:rPr lang="ru-RU" sz="2400" dirty="0" smtClean="0"/>
              <a:t>приподнимают </a:t>
            </a:r>
            <a:r>
              <a:rPr lang="ru-RU" sz="2400" dirty="0"/>
              <a:t>брюшко кверху.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Укусы комаров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6" name="Рисунок 5" descr="1291153591_image0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3800475" cy="413385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7500958" cy="4525963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Какова </a:t>
            </a:r>
            <a:r>
              <a:rPr lang="ru-RU" sz="2400" dirty="0"/>
              <a:t>последовательность оказания первой медицинской помощи при </a:t>
            </a:r>
            <a:r>
              <a:rPr lang="ru-RU" sz="2400" dirty="0" smtClean="0"/>
              <a:t>укусе </a:t>
            </a:r>
            <a:r>
              <a:rPr lang="ru-RU" sz="2400" dirty="0"/>
              <a:t>ядовитой змеи? </a:t>
            </a:r>
          </a:p>
          <a:p>
            <a:pPr lvl="0"/>
            <a:r>
              <a:rPr lang="ru-RU" sz="2400" dirty="0"/>
              <a:t>К каким последствиям приводят укусы насекомых (пчел, ос, шершней)? </a:t>
            </a:r>
          </a:p>
          <a:p>
            <a:pPr lvl="0"/>
            <a:r>
              <a:rPr lang="ru-RU" sz="2400" dirty="0"/>
              <a:t>Как оказать первую медицинскую помощь при укусе насекомых? </a:t>
            </a:r>
          </a:p>
          <a:p>
            <a:pPr lvl="0"/>
            <a:r>
              <a:rPr lang="ru-RU" sz="2400" dirty="0"/>
              <a:t>Как защитить себя в походе от укусов комаров? </a:t>
            </a:r>
          </a:p>
          <a:p>
            <a:r>
              <a:rPr lang="ru-RU" sz="2400" dirty="0"/>
              <a:t> </a:t>
            </a:r>
            <a:r>
              <a:rPr lang="ru-RU" sz="2400" dirty="0" smtClean="0"/>
              <a:t>Определите</a:t>
            </a:r>
            <a:r>
              <a:rPr lang="ru-RU" sz="2400" dirty="0"/>
              <a:t>, какие меры предосторожности следует принимать в вашей местности весной, летом, осенью, чтобы избежать укусов змей и снизить </a:t>
            </a:r>
            <a:r>
              <a:rPr lang="ru-RU" sz="2400" dirty="0" smtClean="0"/>
              <a:t>возможность </a:t>
            </a:r>
            <a:r>
              <a:rPr lang="ru-RU" sz="2400" dirty="0"/>
              <a:t>укусов насекомых. </a:t>
            </a:r>
          </a:p>
          <a:p>
            <a:r>
              <a:rPr lang="ru-RU" sz="2400" dirty="0"/>
              <a:t> </a:t>
            </a:r>
            <a:r>
              <a:rPr lang="ru-RU" sz="2400" dirty="0" smtClean="0"/>
              <a:t>Определите</a:t>
            </a:r>
            <a:r>
              <a:rPr lang="ru-RU" sz="2400" dirty="0"/>
              <a:t>, как будет изменяться содержание вашей </a:t>
            </a:r>
            <a:r>
              <a:rPr lang="ru-RU" sz="2400" dirty="0" smtClean="0"/>
              <a:t>индивидуальной аптечки </a:t>
            </a:r>
            <a:r>
              <a:rPr lang="ru-RU" sz="2400" dirty="0"/>
              <a:t>в различные времена года. Пометки об этом сделайте в дневнике </a:t>
            </a:r>
            <a:r>
              <a:rPr lang="ru-RU" sz="2400" dirty="0" smtClean="0"/>
              <a:t>безопасности</a:t>
            </a:r>
            <a:r>
              <a:rPr lang="ru-RU" sz="2400" dirty="0"/>
              <a:t>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Вопросы для повторения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285728"/>
            <a:ext cx="1143000" cy="139065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7" y="71999"/>
            <a:ext cx="2772000" cy="24787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000" y="2592000"/>
            <a:ext cx="4320000" cy="4154984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Среднеазиатская кобра</a:t>
            </a:r>
          </a:p>
          <a:p>
            <a:pPr>
              <a:buNone/>
            </a:pPr>
            <a:r>
              <a:rPr lang="ru-RU" sz="2400" dirty="0" smtClean="0"/>
              <a:t>Крупная змея длиной до 1,6 м.</a:t>
            </a:r>
          </a:p>
          <a:p>
            <a:pPr>
              <a:buNone/>
            </a:pPr>
            <a:r>
              <a:rPr lang="ru-RU" sz="2400" dirty="0" smtClean="0"/>
              <a:t>Распространена в южных</a:t>
            </a:r>
            <a:br>
              <a:rPr lang="ru-RU" sz="2400" dirty="0" smtClean="0"/>
            </a:br>
            <a:r>
              <a:rPr lang="ru-RU" sz="2400" dirty="0" smtClean="0"/>
              <a:t>областях Средней Азии: </a:t>
            </a:r>
            <a:br>
              <a:rPr lang="ru-RU" sz="2400" dirty="0" smtClean="0"/>
            </a:br>
            <a:r>
              <a:rPr lang="ru-RU" sz="2400" dirty="0" smtClean="0"/>
              <a:t>юго-запад Таджикистана, </a:t>
            </a:r>
            <a:br>
              <a:rPr lang="ru-RU" sz="2400" dirty="0" smtClean="0"/>
            </a:br>
            <a:r>
              <a:rPr lang="ru-RU" sz="2400" dirty="0" smtClean="0"/>
              <a:t>юг Узбекистана и Туркмении. </a:t>
            </a:r>
            <a:br>
              <a:rPr lang="ru-RU" sz="2400" dirty="0" smtClean="0"/>
            </a:br>
            <a:r>
              <a:rPr lang="ru-RU" sz="2400" dirty="0" smtClean="0"/>
              <a:t>Кобру можно встретить в </a:t>
            </a:r>
            <a:br>
              <a:rPr lang="ru-RU" sz="2400" dirty="0" smtClean="0"/>
            </a:br>
            <a:r>
              <a:rPr lang="ru-RU" sz="2400" dirty="0" smtClean="0"/>
              <a:t>предгорьях, долинах рек, </a:t>
            </a:r>
            <a:br>
              <a:rPr lang="ru-RU" sz="2400" dirty="0" smtClean="0"/>
            </a:br>
            <a:r>
              <a:rPr lang="ru-RU" sz="2400" dirty="0" smtClean="0"/>
              <a:t>обычна среди кустарников, </a:t>
            </a:r>
            <a:br>
              <a:rPr lang="ru-RU" sz="2400" dirty="0" smtClean="0"/>
            </a:br>
            <a:r>
              <a:rPr lang="ru-RU" sz="2400" dirty="0" smtClean="0"/>
              <a:t>нередко встречается в </a:t>
            </a:r>
            <a:br>
              <a:rPr lang="ru-RU" sz="2400" dirty="0" smtClean="0"/>
            </a:br>
            <a:r>
              <a:rPr lang="ru-RU" sz="2400" dirty="0" smtClean="0"/>
              <a:t>заброшенных строениях.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Некоторые я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довитые змеи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571480"/>
            <a:ext cx="3071834" cy="21616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16000" y="2592000"/>
            <a:ext cx="4320000" cy="4154984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Обыкновенная гадюка </a:t>
            </a:r>
            <a:r>
              <a:rPr lang="ru-RU" sz="2400" dirty="0" smtClean="0"/>
              <a:t>до 75 см длиной.</a:t>
            </a:r>
            <a:br>
              <a:rPr lang="ru-RU" sz="2400" dirty="0" smtClean="0"/>
            </a:br>
            <a:r>
              <a:rPr lang="ru-RU" sz="2400" dirty="0" smtClean="0"/>
              <a:t> Гадюка — самая широко распространенная ядовитая змея нашей страны. Гадюку можно встретить в европейской части России, в Сибири вплоть до Сахалина.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2000" y="2592000"/>
            <a:ext cx="4320000" cy="3046988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Гюрза </a:t>
            </a:r>
            <a:br>
              <a:rPr lang="ru-RU" sz="2400" b="1" dirty="0" smtClean="0"/>
            </a:br>
            <a:r>
              <a:rPr lang="ru-RU" sz="2400" dirty="0" smtClean="0"/>
              <a:t>Крупная змея длиной до 1,6 м.</a:t>
            </a:r>
          </a:p>
          <a:p>
            <a:pPr>
              <a:buNone/>
            </a:pPr>
            <a:r>
              <a:rPr lang="ru-RU" sz="2400" dirty="0" smtClean="0"/>
              <a:t>Встречается в Закавказье, Восточном </a:t>
            </a:r>
            <a:r>
              <a:rPr lang="ru-RU" sz="2400" dirty="0" err="1" smtClean="0"/>
              <a:t>Предкавказье</a:t>
            </a:r>
            <a:r>
              <a:rPr lang="ru-RU" sz="2400" dirty="0" smtClean="0"/>
              <a:t>, Южной Туркмении, Южном и Восточном Узбекистане, Западном Таджикистане и на юге Казахстана.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16000" y="2592000"/>
            <a:ext cx="4320000" cy="3046988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Степная гадюка </a:t>
            </a:r>
            <a:br>
              <a:rPr lang="ru-RU" sz="2400" b="1" dirty="0" smtClean="0"/>
            </a:br>
            <a:r>
              <a:rPr lang="ru-RU" sz="2400" dirty="0" smtClean="0"/>
              <a:t>Размеры степной гадюки, как правило, не превышают 60 см.</a:t>
            </a:r>
          </a:p>
          <a:p>
            <a:r>
              <a:rPr lang="ru-RU" sz="2400" dirty="0" smtClean="0"/>
              <a:t>Обитает в Крыму, Казахстане, Средней Азии, степных районах Кавказа.</a:t>
            </a:r>
          </a:p>
          <a:p>
            <a:endParaRPr lang="ru-RU" sz="2400" dirty="0" smtClean="0"/>
          </a:p>
          <a:p>
            <a:endParaRPr lang="ru-RU" sz="2400" dirty="0" smtClean="0"/>
          </a:p>
        </p:txBody>
      </p:sp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357166"/>
            <a:ext cx="2857520" cy="23202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Некоторые ядовитые змеи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9" name="Рисунок 8" descr="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72000"/>
            <a:ext cx="2736000" cy="2464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2000" y="2592000"/>
            <a:ext cx="4320000" cy="341632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Песчаная Эфа </a:t>
            </a:r>
            <a:br>
              <a:rPr lang="ru-RU" sz="2400" b="1" dirty="0" smtClean="0"/>
            </a:br>
            <a:r>
              <a:rPr lang="ru-RU" sz="2400" dirty="0" smtClean="0"/>
              <a:t> Небольшая змея длиной до 80 см.</a:t>
            </a:r>
          </a:p>
          <a:p>
            <a:r>
              <a:rPr lang="ru-RU" sz="2400" dirty="0" smtClean="0"/>
              <a:t>Встречается от восточного побережья Каспия до Аральского моря, в Южном Узбекистане и Юго-Западном Таджикистане.</a:t>
            </a:r>
          </a:p>
          <a:p>
            <a:endParaRPr lang="ru-RU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716000" y="2592000"/>
            <a:ext cx="4320000" cy="341632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Обыкновенный щитомордник </a:t>
            </a:r>
            <a:br>
              <a:rPr lang="ru-RU" sz="2400" b="1" dirty="0" smtClean="0"/>
            </a:br>
            <a:r>
              <a:rPr lang="ru-RU" sz="2400" dirty="0" smtClean="0"/>
              <a:t> Населяет обширный ареал от устья Волги и Юго-Восточного Азербайджана через Среднюю и Восточную Азию до берегов Тихого океана. Встречается в горных лесах и степях, пустынях, по обрывам рек.</a:t>
            </a:r>
          </a:p>
          <a:p>
            <a:endParaRPr lang="ru-RU" sz="2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Некоторые я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довитые змеи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11" name="Рисунок 10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642918"/>
            <a:ext cx="4038600" cy="1838325"/>
          </a:xfrm>
          <a:prstGeom prst="rect">
            <a:avLst/>
          </a:prstGeom>
        </p:spPr>
      </p:pic>
      <p:pic>
        <p:nvPicPr>
          <p:cNvPr id="12" name="Рисунок 11" descr="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72000"/>
            <a:ext cx="2643206" cy="25120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98456" y="72000"/>
            <a:ext cx="3997881" cy="2428868"/>
          </a:xfrm>
          <a:prstGeom prst="rect">
            <a:avLst/>
          </a:prstGeom>
        </p:spPr>
      </p:pic>
      <p:pic>
        <p:nvPicPr>
          <p:cNvPr id="13" name="Рисунок 12" descr="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571483"/>
            <a:ext cx="2844000" cy="19984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000" y="2592000"/>
            <a:ext cx="4320000" cy="4154984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Обыкновенная медянка</a:t>
            </a:r>
            <a:br>
              <a:rPr lang="ru-RU" sz="2400" b="1" dirty="0" smtClean="0"/>
            </a:br>
            <a:r>
              <a:rPr lang="ru-RU" sz="2400" dirty="0" smtClean="0"/>
              <a:t>Широко распространенная в России. Длина достигает 65 см. </a:t>
            </a:r>
          </a:p>
          <a:p>
            <a:r>
              <a:rPr lang="ru-RU" sz="2400" dirty="0" smtClean="0"/>
              <a:t>В борьбе с крупной и сильной добычей пускает в ход ядовитые зубы, с помощью которых вводит в жертву парализующий ядовитый секрет.</a:t>
            </a:r>
          </a:p>
          <a:p>
            <a:endParaRPr lang="ru-RU" sz="2400" dirty="0" smtClean="0"/>
          </a:p>
          <a:p>
            <a:r>
              <a:rPr lang="ru-RU" sz="2400" dirty="0" smtClean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16000" y="2592000"/>
            <a:ext cx="4320000" cy="4154984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Кошачья змея </a:t>
            </a:r>
            <a:br>
              <a:rPr lang="ru-RU" sz="2400" b="1" dirty="0" smtClean="0"/>
            </a:br>
            <a:r>
              <a:rPr lang="ru-RU" sz="2400" b="1" dirty="0" smtClean="0"/>
              <a:t>Р</a:t>
            </a:r>
            <a:r>
              <a:rPr lang="ru-RU" sz="2400" dirty="0" smtClean="0"/>
              <a:t>аспространена в Азербайджане, Дагестане. Обитает в сухих каменистых местах, но нередко селится в камышовых кровлях домов. В случае опасности собирает в клубок заднюю часть туловища и поднимает переднюю. Делает стремительные броски в сторону врага.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Некоторые я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довитые змеи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214422"/>
            <a:ext cx="4714908" cy="4525963"/>
          </a:xfrm>
        </p:spPr>
        <p:txBody>
          <a:bodyPr>
            <a:noAutofit/>
          </a:bodyPr>
          <a:lstStyle/>
          <a:p>
            <a:r>
              <a:rPr lang="ru-RU" sz="2400" dirty="0"/>
              <a:t>При укусе ядовитой змеи на коже человека остаются две небольшие красные точки - от проникновения ядовитых </a:t>
            </a:r>
            <a:r>
              <a:rPr lang="ru-RU" sz="2400" dirty="0" smtClean="0"/>
              <a:t>зубов</a:t>
            </a:r>
            <a:r>
              <a:rPr lang="ru-RU" sz="2400" dirty="0"/>
              <a:t>. В первые минуты после укуса в этом месте возникает слабая боль и чувство жжения, кожа краснеет, нарастает отек. Появляется слабость, головокружение, тошнота, снижается артериальное давление. Эти явления достигают максимума через 8-36 ч после укуса. </a:t>
            </a:r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Первые минуты после укуса ядовитой змеи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5" name="Рисунок 4" descr="2cre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357298"/>
            <a:ext cx="4000528" cy="2453657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572008"/>
            <a:ext cx="8929718" cy="1928826"/>
          </a:xfrm>
        </p:spPr>
        <p:txBody>
          <a:bodyPr>
            <a:noAutofit/>
          </a:bodyPr>
          <a:lstStyle/>
          <a:p>
            <a:r>
              <a:rPr lang="ru-RU" sz="2400" dirty="0"/>
              <a:t>Сразу после укуса необходимо обеспечить </a:t>
            </a:r>
            <a:r>
              <a:rPr lang="ru-RU" sz="2400" dirty="0" smtClean="0"/>
              <a:t>пострадавшему </a:t>
            </a:r>
            <a:r>
              <a:rPr lang="ru-RU" sz="2400" dirty="0"/>
              <a:t>покой и горизонтальное положение, это обеспечит </a:t>
            </a:r>
            <a:r>
              <a:rPr lang="ru-RU" sz="2400" dirty="0" smtClean="0"/>
              <a:t>минимальную </a:t>
            </a:r>
            <a:r>
              <a:rPr lang="ru-RU" sz="2400" dirty="0"/>
              <a:t>скорость переноса яда кровью. Успокойте </a:t>
            </a:r>
            <a:r>
              <a:rPr lang="ru-RU" sz="2400" dirty="0" smtClean="0"/>
              <a:t>пострадавшего</a:t>
            </a:r>
            <a:r>
              <a:rPr lang="ru-RU" sz="2400" dirty="0"/>
              <a:t>. Транспортируйте его в безопасное, защищенное от непогоды место. </a:t>
            </a:r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Первые действия при укусе змеи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6" name="Рисунок 5" descr="6F7ECADF0BCF0EAF1D67D94088628B8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928670"/>
            <a:ext cx="4762500" cy="3286125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1214422"/>
            <a:ext cx="3857652" cy="4525963"/>
          </a:xfrm>
        </p:spPr>
        <p:txBody>
          <a:bodyPr>
            <a:noAutofit/>
          </a:bodyPr>
          <a:lstStyle/>
          <a:p>
            <a:r>
              <a:rPr lang="ru-RU" sz="2400" dirty="0" smtClean="0"/>
              <a:t>Если имеется шприц и противоядная сыворотка, то наиболее радикальным методом лечения будет немедленное ее введение.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Первая помощь –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р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адикальный метод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5" name="Рисунок 4" descr="8FE1667A9865E15AC83E74B727E5781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285860"/>
            <a:ext cx="4762500" cy="3286125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214422"/>
            <a:ext cx="4714908" cy="4525963"/>
          </a:xfrm>
        </p:spPr>
        <p:txBody>
          <a:bodyPr>
            <a:noAutofit/>
          </a:bodyPr>
          <a:lstStyle/>
          <a:p>
            <a:r>
              <a:rPr lang="ru-RU" sz="2400" dirty="0"/>
              <a:t>Немедленно приступить к отсасыванию яда из ранки. Для этого сразу после укуса раскройте рану </a:t>
            </a:r>
            <a:r>
              <a:rPr lang="ru-RU" sz="2400" dirty="0" err="1"/>
              <a:t>н</a:t>
            </a:r>
            <a:r>
              <a:rPr lang="ru-RU" sz="2400" dirty="0" err="1" smtClean="0"/>
              <a:t>aдaвливанием</a:t>
            </a:r>
            <a:r>
              <a:rPr lang="ru-RU" sz="2400" dirty="0" smtClean="0"/>
              <a:t> </a:t>
            </a:r>
            <a:r>
              <a:rPr lang="ru-RU" sz="2400" dirty="0"/>
              <a:t>пальцев, а затем в течение 15-20 мин </a:t>
            </a:r>
            <a:r>
              <a:rPr lang="ru-RU" sz="2400" dirty="0" smtClean="0"/>
              <a:t>отсасывайте </a:t>
            </a:r>
            <a:r>
              <a:rPr lang="ru-RU" sz="2400" dirty="0"/>
              <a:t>яд ртом. Кровянистую жидкость сплевывайте. Эти </a:t>
            </a:r>
            <a:r>
              <a:rPr lang="ru-RU" sz="2400" dirty="0" smtClean="0"/>
              <a:t>действия </a:t>
            </a:r>
            <a:r>
              <a:rPr lang="ru-RU" sz="2400" dirty="0"/>
              <a:t>безвредны для оказывающего помощь. При правильном и своевременном проведении отсасывания яда из ранки </a:t>
            </a:r>
            <a:r>
              <a:rPr lang="ru-RU" sz="2400" dirty="0" smtClean="0"/>
              <a:t>удается </a:t>
            </a:r>
            <a:r>
              <a:rPr lang="ru-RU" sz="2400" dirty="0"/>
              <a:t>отсосать 50% яда.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Первая помощь – отсасывание яда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5" name="Рисунок 4" descr="kadr-sovet-08_08_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357298"/>
            <a:ext cx="3810000" cy="28575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594</Words>
  <Application>Microsoft Office PowerPoint</Application>
  <PresentationFormat>Экран (4:3)</PresentationFormat>
  <Paragraphs>64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МОУ СОШ№4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25_1</dc:creator>
  <cp:lastModifiedBy>Николай</cp:lastModifiedBy>
  <cp:revision>33</cp:revision>
  <dcterms:created xsi:type="dcterms:W3CDTF">2011-05-13T21:22:59Z</dcterms:created>
  <dcterms:modified xsi:type="dcterms:W3CDTF">2013-04-29T10:36:18Z</dcterms:modified>
</cp:coreProperties>
</file>