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8"/>
  </p:notesMasterIdLst>
  <p:sldIdLst>
    <p:sldId id="256" r:id="rId2"/>
    <p:sldId id="257" r:id="rId3"/>
    <p:sldId id="272" r:id="rId4"/>
    <p:sldId id="271" r:id="rId5"/>
    <p:sldId id="258" r:id="rId6"/>
    <p:sldId id="26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70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930" autoAdjust="0"/>
  </p:normalViewPr>
  <p:slideViewPr>
    <p:cSldViewPr>
      <p:cViewPr varScale="1">
        <p:scale>
          <a:sx n="70" d="100"/>
          <a:sy n="70" d="100"/>
        </p:scale>
        <p:origin x="-138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33A1A-84B2-402D-8EAC-D037757BC636}" type="datetimeFigureOut">
              <a:rPr lang="ru-RU" smtClean="0"/>
              <a:pPr/>
              <a:t>22.05.2013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13A5E1-D087-48A7-B51C-450C417689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52230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13A5E1-D087-48A7-B51C-450C4176897F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ACD24-1B49-4859-8652-0F638347A7F5}" type="datetimeFigureOut">
              <a:rPr lang="ru-RU" smtClean="0"/>
              <a:pPr/>
              <a:t>22.05.2013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35E3B-3939-4AD3-BD7E-118B16B7086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ACD24-1B49-4859-8652-0F638347A7F5}" type="datetimeFigureOut">
              <a:rPr lang="ru-RU" smtClean="0"/>
              <a:pPr/>
              <a:t>22.05.2013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35E3B-3939-4AD3-BD7E-118B16B708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ACD24-1B49-4859-8652-0F638347A7F5}" type="datetimeFigureOut">
              <a:rPr lang="ru-RU" smtClean="0"/>
              <a:pPr/>
              <a:t>22.05.2013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35E3B-3939-4AD3-BD7E-118B16B708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ACD24-1B49-4859-8652-0F638347A7F5}" type="datetimeFigureOut">
              <a:rPr lang="ru-RU" smtClean="0"/>
              <a:pPr/>
              <a:t>22.05.2013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35E3B-3939-4AD3-BD7E-118B16B708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ACD24-1B49-4859-8652-0F638347A7F5}" type="datetimeFigureOut">
              <a:rPr lang="ru-RU" smtClean="0"/>
              <a:pPr/>
              <a:t>22.05.2013</a:t>
            </a:fld>
            <a:endParaRPr lang="ru-RU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35E3B-3939-4AD3-BD7E-118B16B708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ACD24-1B49-4859-8652-0F638347A7F5}" type="datetimeFigureOut">
              <a:rPr lang="ru-RU" smtClean="0"/>
              <a:pPr/>
              <a:t>22.05.2013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35E3B-3939-4AD3-BD7E-118B16B708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ACD24-1B49-4859-8652-0F638347A7F5}" type="datetimeFigureOut">
              <a:rPr lang="ru-RU" smtClean="0"/>
              <a:pPr/>
              <a:t>22.05.2013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35E3B-3939-4AD3-BD7E-118B16B708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ACD24-1B49-4859-8652-0F638347A7F5}" type="datetimeFigureOut">
              <a:rPr lang="ru-RU" smtClean="0"/>
              <a:pPr/>
              <a:t>22.05.2013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35E3B-3939-4AD3-BD7E-118B16B708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ACD24-1B49-4859-8652-0F638347A7F5}" type="datetimeFigureOut">
              <a:rPr lang="ru-RU" smtClean="0"/>
              <a:pPr/>
              <a:t>22.05.2013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35E3B-3939-4AD3-BD7E-118B16B708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ACD24-1B49-4859-8652-0F638347A7F5}" type="datetimeFigureOut">
              <a:rPr lang="ru-RU" smtClean="0"/>
              <a:pPr/>
              <a:t>22.05.2013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35E3B-3939-4AD3-BD7E-118B16B7086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ACD24-1B49-4859-8652-0F638347A7F5}" type="datetimeFigureOut">
              <a:rPr lang="ru-RU" smtClean="0"/>
              <a:pPr/>
              <a:t>22.05.2013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35E3B-3939-4AD3-BD7E-118B16B7086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BAACD24-1B49-4859-8652-0F638347A7F5}" type="datetimeFigureOut">
              <a:rPr lang="ru-RU" smtClean="0"/>
              <a:pPr/>
              <a:t>22.05.2013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8D435E3B-3939-4AD3-BD7E-118B16B7086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14555" y="764704"/>
            <a:ext cx="7329251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 pitchFamily="34" charset="0"/>
              </a:rPr>
              <a:t>Первая помощь</a:t>
            </a:r>
            <a:endParaRPr lang="ru-RU" sz="8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20568362">
            <a:off x="3865059" y="3758847"/>
            <a:ext cx="4886274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Mistral" pitchFamily="66" charset="0"/>
              </a:rPr>
              <a:t>и насекомых</a:t>
            </a:r>
            <a:endParaRPr lang="ru-RU" sz="8800" b="1" i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Mistral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20568362">
            <a:off x="1315271" y="3022964"/>
            <a:ext cx="6386685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i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Mistral" pitchFamily="66" charset="0"/>
              </a:rPr>
              <a:t>п</a:t>
            </a:r>
            <a:r>
              <a:rPr lang="ru-RU" sz="88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Mistral" pitchFamily="66" charset="0"/>
              </a:rPr>
              <a:t>ри укусах змей</a:t>
            </a:r>
            <a:endParaRPr lang="ru-RU" sz="8800" b="1" i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Mistral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ac093538eac9bd1e6c00a3dcb80e2b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1340768"/>
            <a:ext cx="2775252" cy="2585366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57620" y="1214422"/>
            <a:ext cx="5072098" cy="4525963"/>
          </a:xfrm>
        </p:spPr>
        <p:txBody>
          <a:bodyPr>
            <a:noAutofit/>
          </a:bodyPr>
          <a:lstStyle/>
          <a:p>
            <a:r>
              <a:rPr lang="ru-RU" sz="2400" dirty="0"/>
              <a:t>При укусах пчел, ос, шершней и шмелей в месте укуса развивается боль, жжение, возникает отек и местное </a:t>
            </a:r>
            <a:r>
              <a:rPr lang="ru-RU" sz="2400" dirty="0" smtClean="0"/>
              <a:t>повышение </a:t>
            </a:r>
            <a:r>
              <a:rPr lang="ru-RU" sz="2400" dirty="0"/>
              <a:t>температуры. При множественных укусах появляется </a:t>
            </a:r>
            <a:r>
              <a:rPr lang="ru-RU" sz="2400" dirty="0" smtClean="0"/>
              <a:t>слабость</a:t>
            </a:r>
            <a:r>
              <a:rPr lang="ru-RU" sz="2400" dirty="0"/>
              <a:t>, головокружение, головная боль, озноб, </a:t>
            </a:r>
            <a:r>
              <a:rPr lang="ru-RU" sz="2400" dirty="0" smtClean="0"/>
              <a:t>тошнота</a:t>
            </a:r>
            <a:r>
              <a:rPr lang="ru-RU" sz="2400" dirty="0"/>
              <a:t>,</a:t>
            </a:r>
            <a:r>
              <a:rPr lang="ru-RU" sz="2400" dirty="0" smtClean="0"/>
              <a:t> </a:t>
            </a:r>
            <a:r>
              <a:rPr lang="ru-RU" sz="2400" dirty="0"/>
              <a:t>рвота, повышается температура тела.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У </a:t>
            </a:r>
            <a:r>
              <a:rPr lang="ru-RU" sz="2400" dirty="0"/>
              <a:t>людей с </a:t>
            </a:r>
            <a:r>
              <a:rPr lang="ru-RU" sz="2400" dirty="0" smtClean="0"/>
              <a:t>повышенной чувствительностью </a:t>
            </a:r>
            <a:r>
              <a:rPr lang="ru-RU" sz="2400" dirty="0"/>
              <a:t>к пчелиному яду могут появиться боли в </a:t>
            </a:r>
            <a:r>
              <a:rPr lang="ru-RU" sz="2400" dirty="0" smtClean="0"/>
              <a:t>пояснице </a:t>
            </a:r>
            <a:r>
              <a:rPr lang="ru-RU" sz="2400" dirty="0"/>
              <a:t>и суставах, возможны судороги и потеря сознания.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116632"/>
            <a:ext cx="9144000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 pitchFamily="34" charset="0"/>
              </a:rPr>
              <a:t>Первая помощь при укусах насекомых – первые признаки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Impact" pitchFamily="34" charset="0"/>
            </a:endParaRPr>
          </a:p>
        </p:txBody>
      </p:sp>
      <p:pic>
        <p:nvPicPr>
          <p:cNvPr id="6" name="Рисунок 5" descr="clip_image0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472" y="4071942"/>
            <a:ext cx="3333750" cy="2238375"/>
          </a:xfrm>
          <a:prstGeom prst="rect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41406" y="1844824"/>
            <a:ext cx="4786346" cy="4525963"/>
          </a:xfrm>
        </p:spPr>
        <p:txBody>
          <a:bodyPr>
            <a:noAutofit/>
          </a:bodyPr>
          <a:lstStyle/>
          <a:p>
            <a:r>
              <a:rPr lang="ru-RU" sz="2400" dirty="0"/>
              <a:t>В первую очередь нужно удалить из кожи жало </a:t>
            </a:r>
            <a:r>
              <a:rPr lang="ru-RU" sz="2400" dirty="0" smtClean="0"/>
              <a:t>насекомого</a:t>
            </a:r>
            <a:r>
              <a:rPr lang="ru-RU" sz="2400" dirty="0"/>
              <a:t>, ужаленное место смочить спиртом. Приложить </a:t>
            </a:r>
            <a:r>
              <a:rPr lang="ru-RU" sz="2400" dirty="0" smtClean="0"/>
              <a:t>к ужаленному </a:t>
            </a:r>
            <a:r>
              <a:rPr lang="ru-RU" sz="2400" dirty="0"/>
              <a:t>месту холод (полиэтиленовый пакет с </a:t>
            </a:r>
            <a:r>
              <a:rPr lang="ru-RU" sz="2400" dirty="0" smtClean="0"/>
              <a:t>холодной водой). </a:t>
            </a:r>
            <a:r>
              <a:rPr lang="ru-RU" sz="2400" dirty="0"/>
              <a:t>Давать пострадавшему обильное питье.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18864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 pitchFamily="34" charset="0"/>
              </a:rPr>
              <a:t>Первая помощь – первые действия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Impact" pitchFamily="34" charset="0"/>
            </a:endParaRPr>
          </a:p>
        </p:txBody>
      </p:sp>
      <p:pic>
        <p:nvPicPr>
          <p:cNvPr id="4" name="Рисунок 3" descr="jalo_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307368"/>
            <a:ext cx="3810000" cy="2514600"/>
          </a:xfrm>
          <a:prstGeom prst="rect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14810" y="1214422"/>
            <a:ext cx="4714908" cy="4525963"/>
          </a:xfrm>
        </p:spPr>
        <p:txBody>
          <a:bodyPr>
            <a:noAutofit/>
          </a:bodyPr>
          <a:lstStyle/>
          <a:p>
            <a:r>
              <a:rPr lang="ru-RU" sz="2400" dirty="0"/>
              <a:t>Отметим, что наиболее опасны </a:t>
            </a:r>
            <a:r>
              <a:rPr lang="ru-RU" sz="2400" dirty="0" err="1"/>
              <a:t>ужаления</a:t>
            </a:r>
            <a:r>
              <a:rPr lang="ru-RU" sz="2400" dirty="0"/>
              <a:t> пчел, ос, </a:t>
            </a:r>
            <a:r>
              <a:rPr lang="ru-RU" sz="2400" dirty="0" smtClean="0"/>
              <a:t>шершней </a:t>
            </a:r>
            <a:r>
              <a:rPr lang="ru-RU" sz="2400" dirty="0"/>
              <a:t>в полость рта, куда насекомое может попасть, когда </a:t>
            </a:r>
            <a:r>
              <a:rPr lang="ru-RU" sz="2400" dirty="0" smtClean="0"/>
              <a:t>человек </a:t>
            </a:r>
            <a:r>
              <a:rPr lang="ru-RU" sz="2400" dirty="0"/>
              <a:t>ест фрукты.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В </a:t>
            </a:r>
            <a:r>
              <a:rPr lang="ru-RU" sz="2400" dirty="0"/>
              <a:t>таких случаях необходима срочная </a:t>
            </a:r>
            <a:r>
              <a:rPr lang="ru-RU" sz="2400" dirty="0" smtClean="0"/>
              <a:t>медицинская </a:t>
            </a:r>
            <a:r>
              <a:rPr lang="ru-RU" sz="2400" dirty="0"/>
              <a:t>помощь, так как возникающие отек гортани и удушье смертельно опасны.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18864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 pitchFamily="34" charset="0"/>
              </a:rPr>
              <a:t>Помни !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Impact" pitchFamily="34" charset="0"/>
            </a:endParaRPr>
          </a:p>
        </p:txBody>
      </p:sp>
      <p:pic>
        <p:nvPicPr>
          <p:cNvPr id="4" name="Рисунок 3" descr="1217270999_image000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1285860"/>
            <a:ext cx="3810000" cy="2590800"/>
          </a:xfrm>
          <a:prstGeom prst="rect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488" y="571480"/>
            <a:ext cx="6072230" cy="5168905"/>
          </a:xfrm>
        </p:spPr>
        <p:txBody>
          <a:bodyPr>
            <a:noAutofit/>
          </a:bodyPr>
          <a:lstStyle/>
          <a:p>
            <a:r>
              <a:rPr lang="ru-RU" sz="2400" dirty="0"/>
              <a:t>Из-за специфических свойств слюны комара в месте его укуса образуются небольшие пузырьки, возникает зуд, </a:t>
            </a:r>
            <a:r>
              <a:rPr lang="ru-RU" sz="2400" dirty="0" smtClean="0"/>
              <a:t>чувство </a:t>
            </a:r>
            <a:r>
              <a:rPr lang="ru-RU" sz="2400" dirty="0"/>
              <a:t>жжения. </a:t>
            </a:r>
          </a:p>
          <a:p>
            <a:r>
              <a:rPr lang="ru-RU" sz="2400" dirty="0"/>
              <a:t>Зуд можно устранить, если смочить </a:t>
            </a:r>
            <a:r>
              <a:rPr lang="ru-RU" sz="2400" dirty="0" smtClean="0"/>
              <a:t>кожу</a:t>
            </a:r>
            <a:br>
              <a:rPr lang="ru-RU" sz="2400" dirty="0" smtClean="0"/>
            </a:br>
            <a:r>
              <a:rPr lang="ru-RU" sz="2400" dirty="0" smtClean="0"/>
              <a:t>                                             нашатырным</a:t>
            </a:r>
            <a:br>
              <a:rPr lang="ru-RU" sz="2400" dirty="0" smtClean="0"/>
            </a:br>
            <a:r>
              <a:rPr lang="ru-RU" sz="2400" dirty="0" smtClean="0"/>
              <a:t>                                             спиртом или</a:t>
            </a:r>
            <a:br>
              <a:rPr lang="ru-RU" sz="2400" dirty="0" smtClean="0"/>
            </a:br>
            <a:r>
              <a:rPr lang="ru-RU" sz="2400" dirty="0" smtClean="0"/>
              <a:t>                                             раствором</a:t>
            </a:r>
            <a:br>
              <a:rPr lang="ru-RU" sz="2400" dirty="0" smtClean="0"/>
            </a:br>
            <a:r>
              <a:rPr lang="ru-RU" sz="2400" dirty="0" smtClean="0"/>
              <a:t>                                             питьевой соды</a:t>
            </a:r>
            <a:br>
              <a:rPr lang="ru-RU" sz="2400" dirty="0" smtClean="0"/>
            </a:br>
            <a:r>
              <a:rPr lang="ru-RU" sz="2400" dirty="0" smtClean="0"/>
              <a:t>                                             (половину чайной</a:t>
            </a:r>
            <a:br>
              <a:rPr lang="ru-RU" sz="2400" dirty="0" smtClean="0"/>
            </a:br>
            <a:r>
              <a:rPr lang="ru-RU" sz="2400" dirty="0" smtClean="0"/>
              <a:t>                                             ложки </a:t>
            </a:r>
            <a:r>
              <a:rPr lang="ru-RU" sz="2400" dirty="0"/>
              <a:t>соды </a:t>
            </a:r>
            <a:r>
              <a:rPr lang="ru-RU" sz="2400" dirty="0" smtClean="0"/>
              <a:t>на</a:t>
            </a:r>
            <a:br>
              <a:rPr lang="ru-RU" sz="2400" dirty="0" smtClean="0"/>
            </a:br>
            <a:r>
              <a:rPr lang="ru-RU" sz="2400" dirty="0" smtClean="0"/>
              <a:t>                                             стакан </a:t>
            </a:r>
            <a:r>
              <a:rPr lang="ru-RU" sz="2400" dirty="0"/>
              <a:t>воды).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16632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 pitchFamily="34" charset="0"/>
              </a:rPr>
              <a:t>Укусы комаров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Impact" pitchFamily="34" charset="0"/>
            </a:endParaRPr>
          </a:p>
        </p:txBody>
      </p:sp>
      <p:pic>
        <p:nvPicPr>
          <p:cNvPr id="6" name="Рисунок 5" descr="3980_NpAdvHov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57422" y="2786058"/>
            <a:ext cx="3810000" cy="3886200"/>
          </a:xfrm>
          <a:prstGeom prst="rect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</p:pic>
      <p:pic>
        <p:nvPicPr>
          <p:cNvPr id="4" name="Рисунок 3" descr="18730582_04905605412405205705704905005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596" y="1285860"/>
            <a:ext cx="2286000" cy="2124075"/>
          </a:xfrm>
          <a:prstGeom prst="rect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57620" y="1214422"/>
            <a:ext cx="5072098" cy="4525963"/>
          </a:xfrm>
        </p:spPr>
        <p:txBody>
          <a:bodyPr>
            <a:noAutofit/>
          </a:bodyPr>
          <a:lstStyle/>
          <a:p>
            <a:r>
              <a:rPr lang="ru-RU" sz="2400" dirty="0"/>
              <a:t>Отметим, что в местах большого скопления комаров пользуются </a:t>
            </a:r>
            <a:r>
              <a:rPr lang="ru-RU" sz="2400" dirty="0" smtClean="0"/>
              <a:t>накомарниками</a:t>
            </a:r>
            <a:r>
              <a:rPr lang="ru-RU" sz="2400" dirty="0"/>
              <a:t>, которые шьют из марли. Для отпугивания </a:t>
            </a:r>
            <a:r>
              <a:rPr lang="ru-RU" sz="2400" dirty="0" smtClean="0"/>
              <a:t>комаров </a:t>
            </a:r>
            <a:r>
              <a:rPr lang="ru-RU" sz="2400" dirty="0"/>
              <a:t>применяют различные </a:t>
            </a:r>
            <a:r>
              <a:rPr lang="ru-RU" sz="2400" dirty="0" smtClean="0"/>
              <a:t>средства.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8864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 pitchFamily="34" charset="0"/>
              </a:rPr>
              <a:t>Укусы комаров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Impact" pitchFamily="34" charset="0"/>
            </a:endParaRPr>
          </a:p>
        </p:txBody>
      </p:sp>
      <p:pic>
        <p:nvPicPr>
          <p:cNvPr id="4" name="Рисунок 3" descr="EMN02_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1357298"/>
            <a:ext cx="2571768" cy="3870511"/>
          </a:xfrm>
          <a:prstGeom prst="rect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</p:pic>
      <p:pic>
        <p:nvPicPr>
          <p:cNvPr id="6" name="Рисунок 5" descr="%20%20~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00892" y="3357562"/>
            <a:ext cx="1905000" cy="3333750"/>
          </a:xfrm>
          <a:prstGeom prst="rect">
            <a:avLst/>
          </a:prstGeom>
        </p:spPr>
      </p:pic>
      <p:pic>
        <p:nvPicPr>
          <p:cNvPr id="7" name="Рисунок 6" descr="400(149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14744" y="3214686"/>
            <a:ext cx="3333750" cy="33337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00496" y="1214422"/>
            <a:ext cx="4929222" cy="4525963"/>
          </a:xfrm>
        </p:spPr>
        <p:txBody>
          <a:bodyPr>
            <a:noAutofit/>
          </a:bodyPr>
          <a:lstStyle/>
          <a:p>
            <a:r>
              <a:rPr lang="ru-RU" sz="2400" dirty="0" smtClean="0"/>
              <a:t>Особую </a:t>
            </a:r>
            <a:r>
              <a:rPr lang="ru-RU" sz="2400" dirty="0"/>
              <a:t>опасность </a:t>
            </a:r>
            <a:r>
              <a:rPr lang="ru-RU" sz="2400" dirty="0" smtClean="0"/>
              <a:t>представляют </a:t>
            </a:r>
            <a:r>
              <a:rPr lang="ru-RU" sz="2400" dirty="0"/>
              <a:t>малярийные комары, которые являются переносчиками малярии и других заболеваний. Отличить их можно по посадке. Обыкновенные </a:t>
            </a:r>
            <a:r>
              <a:rPr lang="ru-RU" sz="2400" dirty="0" smtClean="0"/>
              <a:t>комары </a:t>
            </a:r>
            <a:r>
              <a:rPr lang="ru-RU" sz="2400" dirty="0"/>
              <a:t>сидят держа брюшко параллельно поверхности, а малярийные </a:t>
            </a:r>
            <a:r>
              <a:rPr lang="ru-RU" sz="2400" dirty="0" smtClean="0"/>
              <a:t>приподнимают </a:t>
            </a:r>
            <a:r>
              <a:rPr lang="ru-RU" sz="2400" dirty="0"/>
              <a:t>брюшко кверху.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94400" y="235717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 pitchFamily="34" charset="0"/>
              </a:rPr>
              <a:t>Укусы комаров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Impact" pitchFamily="34" charset="0"/>
            </a:endParaRPr>
          </a:p>
        </p:txBody>
      </p:sp>
      <p:pic>
        <p:nvPicPr>
          <p:cNvPr id="6" name="Рисунок 5" descr="1291153591_image05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1285860"/>
            <a:ext cx="3800475" cy="4133850"/>
          </a:xfrm>
          <a:prstGeom prst="rect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628800"/>
            <a:ext cx="8229600" cy="3231232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 pitchFamily="34" charset="0"/>
              </a:rPr>
              <a:t>Спасибо </a:t>
            </a:r>
            <a:br>
              <a:rPr lang="ru-RU" sz="600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 pitchFamily="34" charset="0"/>
              </a:rPr>
            </a:br>
            <a:r>
              <a:rPr lang="ru-RU" sz="600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 pitchFamily="34" charset="0"/>
              </a:rPr>
              <a:t>за </a:t>
            </a:r>
            <a:br>
              <a:rPr lang="ru-RU" sz="600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 pitchFamily="34" charset="0"/>
              </a:rPr>
            </a:br>
            <a:r>
              <a:rPr lang="ru-RU" sz="600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 pitchFamily="34" charset="0"/>
              </a:rPr>
              <a:t>внимание!</a:t>
            </a:r>
            <a:r>
              <a:rPr lang="ru-RU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 pitchFamily="34" charset="0"/>
              </a:rPr>
              <a:t/>
            </a:r>
            <a:br>
              <a:rPr lang="ru-RU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 pitchFamily="34" charset="0"/>
              </a:rPr>
            </a:br>
            <a:endParaRPr lang="ru-RU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Impac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57165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57817" y="188640"/>
            <a:ext cx="2772000" cy="24787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252000" y="2550739"/>
            <a:ext cx="4320000" cy="415498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Среднеазиатская кобра</a:t>
            </a:r>
          </a:p>
          <a:p>
            <a:pPr>
              <a:buNone/>
            </a:pPr>
            <a:r>
              <a:rPr lang="ru-RU" sz="2400" dirty="0" smtClean="0"/>
              <a:t>Крупная змея длиной до 1,6 м.</a:t>
            </a:r>
          </a:p>
          <a:p>
            <a:pPr>
              <a:buNone/>
            </a:pPr>
            <a:r>
              <a:rPr lang="ru-RU" sz="2400" dirty="0" smtClean="0"/>
              <a:t>Распространена в южных</a:t>
            </a:r>
            <a:br>
              <a:rPr lang="ru-RU" sz="2400" dirty="0" smtClean="0"/>
            </a:br>
            <a:r>
              <a:rPr lang="ru-RU" sz="2400" dirty="0" smtClean="0"/>
              <a:t>областях Средней Азии: </a:t>
            </a:r>
            <a:br>
              <a:rPr lang="ru-RU" sz="2400" dirty="0" smtClean="0"/>
            </a:br>
            <a:r>
              <a:rPr lang="ru-RU" sz="2400" dirty="0" smtClean="0"/>
              <a:t>юго-запад Таджикистана, </a:t>
            </a:r>
            <a:br>
              <a:rPr lang="ru-RU" sz="2400" dirty="0" smtClean="0"/>
            </a:br>
            <a:r>
              <a:rPr lang="ru-RU" sz="2400" dirty="0" smtClean="0"/>
              <a:t>юг Узбекистана и Туркмении. </a:t>
            </a:r>
            <a:br>
              <a:rPr lang="ru-RU" sz="2400" dirty="0" smtClean="0"/>
            </a:br>
            <a:r>
              <a:rPr lang="ru-RU" sz="2400" dirty="0" smtClean="0"/>
              <a:t>Кобру можно встретить в </a:t>
            </a:r>
            <a:br>
              <a:rPr lang="ru-RU" sz="2400" dirty="0" smtClean="0"/>
            </a:br>
            <a:r>
              <a:rPr lang="ru-RU" sz="2400" dirty="0" smtClean="0"/>
              <a:t>предгорьях, долинах рек, </a:t>
            </a:r>
            <a:br>
              <a:rPr lang="ru-RU" sz="2400" dirty="0" smtClean="0"/>
            </a:br>
            <a:r>
              <a:rPr lang="ru-RU" sz="2400" dirty="0" smtClean="0"/>
              <a:t>обычно </a:t>
            </a:r>
            <a:r>
              <a:rPr lang="ru-RU" sz="2400" dirty="0" smtClean="0"/>
              <a:t>среди кустарников, </a:t>
            </a:r>
            <a:br>
              <a:rPr lang="ru-RU" sz="2400" dirty="0" smtClean="0"/>
            </a:br>
            <a:r>
              <a:rPr lang="ru-RU" sz="2400" dirty="0" smtClean="0"/>
              <a:t>нередко встречается в </a:t>
            </a:r>
            <a:br>
              <a:rPr lang="ru-RU" sz="2400" dirty="0" smtClean="0"/>
            </a:br>
            <a:r>
              <a:rPr lang="ru-RU" sz="2400" dirty="0" smtClean="0"/>
              <a:t>заброшенных строениях. 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44000" y="18864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 pitchFamily="34" charset="0"/>
              </a:rPr>
              <a:t>Некоторые я</a:t>
            </a:r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 pitchFamily="34" charset="0"/>
              </a:rPr>
              <a:t>довитые змеи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Impact" pitchFamily="34" charset="0"/>
            </a:endParaRPr>
          </a:p>
        </p:txBody>
      </p:sp>
      <p:pic>
        <p:nvPicPr>
          <p:cNvPr id="6" name="Рисунок 5" descr="1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9592" y="773416"/>
            <a:ext cx="2592288" cy="182420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716000" y="2592000"/>
            <a:ext cx="4320000" cy="415498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Обыкновенная гадюка </a:t>
            </a:r>
            <a:r>
              <a:rPr lang="ru-RU" sz="2400" dirty="0" smtClean="0"/>
              <a:t>до 75 см длиной.</a:t>
            </a:r>
            <a:br>
              <a:rPr lang="ru-RU" sz="2400" dirty="0" smtClean="0"/>
            </a:br>
            <a:r>
              <a:rPr lang="ru-RU" sz="2400" dirty="0" smtClean="0"/>
              <a:t> Гадюка — самая широко распространенная ядовитая змея нашей страны. Гадюку можно встретить в европейской части России, в Сибири вплоть до Сахалина.</a:t>
            </a:r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51520" y="2592000"/>
            <a:ext cx="4211968" cy="304698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Гюрза </a:t>
            </a:r>
            <a:br>
              <a:rPr lang="ru-RU" sz="2400" b="1" dirty="0" smtClean="0"/>
            </a:br>
            <a:r>
              <a:rPr lang="ru-RU" sz="2400" dirty="0" smtClean="0"/>
              <a:t>Крупная змея длиной до 1,6 м.</a:t>
            </a:r>
          </a:p>
          <a:p>
            <a:pPr>
              <a:buNone/>
            </a:pPr>
            <a:r>
              <a:rPr lang="ru-RU" sz="2400" dirty="0" smtClean="0"/>
              <a:t>Встречается в Закавказье, Восточном </a:t>
            </a:r>
            <a:r>
              <a:rPr lang="ru-RU" sz="2400" dirty="0" err="1" smtClean="0"/>
              <a:t>Предкавказье</a:t>
            </a:r>
            <a:r>
              <a:rPr lang="ru-RU" sz="2400" dirty="0" smtClean="0"/>
              <a:t>, Южной Туркмении, Южном и Восточном Узбекистане, Западном Таджикистане и на юге Казахстана.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716000" y="2592000"/>
            <a:ext cx="4320000" cy="304698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Степная гадюка </a:t>
            </a:r>
            <a:br>
              <a:rPr lang="ru-RU" sz="2400" b="1" dirty="0" smtClean="0"/>
            </a:br>
            <a:r>
              <a:rPr lang="ru-RU" sz="2400" dirty="0" smtClean="0"/>
              <a:t>Размеры степной гадюки, как правило, не превышают 60 см.</a:t>
            </a:r>
          </a:p>
          <a:p>
            <a:r>
              <a:rPr lang="ru-RU" sz="2400" dirty="0" smtClean="0"/>
              <a:t>Обитает в Крыму, Казахстане, Средней Азии, степных районах Кавказа.</a:t>
            </a:r>
          </a:p>
          <a:p>
            <a:endParaRPr lang="ru-RU" sz="2400" dirty="0" smtClean="0"/>
          </a:p>
          <a:p>
            <a:endParaRPr lang="ru-RU" sz="2400" dirty="0" smtClean="0"/>
          </a:p>
        </p:txBody>
      </p:sp>
      <p:pic>
        <p:nvPicPr>
          <p:cNvPr id="7" name="Рисунок 6" descr="3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31640" y="908720"/>
            <a:ext cx="2488930" cy="202098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44000" y="10104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 pitchFamily="34" charset="0"/>
              </a:rPr>
              <a:t>Некоторые ядовитые змеи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Impact" pitchFamily="34" charset="0"/>
            </a:endParaRPr>
          </a:p>
        </p:txBody>
      </p:sp>
      <p:pic>
        <p:nvPicPr>
          <p:cNvPr id="9" name="Рисунок 8" descr="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652120" y="144062"/>
            <a:ext cx="2656012" cy="23928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14810" y="1214422"/>
            <a:ext cx="4714908" cy="4525963"/>
          </a:xfrm>
        </p:spPr>
        <p:txBody>
          <a:bodyPr>
            <a:noAutofit/>
          </a:bodyPr>
          <a:lstStyle/>
          <a:p>
            <a:r>
              <a:rPr lang="ru-RU" sz="2400" dirty="0"/>
              <a:t>При укусе ядовитой змеи на коже человека остаются две небольшие красные точки - от проникновения ядовитых </a:t>
            </a:r>
            <a:r>
              <a:rPr lang="ru-RU" sz="2400" dirty="0" smtClean="0"/>
              <a:t>зубов</a:t>
            </a:r>
            <a:r>
              <a:rPr lang="ru-RU" sz="2400" dirty="0"/>
              <a:t>. В первые минуты после укуса в этом месте возникает слабая боль и чувство жжения, кожа краснеет, нарастает отек. Появляется слабость, головокружение, тошнота, снижается артериальное давление. Эти явления достигают максимума через 8-36 ч после укуса. </a:t>
            </a:r>
          </a:p>
          <a:p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8864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 pitchFamily="34" charset="0"/>
              </a:rPr>
              <a:t>Первые минуты после укуса ядовитой змеи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Impact" pitchFamily="34" charset="0"/>
            </a:endParaRPr>
          </a:p>
        </p:txBody>
      </p:sp>
      <p:pic>
        <p:nvPicPr>
          <p:cNvPr id="5" name="Рисунок 4" descr="2crea1.jpg"/>
          <p:cNvPicPr>
            <a:picLocks noChangeAspect="1"/>
          </p:cNvPicPr>
          <p:nvPr/>
        </p:nvPicPr>
        <p:blipFill rotWithShape="1">
          <a:blip r:embed="rId2" cstate="print"/>
          <a:srcRect r="7449"/>
          <a:stretch/>
        </p:blipFill>
        <p:spPr>
          <a:xfrm>
            <a:off x="467544" y="1357298"/>
            <a:ext cx="3702562" cy="245365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9451" y="3861048"/>
            <a:ext cx="8929718" cy="2808312"/>
          </a:xfrm>
        </p:spPr>
        <p:txBody>
          <a:bodyPr>
            <a:noAutofit/>
          </a:bodyPr>
          <a:lstStyle/>
          <a:p>
            <a:r>
              <a:rPr lang="ru-RU" sz="2400" dirty="0"/>
              <a:t>Сразу после укуса необходимо обеспечить </a:t>
            </a:r>
            <a:r>
              <a:rPr lang="ru-RU" sz="2400" dirty="0" smtClean="0"/>
              <a:t>пострадавшему </a:t>
            </a:r>
            <a:r>
              <a:rPr lang="ru-RU" sz="2400" dirty="0"/>
              <a:t>покой и горизонтальное положение, это обеспечит </a:t>
            </a:r>
            <a:r>
              <a:rPr lang="ru-RU" sz="2400" dirty="0" smtClean="0"/>
              <a:t>минимальную </a:t>
            </a:r>
            <a:r>
              <a:rPr lang="ru-RU" sz="2400" dirty="0"/>
              <a:t>скорость переноса яда кровью. Успокойте </a:t>
            </a:r>
            <a:r>
              <a:rPr lang="ru-RU" sz="2400" dirty="0" smtClean="0"/>
              <a:t>пострадавшего</a:t>
            </a:r>
            <a:r>
              <a:rPr lang="ru-RU" sz="2400" dirty="0"/>
              <a:t>. Транспортируйте его в безопасное, защищенное от непогоды место. </a:t>
            </a:r>
            <a:r>
              <a:rPr lang="ru-RU" dirty="0"/>
              <a:t>Обеспечьте полную неподвижность  пораженной ноги, прибинтовав ее к здоровой. При укусе змеи в руку зафиксируйте ее в согнутом положении.</a:t>
            </a:r>
            <a:endParaRPr lang="ru-RU" sz="2400" dirty="0"/>
          </a:p>
          <a:p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18864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 pitchFamily="34" charset="0"/>
              </a:rPr>
              <a:t>Первые действия при укусе змеи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Impact" pitchFamily="34" charset="0"/>
            </a:endParaRPr>
          </a:p>
        </p:txBody>
      </p:sp>
      <p:pic>
        <p:nvPicPr>
          <p:cNvPr id="6" name="Рисунок 5" descr="6F7ECADF0BCF0EAF1D67D94088628B8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48855" y="1124744"/>
            <a:ext cx="3861298" cy="26642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14810" y="1214422"/>
            <a:ext cx="4714908" cy="4525963"/>
          </a:xfrm>
        </p:spPr>
        <p:txBody>
          <a:bodyPr>
            <a:noAutofit/>
          </a:bodyPr>
          <a:lstStyle/>
          <a:p>
            <a:r>
              <a:rPr lang="ru-RU" sz="2400" dirty="0"/>
              <a:t>Немедленно приступить к отсасыванию яда из ранки. Для этого сразу после укуса раскройте рану </a:t>
            </a:r>
            <a:r>
              <a:rPr lang="ru-RU" sz="2400" dirty="0" err="1"/>
              <a:t>н</a:t>
            </a:r>
            <a:r>
              <a:rPr lang="ru-RU" sz="2400" dirty="0" err="1" smtClean="0"/>
              <a:t>aдaвливанием</a:t>
            </a:r>
            <a:r>
              <a:rPr lang="ru-RU" sz="2400" dirty="0" smtClean="0"/>
              <a:t> </a:t>
            </a:r>
            <a:r>
              <a:rPr lang="ru-RU" sz="2400" dirty="0"/>
              <a:t>пальцев, а затем в течение 15-20 мин </a:t>
            </a:r>
            <a:r>
              <a:rPr lang="ru-RU" sz="2400" dirty="0" smtClean="0"/>
              <a:t>отсасывайте </a:t>
            </a:r>
            <a:r>
              <a:rPr lang="ru-RU" sz="2400" dirty="0"/>
              <a:t>яд ртом. Кровянистую жидкость сплевывайте. Эти </a:t>
            </a:r>
            <a:r>
              <a:rPr lang="ru-RU" sz="2400" dirty="0" smtClean="0"/>
              <a:t>действия </a:t>
            </a:r>
            <a:r>
              <a:rPr lang="ru-RU" sz="2400" dirty="0"/>
              <a:t>безвредны для оказывающего помощь. При правильном и своевременном проведении отсасывания яда из ранки </a:t>
            </a:r>
            <a:r>
              <a:rPr lang="ru-RU" sz="2400" dirty="0" smtClean="0"/>
              <a:t>удается </a:t>
            </a:r>
            <a:r>
              <a:rPr lang="ru-RU" sz="2400" dirty="0"/>
              <a:t>отсосать 50% яда.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52485" y="18864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 pitchFamily="34" charset="0"/>
              </a:rPr>
              <a:t>Первая помощь – отсасывание яда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Impact" pitchFamily="34" charset="0"/>
            </a:endParaRPr>
          </a:p>
        </p:txBody>
      </p:sp>
      <p:pic>
        <p:nvPicPr>
          <p:cNvPr id="5" name="Рисунок 4" descr="kadr-sovet-08_08_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357298"/>
            <a:ext cx="3810000" cy="28575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4514" y="1988840"/>
            <a:ext cx="8574972" cy="2306596"/>
          </a:xfrm>
        </p:spPr>
        <p:txBody>
          <a:bodyPr>
            <a:noAutofit/>
          </a:bodyPr>
          <a:lstStyle/>
          <a:p>
            <a:r>
              <a:rPr lang="ru-RU" sz="2400" dirty="0"/>
              <a:t>Для уменьшения циркуляции крови на место укуса можно наложить холод (целлофановый пакет с </a:t>
            </a:r>
            <a:r>
              <a:rPr lang="ru-RU" sz="2400" dirty="0" smtClean="0"/>
              <a:t>холодной водой). </a:t>
            </a:r>
            <a:r>
              <a:rPr lang="ru-RU" sz="2400" dirty="0"/>
              <a:t>Продезинфицируйте ранку йодом или </a:t>
            </a:r>
            <a:r>
              <a:rPr lang="ru-RU" sz="2400" dirty="0" smtClean="0"/>
              <a:t>зеленкой </a:t>
            </a:r>
            <a:r>
              <a:rPr lang="ru-RU" sz="2400" dirty="0"/>
              <a:t>и наложите стерильную повязку, которую следует </a:t>
            </a:r>
            <a:r>
              <a:rPr lang="ru-RU" sz="2400" dirty="0" smtClean="0"/>
              <a:t>ослаблять </a:t>
            </a:r>
            <a:r>
              <a:rPr lang="ru-RU" sz="2400" dirty="0"/>
              <a:t>по мере нарастания отека.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8864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 pitchFamily="34" charset="0"/>
              </a:rPr>
              <a:t>Первая помощь – обработка ранки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Impact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14810" y="1214422"/>
            <a:ext cx="4714908" cy="4525963"/>
          </a:xfrm>
        </p:spPr>
        <p:txBody>
          <a:bodyPr>
            <a:noAutofit/>
          </a:bodyPr>
          <a:lstStyle/>
          <a:p>
            <a:r>
              <a:rPr lang="ru-RU" sz="2400" dirty="0"/>
              <a:t>Придайте пораженному участку тела возвышенное </a:t>
            </a:r>
            <a:r>
              <a:rPr lang="ru-RU" sz="2400" dirty="0" smtClean="0"/>
              <a:t>положение</a:t>
            </a:r>
            <a:r>
              <a:rPr lang="ru-RU" sz="2400" dirty="0"/>
              <a:t>, зафиксируйте его, наложите </a:t>
            </a:r>
            <a:r>
              <a:rPr lang="ru-RU" sz="2400" dirty="0" err="1"/>
              <a:t>иммобилизационную</a:t>
            </a:r>
            <a:r>
              <a:rPr lang="ru-RU" sz="2400" dirty="0"/>
              <a:t> </a:t>
            </a:r>
            <a:r>
              <a:rPr lang="ru-RU" sz="2400" dirty="0" smtClean="0"/>
              <a:t>повязку </a:t>
            </a:r>
            <a:r>
              <a:rPr lang="ru-RU" sz="2400" dirty="0"/>
              <a:t>или шину. Дайте пострадавшему обильное питье. </a:t>
            </a:r>
            <a:r>
              <a:rPr lang="ru-RU" sz="2400" dirty="0" smtClean="0"/>
              <a:t>Употребление </a:t>
            </a:r>
            <a:r>
              <a:rPr lang="ru-RU" sz="2400" dirty="0"/>
              <a:t>кофе противопоказано. Организуйте доставку пострадавшего в лечебное заведение.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88640"/>
            <a:ext cx="9144000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 pitchFamily="34" charset="0"/>
              </a:rPr>
              <a:t>Оказание первой помощи при укусе ядовитой змеи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Impact" pitchFamily="34" charset="0"/>
            </a:endParaRPr>
          </a:p>
        </p:txBody>
      </p:sp>
      <p:pic>
        <p:nvPicPr>
          <p:cNvPr id="5" name="Рисунок 4" descr="3-5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1428736"/>
            <a:ext cx="3810000" cy="2867025"/>
          </a:xfrm>
          <a:prstGeom prst="rect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14810" y="1214422"/>
            <a:ext cx="4714908" cy="4525963"/>
          </a:xfrm>
        </p:spPr>
        <p:txBody>
          <a:bodyPr>
            <a:noAutofit/>
          </a:bodyPr>
          <a:lstStyle/>
          <a:p>
            <a:pPr lvl="0"/>
            <a:r>
              <a:rPr lang="ru-RU" sz="2400" dirty="0" smtClean="0"/>
              <a:t>делать </a:t>
            </a:r>
            <a:r>
              <a:rPr lang="ru-RU" sz="2400" dirty="0"/>
              <a:t>надрезы на месте укуса; </a:t>
            </a:r>
          </a:p>
          <a:p>
            <a:pPr lvl="0"/>
            <a:r>
              <a:rPr lang="ru-RU" sz="2400" dirty="0"/>
              <a:t>прижигать место укуса; </a:t>
            </a:r>
          </a:p>
          <a:p>
            <a:pPr lvl="0"/>
            <a:r>
              <a:rPr lang="ru-RU" sz="2400" dirty="0"/>
              <a:t>накладывать жгут выше места укуса; </a:t>
            </a:r>
          </a:p>
          <a:p>
            <a:pPr lvl="0"/>
            <a:r>
              <a:rPr lang="ru-RU" sz="2400" dirty="0"/>
              <a:t>разрешать выполнять пострадавшему любые физические нагрузки.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8864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 pitchFamily="34" charset="0"/>
              </a:rPr>
              <a:t>При укусе змеи запрещается: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Impact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994" y="1124744"/>
            <a:ext cx="3286125" cy="32289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аркет">
  <a:themeElements>
    <a:clrScheme name="Паркет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464</TotalTime>
  <Words>515</Words>
  <Application>Microsoft Office PowerPoint</Application>
  <PresentationFormat>Экран (4:3)</PresentationFormat>
  <Paragraphs>44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Паркет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 за  внимание! </vt:lpstr>
    </vt:vector>
  </TitlesOfParts>
  <Company>МОУ СОШ№4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25_1</dc:creator>
  <cp:lastModifiedBy>Bukasha</cp:lastModifiedBy>
  <cp:revision>38</cp:revision>
  <dcterms:created xsi:type="dcterms:W3CDTF">2011-05-13T21:22:59Z</dcterms:created>
  <dcterms:modified xsi:type="dcterms:W3CDTF">2013-05-22T19:54:41Z</dcterms:modified>
</cp:coreProperties>
</file>