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59" r:id="rId4"/>
    <p:sldId id="261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3333FF"/>
    <a:srgbClr val="FD89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572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E074DA4-03EC-4C0F-A9B6-8F62B6491FA0}" type="datetimeFigureOut">
              <a:rPr lang="ru-RU"/>
              <a:pPr>
                <a:defRPr/>
              </a:pPr>
              <a:t>07.06.2015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EC31CB-208A-4334-B74D-CEF04149C7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086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DE4312-45F9-4EEA-A428-1CEE80F29F2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8674A2-D2B6-43D8-BD22-8BCC93BD966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5D907-5697-49FF-81A1-98EF03BDC1DB}" type="datetimeFigureOut">
              <a:rPr lang="ru-RU"/>
              <a:pPr>
                <a:defRPr/>
              </a:pPr>
              <a:t>07.06.2015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10A5C-22D5-442A-8436-10EECBDE16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7E0F7-F92E-49AF-B18B-35B5DF6E791B}" type="datetimeFigureOut">
              <a:rPr lang="ru-RU"/>
              <a:pPr>
                <a:defRPr/>
              </a:pPr>
              <a:t>07.06.2015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03F3D-48F8-4154-9D86-CFEBEBF687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1D0D8-E2E2-4529-948C-2C15CBBB2CB5}" type="datetimeFigureOut">
              <a:rPr lang="ru-RU"/>
              <a:pPr>
                <a:defRPr/>
              </a:pPr>
              <a:t>07.06.2015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002F4-A4CB-4B0E-B758-F3BEA507D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7439B3C-10FC-4EEE-9B60-BC2164E50E67}" type="datetimeFigureOut">
              <a:rPr lang="ru-RU"/>
              <a:pPr>
                <a:defRPr/>
              </a:pPr>
              <a:t>07.06.2015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7CFB639-2108-41C9-A7E1-B2063B749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B88DE-685E-4F6F-9BEA-677C9D611242}" type="datetimeFigureOut">
              <a:rPr lang="ru-RU"/>
              <a:pPr>
                <a:defRPr/>
              </a:pPr>
              <a:t>07.06.2015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F9137-DA72-42C2-AFE3-934EE3879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548AA-B420-4690-B579-CD6F812C17D4}" type="datetimeFigureOut">
              <a:rPr lang="ru-RU"/>
              <a:pPr>
                <a:defRPr/>
              </a:pPr>
              <a:t>07.06.2015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5CAFA-1E60-42F7-BE1C-29E3895F27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C9D94-8B1A-4A2E-AE40-0ADD08470367}" type="datetimeFigureOut">
              <a:rPr lang="ru-RU"/>
              <a:pPr>
                <a:defRPr/>
              </a:pPr>
              <a:t>07.06.2015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E10FF-3349-4AC8-9C71-2FFB6DB6E1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529841D-8C63-4A9A-9FB8-987093615301}" type="datetimeFigureOut">
              <a:rPr lang="ru-RU"/>
              <a:pPr>
                <a:defRPr/>
              </a:pPr>
              <a:t>07.06.2015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22F657F-B7B4-43CE-AFE9-B02608C94D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B0CA2-986A-4286-9D69-107FB676C796}" type="datetimeFigureOut">
              <a:rPr lang="ru-RU"/>
              <a:pPr>
                <a:defRPr/>
              </a:pPr>
              <a:t>07.06.2015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F6D3A-D939-48F8-A936-27446A7107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B2F9D7B-7876-4686-B377-B2E9D3EDAC2B}" type="datetimeFigureOut">
              <a:rPr lang="ru-RU"/>
              <a:pPr>
                <a:defRPr/>
              </a:pPr>
              <a:t>07.06.2015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800C159-4ED1-48D0-83F2-A98E926E79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1F809E4-951D-4865-870A-5A1032CF7F00}" type="datetimeFigureOut">
              <a:rPr lang="ru-RU"/>
              <a:pPr>
                <a:defRPr/>
              </a:pPr>
              <a:t>07.06.2015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FEF2FFF-3B29-4323-8F04-3E0A7C714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B02864-22EF-4F41-98BD-7C5281C2E470}" type="datetimeFigureOut">
              <a:rPr lang="ru-RU"/>
              <a:pPr>
                <a:defRPr/>
              </a:pPr>
              <a:t>07.06.2015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9C7129-EDE6-4448-9610-B2EF738A52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0" r:id="rId5"/>
    <p:sldLayoutId id="2147483675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913" y="2133600"/>
            <a:ext cx="5832475" cy="10128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cap="none" dirty="0" smtClean="0">
                <a:solidFill>
                  <a:schemeClr val="tx1"/>
                </a:solidFill>
              </a:rPr>
              <a:t>ТЕМАТИЧЕСКИЙ УРОК</a:t>
            </a:r>
            <a:r>
              <a:rPr lang="ru-RU" sz="3600" cap="none" dirty="0" smtClean="0"/>
              <a:t> </a:t>
            </a:r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113" y="3429000"/>
            <a:ext cx="6172200" cy="1371600"/>
          </a:xfrm>
        </p:spPr>
        <p:txBody>
          <a:bodyPr/>
          <a:lstStyle/>
          <a:p>
            <a:pPr algn="ctr" eaLnBrk="1" hangingPunct="1"/>
            <a:r>
              <a:rPr lang="ru-RU" sz="2400" dirty="0" smtClean="0">
                <a:solidFill>
                  <a:schemeClr val="tx1"/>
                </a:solidFill>
              </a:rPr>
              <a:t>    «Основы электробезопасности»</a:t>
            </a:r>
          </a:p>
          <a:p>
            <a:pPr algn="ctr" eaLnBrk="1" hangingPunct="1"/>
            <a:r>
              <a:rPr lang="ru-RU" sz="2400" smtClean="0">
                <a:solidFill>
                  <a:schemeClr val="tx1"/>
                </a:solidFill>
              </a:rPr>
              <a:t>      ( 1-3 классы)</a:t>
            </a:r>
          </a:p>
        </p:txBody>
      </p:sp>
      <p:pic>
        <p:nvPicPr>
          <p:cNvPr id="8199" name="Picture 7" descr="в3-lef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3486321"/>
            <a:ext cx="2339752" cy="33716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843808" y="5445224"/>
            <a:ext cx="39236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Работу выполнила: Панькова Н.В. </a:t>
            </a:r>
          </a:p>
          <a:p>
            <a:pPr algn="ctr"/>
            <a:r>
              <a:rPr lang="ru-RU" dirty="0"/>
              <a:t>у</a:t>
            </a:r>
            <a:r>
              <a:rPr lang="ru-RU" dirty="0" smtClean="0"/>
              <a:t>читель начальных классов </a:t>
            </a:r>
          </a:p>
          <a:p>
            <a:pPr algn="ctr"/>
            <a:r>
              <a:rPr lang="ru-RU" dirty="0" smtClean="0"/>
              <a:t>МОУ Куликовская СОШ</a:t>
            </a:r>
          </a:p>
          <a:p>
            <a:pPr algn="ctr"/>
            <a:r>
              <a:rPr lang="ru-RU" dirty="0" smtClean="0"/>
              <a:t>2015г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 bwMode="auto">
          <a:xfrm>
            <a:off x="1908175" y="0"/>
            <a:ext cx="4824413" cy="796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ru-RU" sz="2400" b="1" i="1" cap="none" smtClean="0">
                <a:solidFill>
                  <a:srgbClr val="FF0000"/>
                </a:solidFill>
                <a:latin typeface="Times New Roman" pitchFamily="18" charset="0"/>
              </a:rPr>
              <a:t>Внимание! Электричество опасно!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sz="quarter" idx="1"/>
          </p:nvPr>
        </p:nvSpPr>
        <p:spPr>
          <a:xfrm>
            <a:off x="395288" y="1600200"/>
            <a:ext cx="3024187" cy="15414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21510" name="Picture 6" descr="016212293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9974" y="1241376"/>
            <a:ext cx="3974026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6" name="Пятиугольник 5"/>
          <p:cNvSpPr/>
          <p:nvPr/>
        </p:nvSpPr>
        <p:spPr>
          <a:xfrm>
            <a:off x="0" y="2276475"/>
            <a:ext cx="5508625" cy="201612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ru-RU" sz="2800" b="1" i="1">
                <a:solidFill>
                  <a:schemeClr val="tx1"/>
                </a:solidFill>
                <a:latin typeface="Times New Roman" pitchFamily="18" charset="0"/>
              </a:rPr>
              <a:t>ДОМА: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800" i="1">
                <a:solidFill>
                  <a:schemeClr val="tx1"/>
                </a:solidFill>
              </a:rPr>
              <a:t>Нельзя тянуть вилку из розетки за провод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5" name="Picture 7" descr="0511-0709-2016-18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3932237" cy="43211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Стрелка влево 5"/>
          <p:cNvSpPr/>
          <p:nvPr/>
        </p:nvSpPr>
        <p:spPr>
          <a:xfrm>
            <a:off x="4356100" y="1268413"/>
            <a:ext cx="5075238" cy="4608512"/>
          </a:xfrm>
          <a:prstGeom prst="leftArrow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Нельзя браться за провода бытовых электроприборов мокрыми руками!</a:t>
            </a:r>
          </a:p>
        </p:txBody>
      </p:sp>
      <p:sp>
        <p:nvSpPr>
          <p:cNvPr id="25604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1187450" y="188913"/>
            <a:ext cx="6562725" cy="5810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b="1" i="1" cap="none" smtClean="0">
                <a:solidFill>
                  <a:srgbClr val="FF0000"/>
                </a:solidFill>
                <a:latin typeface="Times New Roman" pitchFamily="18" charset="0"/>
              </a:rPr>
              <a:t>Внимание! Электричество опасно!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9" name="Picture 7" descr="985862621_foto"/>
          <p:cNvPicPr>
            <a:picLocks noChangeAspect="1" noChangeArrowheads="1"/>
          </p:cNvPicPr>
          <p:nvPr/>
        </p:nvPicPr>
        <p:blipFill>
          <a:blip r:embed="rId2" cstate="print"/>
          <a:srcRect l="23625" r="23220"/>
          <a:stretch>
            <a:fillRect/>
          </a:stretch>
        </p:blipFill>
        <p:spPr bwMode="auto">
          <a:xfrm>
            <a:off x="5903640" y="1556792"/>
            <a:ext cx="3240360" cy="4572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Двойная волна 6"/>
          <p:cNvSpPr/>
          <p:nvPr/>
        </p:nvSpPr>
        <p:spPr>
          <a:xfrm>
            <a:off x="0" y="1125538"/>
            <a:ext cx="5724525" cy="4824412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i="1" dirty="0">
                <a:solidFill>
                  <a:schemeClr val="tx1"/>
                </a:solidFill>
              </a:rPr>
              <a:t>НЕЛЬЗЯ ПОЛЬЗОВАТЬСЯ НЕИСПРАВНЫМИ ЭЛЕКТРОПРИБОРАМИ И РАЗБИРАТЬ ИХ ВКЛЮЧЕННЫМИ В РОЗЕТКУ!</a:t>
            </a:r>
            <a:endParaRPr lang="ru-RU" sz="2800" i="1" dirty="0"/>
          </a:p>
        </p:txBody>
      </p:sp>
      <p:sp>
        <p:nvSpPr>
          <p:cNvPr id="26628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1116013" y="0"/>
            <a:ext cx="6769100" cy="76517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b="1" i="1" cap="none" smtClean="0">
                <a:solidFill>
                  <a:srgbClr val="FF0000"/>
                </a:solidFill>
                <a:latin typeface="Times New Roman" pitchFamily="18" charset="0"/>
              </a:rPr>
              <a:t>Внимание! Электричество опасно!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91513" cy="49974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82" name="Picture 6" descr="http://www.moesk.ru/press/dobroeel/pravila/plakat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276475"/>
            <a:ext cx="4281488" cy="41497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583" name="Picture 7" descr="plakat21 (1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276872"/>
            <a:ext cx="4203550" cy="42930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Табличка 6"/>
          <p:cNvSpPr/>
          <p:nvPr/>
        </p:nvSpPr>
        <p:spPr>
          <a:xfrm>
            <a:off x="1619250" y="0"/>
            <a:ext cx="6048375" cy="2232025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i="1" dirty="0">
                <a:solidFill>
                  <a:schemeClr val="tx1"/>
                </a:solidFill>
              </a:rPr>
              <a:t>На улице: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dirty="0">
                <a:solidFill>
                  <a:schemeClr val="tx1"/>
                </a:solidFill>
              </a:rPr>
              <a:t>Нельзя залезать на опоры линий электропередачи, подходить к оборванному проводу ближе, чем на 10 метров!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/>
          </p:cNvSpPr>
          <p:nvPr>
            <p:ph type="title" idx="4294967295"/>
          </p:nvPr>
        </p:nvSpPr>
        <p:spPr bwMode="auto">
          <a:xfrm>
            <a:off x="1547813" y="260350"/>
            <a:ext cx="5873750" cy="5810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800" b="1" i="1" cap="none" smtClean="0">
                <a:solidFill>
                  <a:srgbClr val="FF0000"/>
                </a:solidFill>
                <a:latin typeface="Times New Roman" pitchFamily="18" charset="0"/>
              </a:rPr>
              <a:t>Внимание! Электричество опасно!</a:t>
            </a:r>
          </a:p>
        </p:txBody>
      </p:sp>
      <p:pic>
        <p:nvPicPr>
          <p:cNvPr id="25606" name="Picture 6" descr="Картинка 17 из 4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3933825"/>
            <a:ext cx="2808287" cy="2463800"/>
          </a:xfrm>
          <a:prstGeom prst="rect">
            <a:avLst/>
          </a:prstGeom>
          <a:solidFill>
            <a:srgbClr val="000000"/>
          </a:solidFill>
          <a:ln w="444500" cap="sq">
            <a:solidFill>
              <a:srgbClr val="000000"/>
            </a:solidFill>
            <a:miter lim="800000"/>
            <a:headEnd/>
            <a:tailEnd/>
          </a:ln>
          <a:effectLst>
            <a:outerShdw dist="190500" dir="2700000" sy="89999" algn="bl" rotWithShape="0">
              <a:srgbClr val="000000">
                <a:alpha val="39999"/>
              </a:srgbClr>
            </a:outerShdw>
          </a:effectLst>
        </p:spPr>
      </p:pic>
      <p:sp>
        <p:nvSpPr>
          <p:cNvPr id="6" name="Багетная рамка 5"/>
          <p:cNvSpPr/>
          <p:nvPr/>
        </p:nvSpPr>
        <p:spPr>
          <a:xfrm>
            <a:off x="179388" y="1125538"/>
            <a:ext cx="4932362" cy="4176712"/>
          </a:xfrm>
          <a:prstGeom prst="beve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</a:rPr>
              <a:t>НЕЛЬЗЯ РАЗЖИГАТЬ КОСТРЫ, СКЛАДЫВАТЬ ВОСПЛАМЕНЯЮЩИЕСЯ ПРЕДМЕТЫ ПОД ПРОВОДАМИ!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/>
          </p:cNvSpPr>
          <p:nvPr>
            <p:ph type="title" idx="4294967295"/>
          </p:nvPr>
        </p:nvSpPr>
        <p:spPr bwMode="auto">
          <a:xfrm>
            <a:off x="1258888" y="0"/>
            <a:ext cx="6408737" cy="652463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800" b="1" i="1" cap="none" smtClean="0">
                <a:solidFill>
                  <a:srgbClr val="FF0000"/>
                </a:solidFill>
                <a:latin typeface="Times New Roman" pitchFamily="18" charset="0"/>
              </a:rPr>
              <a:t>Внимание! Электричество опасно!</a:t>
            </a:r>
          </a:p>
        </p:txBody>
      </p:sp>
      <p:pic>
        <p:nvPicPr>
          <p:cNvPr id="26630" name="Picture 6" descr="Картинка 30 из 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4408" y="4226438"/>
            <a:ext cx="5779419" cy="24420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Загнутый угол 5"/>
          <p:cNvSpPr/>
          <p:nvPr/>
        </p:nvSpPr>
        <p:spPr>
          <a:xfrm>
            <a:off x="0" y="1125538"/>
            <a:ext cx="5614988" cy="2979737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i="1">
                <a:solidFill>
                  <a:schemeClr val="tx1"/>
                </a:solidFill>
              </a:rPr>
              <a:t>Нельзя ловить рыбу вблизи линий электропередачи!</a:t>
            </a:r>
            <a:endParaRPr lang="ru-RU" sz="3600" b="1" i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/>
          </p:cNvSpPr>
          <p:nvPr>
            <p:ph type="title" idx="4294967295"/>
          </p:nvPr>
        </p:nvSpPr>
        <p:spPr bwMode="auto">
          <a:xfrm>
            <a:off x="1116013" y="0"/>
            <a:ext cx="6696075" cy="76517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800" b="1" i="1" cap="none" smtClean="0">
                <a:solidFill>
                  <a:srgbClr val="FF0000"/>
                </a:solidFill>
                <a:latin typeface="Times New Roman" pitchFamily="18" charset="0"/>
              </a:rPr>
              <a:t>   Внимание! Электричество опасно!</a:t>
            </a:r>
          </a:p>
        </p:txBody>
      </p:sp>
      <p:pic>
        <p:nvPicPr>
          <p:cNvPr id="27652" name="Picture 2" descr="G:\ФОТО\icon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28800"/>
            <a:ext cx="4572000" cy="44933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Вертикальный свиток 5"/>
          <p:cNvSpPr/>
          <p:nvPr/>
        </p:nvSpPr>
        <p:spPr>
          <a:xfrm>
            <a:off x="-323850" y="908050"/>
            <a:ext cx="5472113" cy="5689600"/>
          </a:xfrm>
          <a:prstGeom prst="verticalScroll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>НЕЛЬЗЯ ЗАПУСКАТЬ ВОЗДУШНЫХ ЗМЕЕВ И ПЛАНЕРЫ ВОЗЛЕ ЭНЕРГООБЪЕКТОВ!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/>
          </p:cNvSpPr>
          <p:nvPr>
            <p:ph type="title" idx="4294967295"/>
          </p:nvPr>
        </p:nvSpPr>
        <p:spPr bwMode="auto">
          <a:xfrm>
            <a:off x="1116013" y="0"/>
            <a:ext cx="6808787" cy="76517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800" b="1" i="1" cap="none" smtClean="0">
                <a:solidFill>
                  <a:srgbClr val="FF0000"/>
                </a:solidFill>
                <a:latin typeface="Times New Roman" pitchFamily="18" charset="0"/>
              </a:rPr>
              <a:t>        Внимание! Электричество опасно!</a:t>
            </a:r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276475"/>
            <a:ext cx="4240213" cy="4176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Блок-схема: альтернативный процесс 5"/>
          <p:cNvSpPr/>
          <p:nvPr/>
        </p:nvSpPr>
        <p:spPr>
          <a:xfrm>
            <a:off x="4859338" y="1052513"/>
            <a:ext cx="4284662" cy="4537075"/>
          </a:xfrm>
          <a:prstGeom prst="flowChartAlternate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i="1" dirty="0">
                <a:solidFill>
                  <a:schemeClr val="tx1"/>
                </a:solidFill>
              </a:rPr>
              <a:t>НЕЛЬЗЯ ЗАБРАСЫВАТЬ КАКИЕ-ЛИБО ПРЕДМЕТЫ НА ПРОВОДА И ТРАНСФОРМАТОРЫ!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/>
          </p:cNvSpPr>
          <p:nvPr>
            <p:ph type="title" idx="4294967295"/>
          </p:nvPr>
        </p:nvSpPr>
        <p:spPr bwMode="auto">
          <a:xfrm>
            <a:off x="1116013" y="0"/>
            <a:ext cx="6808787" cy="76517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800" b="1" i="1" cap="none" smtClean="0">
                <a:solidFill>
                  <a:srgbClr val="FF0000"/>
                </a:solidFill>
                <a:latin typeface="Times New Roman" pitchFamily="18" charset="0"/>
              </a:rPr>
              <a:t>       Внимание! Электричество опасно!</a:t>
            </a:r>
          </a:p>
        </p:txBody>
      </p:sp>
      <p:pic>
        <p:nvPicPr>
          <p:cNvPr id="29701" name="Picture 5" descr="5125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3886" y="1628800"/>
            <a:ext cx="4010114" cy="49685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Стрелка вправо с вырезом 5"/>
          <p:cNvSpPr/>
          <p:nvPr/>
        </p:nvSpPr>
        <p:spPr>
          <a:xfrm>
            <a:off x="-252413" y="1268413"/>
            <a:ext cx="5364163" cy="5589587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i="1" dirty="0">
                <a:solidFill>
                  <a:schemeClr val="tx1"/>
                </a:solidFill>
              </a:rPr>
              <a:t>НЕЛЬЗЯ ОТКРЫВАТЬ ДВЕРИ ТРАНСФОРМАТОРНЫХ ПОДСТАНЦИЙ И ЭЛЕКТРОЩИТЫ НА ЛЕСТНИЧНЫХ ПЛОЩАДКАХ, ИГРАТЬ ВБЛИЗИ ЭНЕРГООБЪЕКТОВ!</a:t>
            </a:r>
            <a:endParaRPr lang="ru-RU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/>
          <p:cNvSpPr>
            <a:spLocks noGrp="1"/>
          </p:cNvSpPr>
          <p:nvPr>
            <p:ph type="title" idx="4294967295"/>
          </p:nvPr>
        </p:nvSpPr>
        <p:spPr bwMode="auto">
          <a:xfrm>
            <a:off x="971550" y="188913"/>
            <a:ext cx="6192838" cy="76517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2400" b="1" i="1" cap="none" smtClean="0">
                <a:solidFill>
                  <a:srgbClr val="FF0000"/>
                </a:solidFill>
                <a:latin typeface="Times New Roman" pitchFamily="18" charset="0"/>
              </a:rPr>
              <a:t>        </a:t>
            </a:r>
            <a:r>
              <a:rPr lang="ru-RU" sz="2800" b="1" i="1" cap="none" smtClean="0">
                <a:solidFill>
                  <a:srgbClr val="FF0000"/>
                </a:solidFill>
                <a:latin typeface="Times New Roman" pitchFamily="18" charset="0"/>
              </a:rPr>
              <a:t>Внимание! Электричество опасно!</a:t>
            </a:r>
          </a:p>
        </p:txBody>
      </p:sp>
      <p:pic>
        <p:nvPicPr>
          <p:cNvPr id="30727" name="Picture 7" descr="289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1740" y="1197199"/>
            <a:ext cx="3925241" cy="361707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0" y="2565400"/>
            <a:ext cx="4716463" cy="4005263"/>
          </a:xfrm>
          <a:prstGeom prst="snip2Diag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НЕЛЬЗЯ ВО ВРЕМЯ ГРОЗЫ КУПАТЬСЯ В ВОДОЕМАХ, ПРЯТАТЬСЯ ПОД ДЕРЕВЬЯМИ. НАДО ИДТИ ДОМОЙ!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476375" y="188913"/>
            <a:ext cx="5770563" cy="796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4000" cap="none" smtClean="0">
                <a:solidFill>
                  <a:schemeClr val="tx1"/>
                </a:solidFill>
              </a:rPr>
              <a:t>ЗАГАДКИ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sz="quarter" idx="1"/>
          </p:nvPr>
        </p:nvSpPr>
        <p:spPr>
          <a:xfrm>
            <a:off x="5076825" y="1125538"/>
            <a:ext cx="3394075" cy="51609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/>
              <a:t>Это электричество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50825" y="1916113"/>
            <a:ext cx="4826000" cy="2736850"/>
          </a:xfrm>
          <a:prstGeom prst="flowChartPunched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дальним селам, городам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идет по проводам?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Светлое величество.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…</a:t>
            </a:r>
          </a:p>
        </p:txBody>
      </p:sp>
      <p:pic>
        <p:nvPicPr>
          <p:cNvPr id="7" name="Picture 9" descr="Картинка 6 из 109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916832"/>
            <a:ext cx="2964482" cy="45093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ятно 2 4"/>
          <p:cNvSpPr/>
          <p:nvPr/>
        </p:nvSpPr>
        <p:spPr>
          <a:xfrm>
            <a:off x="755650" y="404813"/>
            <a:ext cx="8172450" cy="623728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ВНИМАНИЕ!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Если вы увидели, что кто-то попал под действие электрического тока, немедленно позовите на помощь взрослых.</a:t>
            </a:r>
          </a:p>
        </p:txBody>
      </p:sp>
      <p:sp>
        <p:nvSpPr>
          <p:cNvPr id="35843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971550" y="0"/>
            <a:ext cx="6808788" cy="56197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800" b="1" i="1" cap="none" smtClean="0">
                <a:solidFill>
                  <a:srgbClr val="FF0000"/>
                </a:solidFill>
                <a:latin typeface="Times New Roman" pitchFamily="18" charset="0"/>
              </a:rPr>
              <a:t>       Внимание! Электричество опасно!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2275" y="0"/>
            <a:ext cx="4967288" cy="7254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i="1" dirty="0" smtClean="0">
                <a:solidFill>
                  <a:schemeClr val="tx1"/>
                </a:solidFill>
              </a:rPr>
              <a:t>Кроссворд:</a:t>
            </a:r>
            <a:endParaRPr lang="ru-RU" sz="4800" i="1" dirty="0">
              <a:solidFill>
                <a:schemeClr val="tx1"/>
              </a:solidFill>
            </a:endParaRPr>
          </a:p>
        </p:txBody>
      </p:sp>
      <p:sp>
        <p:nvSpPr>
          <p:cNvPr id="32771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394075" cy="4873625"/>
          </a:xfrm>
        </p:spPr>
        <p:txBody>
          <a:bodyPr/>
          <a:lstStyle/>
          <a:p>
            <a:pPr eaLnBrk="1" hangingPunct="1"/>
            <a:r>
              <a:rPr lang="ru-RU" sz="4000" b="1" smtClean="0"/>
              <a:t>1. </a:t>
            </a:r>
            <a:r>
              <a:rPr lang="ru-RU" sz="4000" b="1" i="1" smtClean="0"/>
              <a:t>От чьих ударов нужно оберегаться? </a:t>
            </a:r>
          </a:p>
          <a:p>
            <a:pPr eaLnBrk="1" hangingPunct="1">
              <a:buFont typeface="Wingdings" pitchFamily="2" charset="2"/>
              <a:buNone/>
            </a:pPr>
            <a:endParaRPr lang="ru-RU" sz="2800" i="1" smtClean="0"/>
          </a:p>
        </p:txBody>
      </p:sp>
      <p:pic>
        <p:nvPicPr>
          <p:cNvPr id="32772" name="Picture 2" descr="G:\ФОТО\redd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56792"/>
            <a:ext cx="39624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1476375" y="274638"/>
            <a:ext cx="6448425" cy="49053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400" b="1" i="1" cap="none" smtClean="0">
                <a:solidFill>
                  <a:srgbClr val="FF0000"/>
                </a:solidFill>
                <a:latin typeface="Times New Roman" pitchFamily="18" charset="0"/>
              </a:rPr>
              <a:t>          Внимание! Электричество опасно!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4211638" y="1600200"/>
            <a:ext cx="4932362" cy="4873625"/>
          </a:xfrm>
        </p:spPr>
        <p:txBody>
          <a:bodyPr/>
          <a:lstStyle/>
          <a:p>
            <a:pPr algn="ctr" eaLnBrk="1" hangingPunct="1"/>
            <a:r>
              <a:rPr lang="ru-RU" sz="6000" b="1" i="1" smtClean="0"/>
              <a:t>2. Что освещает наш дом?</a:t>
            </a:r>
          </a:p>
        </p:txBody>
      </p:sp>
      <p:pic>
        <p:nvPicPr>
          <p:cNvPr id="33796" name="Picture 2" descr="G:\ФОТО\post-299940-1261465224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3923928" cy="4794250"/>
          </a:xfrm>
          <a:prstGeom prst="flowChartDocumen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1331913" y="274638"/>
            <a:ext cx="6592887" cy="49053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400" b="1" i="1" cap="none" smtClean="0">
                <a:solidFill>
                  <a:srgbClr val="FF0000"/>
                </a:solidFill>
                <a:latin typeface="Times New Roman" pitchFamily="18" charset="0"/>
              </a:rPr>
              <a:t>         Внимание! Электричество опасно!</a:t>
            </a:r>
          </a:p>
        </p:txBody>
      </p:sp>
      <p:sp>
        <p:nvSpPr>
          <p:cNvPr id="34819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3960813" cy="4873625"/>
          </a:xfrm>
        </p:spPr>
        <p:txBody>
          <a:bodyPr/>
          <a:lstStyle/>
          <a:p>
            <a:pPr algn="ctr" eaLnBrk="1" hangingPunct="1"/>
            <a:r>
              <a:rPr lang="ru-RU" sz="4400" b="1" i="1" smtClean="0"/>
              <a:t>3. Какими руками нельзя трогать электрические приборы?</a:t>
            </a:r>
          </a:p>
        </p:txBody>
      </p:sp>
      <p:pic>
        <p:nvPicPr>
          <p:cNvPr id="34821" name="Picture 5" descr="4014880_f52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412776"/>
            <a:ext cx="4953000" cy="4498082"/>
          </a:xfrm>
          <a:prstGeom prst="flowChartMultidocumen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 bwMode="auto">
          <a:xfrm>
            <a:off x="1116013" y="274638"/>
            <a:ext cx="6808787" cy="5619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400" b="1" i="1" cap="none" smtClean="0">
                <a:solidFill>
                  <a:srgbClr val="FF0000"/>
                </a:solidFill>
                <a:latin typeface="Times New Roman" pitchFamily="18" charset="0"/>
              </a:rPr>
              <a:t>            Внимание! Электричество опасно!</a:t>
            </a:r>
          </a:p>
        </p:txBody>
      </p:sp>
      <p:sp>
        <p:nvSpPr>
          <p:cNvPr id="35843" name="Содержимое 2"/>
          <p:cNvSpPr>
            <a:spLocks noGrp="1"/>
          </p:cNvSpPr>
          <p:nvPr>
            <p:ph sz="quarter" idx="1"/>
          </p:nvPr>
        </p:nvSpPr>
        <p:spPr>
          <a:xfrm>
            <a:off x="4211638" y="1628775"/>
            <a:ext cx="4587875" cy="4873625"/>
          </a:xfrm>
        </p:spPr>
        <p:txBody>
          <a:bodyPr/>
          <a:lstStyle/>
          <a:p>
            <a:pPr algn="ctr" eaLnBrk="1" hangingPunct="1"/>
            <a:r>
              <a:rPr lang="ru-RU" sz="3600" b="1" i="1" smtClean="0"/>
              <a:t>4. Каким бывает электрический ток, если выполнять все правила при обращении с ним?</a:t>
            </a:r>
          </a:p>
        </p:txBody>
      </p:sp>
      <p:pic>
        <p:nvPicPr>
          <p:cNvPr id="35846" name="Picture 6" descr="1297183769_323928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4152900" cy="4870450"/>
          </a:xfrm>
          <a:prstGeom prst="flowChartDisplay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 bwMode="auto">
          <a:xfrm>
            <a:off x="1042988" y="274638"/>
            <a:ext cx="6881812" cy="41751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sz="2400" b="1" i="1" cap="none" smtClean="0">
                <a:solidFill>
                  <a:srgbClr val="FF0000"/>
                </a:solidFill>
                <a:latin typeface="Times New Roman" pitchFamily="18" charset="0"/>
              </a:rPr>
              <a:t>           Внимание! Электричество опасно!</a:t>
            </a:r>
          </a:p>
        </p:txBody>
      </p:sp>
      <p:sp>
        <p:nvSpPr>
          <p:cNvPr id="3686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410200" cy="4873625"/>
          </a:xfrm>
        </p:spPr>
        <p:txBody>
          <a:bodyPr/>
          <a:lstStyle/>
          <a:p>
            <a:pPr algn="ctr" eaLnBrk="1" hangingPunct="1"/>
            <a:r>
              <a:rPr lang="ru-RU" sz="6000" b="1" i="1" smtClean="0"/>
              <a:t>5. Под чем нельзя стоять во время грозы?</a:t>
            </a:r>
          </a:p>
        </p:txBody>
      </p:sp>
      <p:pic>
        <p:nvPicPr>
          <p:cNvPr id="36870" name="Picture 6" descr="2400-4570lightning-striking-tree-poste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8634" y="1700808"/>
            <a:ext cx="3325366" cy="4988888"/>
          </a:xfrm>
          <a:prstGeom prst="flowChartMagneticDisk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570788" cy="135413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ru-RU" sz="3600" b="1" i="1" cap="none" smtClean="0">
                <a:solidFill>
                  <a:schemeClr val="tx1"/>
                </a:solidFill>
              </a:rPr>
              <a:t>6. Какой бывает электрический ток, если его разозлить?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7895" name="Picture 7" descr="Картинка 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7704856" cy="44686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 bwMode="auto">
          <a:xfrm>
            <a:off x="1116013" y="274638"/>
            <a:ext cx="6808787" cy="49053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400" b="1" i="1" cap="none" smtClean="0">
                <a:solidFill>
                  <a:srgbClr val="FF0000"/>
                </a:solidFill>
                <a:latin typeface="Times New Roman" pitchFamily="18" charset="0"/>
              </a:rPr>
              <a:t>Внимание! Электричество опасно!</a:t>
            </a:r>
          </a:p>
        </p:txBody>
      </p:sp>
      <p:sp>
        <p:nvSpPr>
          <p:cNvPr id="38915" name="Содержимое 2"/>
          <p:cNvSpPr>
            <a:spLocks noGrp="1"/>
          </p:cNvSpPr>
          <p:nvPr>
            <p:ph sz="quarter" idx="1"/>
          </p:nvPr>
        </p:nvSpPr>
        <p:spPr>
          <a:xfrm>
            <a:off x="0" y="1700213"/>
            <a:ext cx="3970338" cy="4873625"/>
          </a:xfrm>
        </p:spPr>
        <p:txBody>
          <a:bodyPr/>
          <a:lstStyle/>
          <a:p>
            <a:pPr algn="ctr" eaLnBrk="1" hangingPunct="1"/>
            <a:endParaRPr lang="ru-RU" sz="3600" b="1" i="1" smtClean="0"/>
          </a:p>
          <a:p>
            <a:pPr algn="ctr" eaLnBrk="1" hangingPunct="1"/>
            <a:r>
              <a:rPr lang="ru-RU" sz="3600" b="1" i="1" smtClean="0"/>
              <a:t>7. Что любят все дети, но этого нельзя делать во время грозы?</a:t>
            </a:r>
          </a:p>
        </p:txBody>
      </p:sp>
      <p:pic>
        <p:nvPicPr>
          <p:cNvPr id="38918" name="Picture 6" descr="Картинка 109 из 8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213294" y="1772816"/>
            <a:ext cx="4930706" cy="45365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00113" y="188913"/>
            <a:ext cx="7169150" cy="70643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ru-RU" sz="2800" b="1" cap="none" smtClean="0">
                <a:solidFill>
                  <a:schemeClr val="tx1"/>
                </a:solidFill>
              </a:rPr>
              <a:t>Знаки, которые предупреждают об опасности тока.</a:t>
            </a:r>
            <a:r>
              <a:rPr lang="ru-RU" sz="2800" cap="none" smtClean="0"/>
              <a:t> </a:t>
            </a:r>
          </a:p>
        </p:txBody>
      </p:sp>
      <p:sp>
        <p:nvSpPr>
          <p:cNvPr id="4403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9940" name="Picture 3" descr="C:\Documents and Settings\levitskayaon\Рабочий стол\Фотографии электротравматизм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113843"/>
            <a:ext cx="4968453" cy="57441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Уходишь из дома – погаси свет!</a:t>
            </a:r>
          </a:p>
          <a:p>
            <a:r>
              <a:rPr lang="ru-RU" dirty="0"/>
              <a:t>Не включай свет, когда солнце светит и в комнате светло.</a:t>
            </a:r>
          </a:p>
          <a:p>
            <a:r>
              <a:rPr lang="ru-RU" dirty="0"/>
              <a:t>Если ты учишь уроки за столом, включи настольную лампу и выключи верхний свет.</a:t>
            </a:r>
          </a:p>
          <a:p>
            <a:r>
              <a:rPr lang="ru-RU" dirty="0"/>
              <a:t>Чаще протирайте лампочки и плафоны.</a:t>
            </a:r>
          </a:p>
          <a:p>
            <a:r>
              <a:rPr lang="ru-RU" dirty="0"/>
              <a:t>Используйте энергосберегающие лампы.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0579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ая прямоугольная выноска 4"/>
          <p:cNvSpPr/>
          <p:nvPr/>
        </p:nvSpPr>
        <p:spPr>
          <a:xfrm>
            <a:off x="4572000" y="2348880"/>
            <a:ext cx="4716016" cy="2952328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ru-RU" sz="3200" i="1" dirty="0"/>
              <a:t>2. </a:t>
            </a:r>
            <a:r>
              <a:rPr lang="uk-UA" sz="3200" i="1" dirty="0"/>
              <a:t>Без </a:t>
            </a:r>
            <a:r>
              <a:rPr lang="uk-UA" sz="3200" i="1" dirty="0" err="1"/>
              <a:t>ног</a:t>
            </a:r>
            <a:r>
              <a:rPr lang="uk-UA" sz="3200" i="1" dirty="0"/>
              <a:t> </a:t>
            </a:r>
            <a:r>
              <a:rPr lang="uk-UA" sz="3200" i="1" dirty="0" err="1"/>
              <a:t>бежит</a:t>
            </a:r>
            <a:r>
              <a:rPr lang="uk-UA" sz="3200" i="1" dirty="0"/>
              <a:t>,</a:t>
            </a:r>
            <a:endParaRPr lang="ru-RU" sz="3200" i="1" dirty="0"/>
          </a:p>
          <a:p>
            <a:pPr algn="ctr">
              <a:buFont typeface="Wingdings" pitchFamily="2" charset="2"/>
              <a:buNone/>
              <a:defRPr/>
            </a:pPr>
            <a:r>
              <a:rPr lang="uk-UA" sz="3200" i="1" dirty="0"/>
              <a:t>Без </a:t>
            </a:r>
            <a:r>
              <a:rPr lang="uk-UA" sz="3200" i="1" dirty="0" err="1"/>
              <a:t>огня</a:t>
            </a:r>
            <a:r>
              <a:rPr lang="uk-UA" sz="3200" i="1" dirty="0"/>
              <a:t> </a:t>
            </a:r>
            <a:r>
              <a:rPr lang="uk-UA" sz="3200" i="1" dirty="0" err="1"/>
              <a:t>горит</a:t>
            </a:r>
            <a:r>
              <a:rPr lang="uk-UA" sz="3200" i="1" dirty="0"/>
              <a:t>, </a:t>
            </a:r>
            <a:endParaRPr lang="ru-RU" sz="3200" i="1" dirty="0"/>
          </a:p>
          <a:p>
            <a:pPr algn="ctr">
              <a:buFont typeface="Wingdings" pitchFamily="2" charset="2"/>
              <a:buNone/>
              <a:defRPr/>
            </a:pPr>
            <a:r>
              <a:rPr lang="uk-UA" sz="3200" i="1" dirty="0"/>
              <a:t>Без </a:t>
            </a:r>
            <a:r>
              <a:rPr lang="uk-UA" sz="3200" i="1" dirty="0" err="1"/>
              <a:t>зубов</a:t>
            </a:r>
            <a:r>
              <a:rPr lang="uk-UA" sz="3200" i="1" dirty="0"/>
              <a:t>, а </a:t>
            </a:r>
            <a:r>
              <a:rPr lang="uk-UA" sz="3200" i="1" dirty="0" err="1"/>
              <a:t>кусается</a:t>
            </a:r>
            <a:r>
              <a:rPr lang="uk-UA" sz="3200" i="1" dirty="0"/>
              <a:t>. </a:t>
            </a:r>
            <a:endParaRPr lang="ru-RU" sz="3200" i="1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11638" y="5732463"/>
            <a:ext cx="3960812" cy="50958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i="1" dirty="0" smtClean="0">
                <a:solidFill>
                  <a:schemeClr val="tx1"/>
                </a:solidFill>
              </a:rPr>
              <a:t>Это электричество</a:t>
            </a: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6" name="Picture 8" descr="Картинка 16 из 1108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844675"/>
            <a:ext cx="4441825" cy="3524250"/>
          </a:xfrm>
          <a:prstGeom prst="teardrop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64163" y="3500438"/>
            <a:ext cx="3929062" cy="86995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i="1" dirty="0" smtClean="0">
                <a:solidFill>
                  <a:schemeClr val="tx1"/>
                </a:solidFill>
              </a:rPr>
              <a:t>Электрический ток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18435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600200"/>
            <a:ext cx="2601913" cy="48736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1400" i="1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188" y="1125538"/>
            <a:ext cx="7740650" cy="2087562"/>
          </a:xfrm>
          <a:prstGeom prst="roundRect">
            <a:avLst/>
          </a:prstGeom>
          <a:solidFill>
            <a:srgbClr val="FD89C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ru-RU" sz="2800" b="1" i="1" dirty="0"/>
              <a:t>3. По тропинкам я бегу,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800" b="1" i="1" dirty="0"/>
              <a:t>Без тропинки не могу.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800" b="1" i="1" dirty="0"/>
              <a:t>Где меня, ребята, нет,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800" b="1" i="1" dirty="0"/>
              <a:t>      Не зажжется в доме свет.</a:t>
            </a:r>
            <a:endParaRPr lang="ru-RU" sz="2800" b="1" dirty="0"/>
          </a:p>
        </p:txBody>
      </p:sp>
      <p:pic>
        <p:nvPicPr>
          <p:cNvPr id="6" name="Picture 8" descr="Картинка 86 из 560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3284538"/>
            <a:ext cx="3960812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284663" y="5013325"/>
            <a:ext cx="2314575" cy="508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600" i="1" cap="none" smtClean="0">
                <a:solidFill>
                  <a:schemeClr val="tx1"/>
                </a:solidFill>
              </a:rPr>
              <a:t>ЛАМПОЧКА</a:t>
            </a:r>
          </a:p>
        </p:txBody>
      </p:sp>
      <p:sp>
        <p:nvSpPr>
          <p:cNvPr id="5" name="Овальная выноска 4"/>
          <p:cNvSpPr/>
          <p:nvPr/>
        </p:nvSpPr>
        <p:spPr>
          <a:xfrm>
            <a:off x="3995738" y="1052513"/>
            <a:ext cx="4968875" cy="3384550"/>
          </a:xfrm>
          <a:prstGeom prst="wedgeEllipseCallou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uk-UA" sz="20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4. </a:t>
            </a:r>
            <a:r>
              <a:rPr lang="uk-UA" sz="2000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Вот</a:t>
            </a:r>
            <a:r>
              <a:rPr lang="uk-UA" sz="20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uk-UA" sz="2000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этот</a:t>
            </a:r>
            <a:r>
              <a:rPr lang="uk-UA" sz="20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предмет</a:t>
            </a:r>
            <a:endParaRPr lang="ru-RU" sz="2000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uk-UA" sz="20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К </a:t>
            </a:r>
            <a:r>
              <a:rPr lang="uk-UA" sz="2000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потолку</a:t>
            </a:r>
            <a:r>
              <a:rPr lang="uk-UA" sz="20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uk-UA" sz="2000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повесили</a:t>
            </a:r>
            <a:r>
              <a:rPr lang="uk-UA" sz="20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,</a:t>
            </a:r>
            <a:endParaRPr lang="ru-RU" sz="2000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uk-UA" sz="20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Стало в доме весело.</a:t>
            </a:r>
            <a:endParaRPr lang="ru-RU" sz="2000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uk-UA" sz="2000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Она</a:t>
            </a:r>
            <a:r>
              <a:rPr lang="uk-UA" sz="20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uk-UA" sz="2000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снаружи</a:t>
            </a:r>
            <a:r>
              <a:rPr lang="uk-UA" sz="20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uk-UA" sz="2000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вроде</a:t>
            </a:r>
            <a:r>
              <a:rPr lang="uk-UA" sz="20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груша,</a:t>
            </a:r>
            <a:endParaRPr lang="ru-RU" sz="2000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uk-UA" sz="2000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Висит</a:t>
            </a:r>
            <a:r>
              <a:rPr lang="uk-UA" sz="20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без </a:t>
            </a:r>
            <a:r>
              <a:rPr lang="uk-UA" sz="2000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дела</a:t>
            </a:r>
            <a:r>
              <a:rPr lang="uk-UA" sz="20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днем,</a:t>
            </a:r>
            <a:endParaRPr lang="ru-RU" sz="2000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uk-UA" sz="20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А </a:t>
            </a:r>
            <a:r>
              <a:rPr lang="uk-UA" sz="2000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ночью</a:t>
            </a:r>
            <a:r>
              <a:rPr lang="uk-UA" sz="20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uk-UA" sz="2000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освещает</a:t>
            </a:r>
            <a:r>
              <a:rPr lang="uk-UA" sz="20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uk-UA" sz="2000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дом</a:t>
            </a:r>
            <a:r>
              <a:rPr lang="uk-UA" sz="20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. </a:t>
            </a:r>
            <a:endParaRPr lang="ru-RU" sz="2000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2" descr="G:\ФОТО\загруженное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3789040"/>
            <a:ext cx="3749241" cy="2808312"/>
          </a:xfrm>
          <a:prstGeom prst="ellipse">
            <a:avLst/>
          </a:prstGeom>
          <a:ln w="190500" cap="rnd">
            <a:solidFill>
              <a:srgbClr val="C8C6BD"/>
            </a:solidFill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00113" y="-171450"/>
            <a:ext cx="6696075" cy="10128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800" b="1" i="1" cap="none" smtClean="0">
                <a:solidFill>
                  <a:schemeClr val="tx1"/>
                </a:solidFill>
              </a:rPr>
              <a:t>СЕГОДНЯ МЫ ПОЗНАКОМИМСЯ С ЭЛЕКТРИЧЕСТВОМ!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2" name="Picture 2" descr="C:\Documents and Settings\levitskayaon\Рабочий стол\Фотографии электротравматизм\iconр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9329" y="1116051"/>
            <a:ext cx="5349019" cy="56315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0"/>
            <a:ext cx="7489825" cy="79216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2700" i="1" cap="none" dirty="0" smtClean="0">
                <a:solidFill>
                  <a:schemeClr val="tx1"/>
                </a:solidFill>
              </a:rPr>
              <a:t>А КАКИЕ ВЫ ЗНАЕТЕ ЗАГАДКИ ПРО ЭЛЕКТРОПРИБОРЫ? </a:t>
            </a:r>
            <a:endParaRPr lang="ru-RU" sz="2700" cap="none" dirty="0" smtClean="0">
              <a:solidFill>
                <a:schemeClr val="tx1"/>
              </a:solidFill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4098" name="Picture 2" descr="G:\ФОТО\загруженное (2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244827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G:\ФОТО\загруженное (3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700808"/>
            <a:ext cx="2520280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G:\ФОТО\imag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700808"/>
            <a:ext cx="1914525" cy="2462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G:\ФОТО\Samsung-LE-40R81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58" y="4293097"/>
            <a:ext cx="2088233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G:\ФОТО\iz305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4437112"/>
            <a:ext cx="2724181" cy="1838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G:\ФОТО\Hair_Drye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4365104"/>
            <a:ext cx="1860700" cy="1860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116013" y="-242888"/>
            <a:ext cx="6953250" cy="165576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700" b="1" i="1" cap="none" smtClean="0">
                <a:solidFill>
                  <a:schemeClr val="tx1"/>
                </a:solidFill>
              </a:rPr>
              <a:t>Электроприборы наши помощники, без них человеку было бы трудно. </a:t>
            </a:r>
            <a:r>
              <a:rPr lang="ru-RU" sz="2800" i="1" cap="none" smtClean="0">
                <a:solidFill>
                  <a:schemeClr val="tx1"/>
                </a:solidFill>
              </a:rPr>
              <a:t/>
            </a:r>
            <a:br>
              <a:rPr lang="ru-RU" sz="2800" i="1" cap="none" smtClean="0">
                <a:solidFill>
                  <a:schemeClr val="tx1"/>
                </a:solidFill>
              </a:rPr>
            </a:br>
            <a:endParaRPr lang="ru-RU" sz="2800" i="1" cap="none" smtClean="0">
              <a:solidFill>
                <a:schemeClr val="tx1"/>
              </a:solidFill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611188" y="1052513"/>
            <a:ext cx="7848600" cy="5113337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ru-RU" sz="3600" b="1" i="1" dirty="0">
                <a:solidFill>
                  <a:schemeClr val="tx1"/>
                </a:solidFill>
              </a:rPr>
              <a:t>Что общего между всеми этими предметами?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0"/>
            <a:ext cx="8496300" cy="20605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с одним вырезанным скругленным углом 4"/>
          <p:cNvSpPr/>
          <p:nvPr/>
        </p:nvSpPr>
        <p:spPr>
          <a:xfrm>
            <a:off x="755650" y="1196975"/>
            <a:ext cx="7200900" cy="5111750"/>
          </a:xfrm>
          <a:prstGeom prst="snip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ru-RU" sz="4000" i="1" dirty="0">
                <a:solidFill>
                  <a:schemeClr val="tx1"/>
                </a:solidFill>
              </a:rPr>
              <a:t>Как нужно обращаться с электроприборами?  </a:t>
            </a:r>
            <a:br>
              <a:rPr lang="ru-RU" sz="4000" i="1" dirty="0">
                <a:solidFill>
                  <a:schemeClr val="tx1"/>
                </a:solidFill>
              </a:rPr>
            </a:br>
            <a:r>
              <a:rPr lang="ru-RU" sz="4000" i="1" dirty="0">
                <a:solidFill>
                  <a:schemeClr val="tx1"/>
                </a:solidFill>
              </a:rPr>
              <a:t>Как вести себя рядом с линиями электропередачи и </a:t>
            </a:r>
            <a:r>
              <a:rPr lang="ru-RU" sz="4000" i="1" dirty="0" err="1">
                <a:solidFill>
                  <a:schemeClr val="tx1"/>
                </a:solidFill>
              </a:rPr>
              <a:t>электроподстанциями</a:t>
            </a:r>
            <a:r>
              <a:rPr lang="ru-RU" sz="4000" i="1" dirty="0">
                <a:solidFill>
                  <a:schemeClr val="tx1"/>
                </a:solidFill>
              </a:rPr>
              <a:t>?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5223</TotalTime>
  <Words>494</Words>
  <Application>Microsoft Office PowerPoint</Application>
  <PresentationFormat>Экран (4:3)</PresentationFormat>
  <Paragraphs>81</Paragraphs>
  <Slides>29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Эркер</vt:lpstr>
      <vt:lpstr>ТЕМАТИЧЕСКИЙ УРОК </vt:lpstr>
      <vt:lpstr>ЗАГАДКИ</vt:lpstr>
      <vt:lpstr>Это электричество</vt:lpstr>
      <vt:lpstr>Электрический ток</vt:lpstr>
      <vt:lpstr>ЛАМПОЧКА</vt:lpstr>
      <vt:lpstr>СЕГОДНЯ МЫ ПОЗНАКОМИМСЯ С ЭЛЕКТРИЧЕСТВОМ!</vt:lpstr>
      <vt:lpstr>А КАКИЕ ВЫ ЗНАЕТЕ ЗАГАДКИ ПРО ЭЛЕКТРОПРИБОРЫ? </vt:lpstr>
      <vt:lpstr>Электроприборы наши помощники, без них человеку было бы трудно.  </vt:lpstr>
      <vt:lpstr> </vt:lpstr>
      <vt:lpstr>Внимание! Электричество опасно!</vt:lpstr>
      <vt:lpstr>Внимание! Электричество опасно!</vt:lpstr>
      <vt:lpstr>Внимание! Электричество опасно!</vt:lpstr>
      <vt:lpstr>Презентация PowerPoint</vt:lpstr>
      <vt:lpstr>Внимание! Электричество опасно!</vt:lpstr>
      <vt:lpstr>Внимание! Электричество опасно!</vt:lpstr>
      <vt:lpstr>   Внимание! Электричество опасно!</vt:lpstr>
      <vt:lpstr>        Внимание! Электричество опасно!</vt:lpstr>
      <vt:lpstr>       Внимание! Электричество опасно!</vt:lpstr>
      <vt:lpstr>        Внимание! Электричество опасно!</vt:lpstr>
      <vt:lpstr>       Внимание! Электричество опасно!</vt:lpstr>
      <vt:lpstr>Кроссворд:</vt:lpstr>
      <vt:lpstr>          Внимание! Электричество опасно!</vt:lpstr>
      <vt:lpstr>         Внимание! Электричество опасно!</vt:lpstr>
      <vt:lpstr>            Внимание! Электричество опасно!</vt:lpstr>
      <vt:lpstr>           Внимание! Электричество опасно!</vt:lpstr>
      <vt:lpstr>6. Какой бывает электрический ток, если его разозлить?</vt:lpstr>
      <vt:lpstr>Внимание! Электричество опасно!</vt:lpstr>
      <vt:lpstr>Знаки, которые предупреждают об опасности тока. </vt:lpstr>
      <vt:lpstr>Презентация PowerPoint</vt:lpstr>
    </vt:vector>
  </TitlesOfParts>
  <Company>Kubanenergo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Тематический урок </dc:title>
  <dc:creator>Левицкая О.Н.</dc:creator>
  <cp:lastModifiedBy>admin</cp:lastModifiedBy>
  <cp:revision>64</cp:revision>
  <dcterms:created xsi:type="dcterms:W3CDTF">2011-02-21T08:21:20Z</dcterms:created>
  <dcterms:modified xsi:type="dcterms:W3CDTF">2015-06-07T18:40:16Z</dcterms:modified>
</cp:coreProperties>
</file>