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67" r:id="rId3"/>
    <p:sldId id="268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4818" name="Group 2"/>
          <p:cNvGrpSpPr>
            <a:grpSpLocks/>
          </p:cNvGrpSpPr>
          <p:nvPr/>
        </p:nvGrpSpPr>
        <p:grpSpPr bwMode="auto">
          <a:xfrm>
            <a:off x="319088" y="1752600"/>
            <a:ext cx="8824912" cy="5129213"/>
            <a:chOff x="201" y="1104"/>
            <a:chExt cx="5559" cy="3231"/>
          </a:xfrm>
        </p:grpSpPr>
        <p:sp>
          <p:nvSpPr>
            <p:cNvPr id="34819" name="Freeform 3"/>
            <p:cNvSpPr>
              <a:spLocks/>
            </p:cNvSpPr>
            <p:nvPr/>
          </p:nvSpPr>
          <p:spPr bwMode="ltGray">
            <a:xfrm>
              <a:off x="210" y="1104"/>
              <a:ext cx="5550" cy="3216"/>
            </a:xfrm>
            <a:custGeom>
              <a:avLst/>
              <a:gdLst/>
              <a:ahLst/>
              <a:cxnLst>
                <a:cxn ang="0">
                  <a:pos x="335" y="0"/>
                </a:cxn>
                <a:cxn ang="0">
                  <a:pos x="333" y="1290"/>
                </a:cxn>
                <a:cxn ang="0">
                  <a:pos x="0" y="1290"/>
                </a:cxn>
                <a:cxn ang="0">
                  <a:pos x="6" y="3210"/>
                </a:cxn>
                <a:cxn ang="0">
                  <a:pos x="5550" y="3216"/>
                </a:cxn>
                <a:cxn ang="0">
                  <a:pos x="5550" y="0"/>
                </a:cxn>
                <a:cxn ang="0">
                  <a:pos x="335" y="0"/>
                </a:cxn>
                <a:cxn ang="0">
                  <a:pos x="335" y="0"/>
                </a:cxn>
              </a:cxnLst>
              <a:rect l="0" t="0" r="r" b="b"/>
              <a:pathLst>
                <a:path w="5550" h="3216">
                  <a:moveTo>
                    <a:pt x="335" y="0"/>
                  </a:moveTo>
                  <a:lnTo>
                    <a:pt x="333" y="1290"/>
                  </a:lnTo>
                  <a:lnTo>
                    <a:pt x="0" y="1290"/>
                  </a:lnTo>
                  <a:lnTo>
                    <a:pt x="6" y="3210"/>
                  </a:lnTo>
                  <a:lnTo>
                    <a:pt x="5550" y="3216"/>
                  </a:lnTo>
                  <a:lnTo>
                    <a:pt x="5550" y="0"/>
                  </a:lnTo>
                  <a:lnTo>
                    <a:pt x="335" y="0"/>
                  </a:lnTo>
                  <a:lnTo>
                    <a:pt x="335" y="0"/>
                  </a:lnTo>
                  <a:close/>
                </a:path>
              </a:pathLst>
            </a:custGeom>
            <a:solidFill>
              <a:schemeClr val="bg2">
                <a:alpha val="39999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0" name="Freeform 4"/>
            <p:cNvSpPr>
              <a:spLocks/>
            </p:cNvSpPr>
            <p:nvPr/>
          </p:nvSpPr>
          <p:spPr bwMode="ltGray">
            <a:xfrm>
              <a:off x="528" y="2400"/>
              <a:ext cx="5232" cy="19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4821" name="Freeform 5"/>
            <p:cNvSpPr>
              <a:spLocks/>
            </p:cNvSpPr>
            <p:nvPr/>
          </p:nvSpPr>
          <p:spPr bwMode="ltGray">
            <a:xfrm>
              <a:off x="201" y="2377"/>
              <a:ext cx="3455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822" name="Freeform 6"/>
            <p:cNvSpPr>
              <a:spLocks/>
            </p:cNvSpPr>
            <p:nvPr/>
          </p:nvSpPr>
          <p:spPr bwMode="ltGray">
            <a:xfrm>
              <a:off x="528" y="1104"/>
              <a:ext cx="4894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823" name="Freeform 7"/>
            <p:cNvSpPr>
              <a:spLocks/>
            </p:cNvSpPr>
            <p:nvPr/>
          </p:nvSpPr>
          <p:spPr bwMode="ltGray">
            <a:xfrm>
              <a:off x="201" y="2377"/>
              <a:ext cx="30" cy="195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4824" name="Freeform 8"/>
            <p:cNvSpPr>
              <a:spLocks/>
            </p:cNvSpPr>
            <p:nvPr/>
          </p:nvSpPr>
          <p:spPr bwMode="ltGray">
            <a:xfrm>
              <a:off x="528" y="1104"/>
              <a:ext cx="29" cy="32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4825" name="Rectangle 9"/>
          <p:cNvSpPr>
            <a:spLocks noGrp="1" noChangeArrowheads="1"/>
          </p:cNvSpPr>
          <p:nvPr>
            <p:ph type="ctrTitle" sz="quarter"/>
          </p:nvPr>
        </p:nvSpPr>
        <p:spPr>
          <a:xfrm>
            <a:off x="990600" y="1905000"/>
            <a:ext cx="7772400" cy="1736725"/>
          </a:xfrm>
        </p:spPr>
        <p:txBody>
          <a:bodyPr anchor="t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4826" name="Rectangle 1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990600" y="3962400"/>
            <a:ext cx="6781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4827" name="Rectangle 11"/>
          <p:cNvSpPr>
            <a:spLocks noGrp="1" noChangeArrowheads="1"/>
          </p:cNvSpPr>
          <p:nvPr>
            <p:ph type="dt" sz="quarter" idx="2"/>
          </p:nvPr>
        </p:nvSpPr>
        <p:spPr>
          <a:xfrm>
            <a:off x="9906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28" name="Rectangle 12"/>
          <p:cNvSpPr>
            <a:spLocks noGrp="1" noChangeArrowheads="1"/>
          </p:cNvSpPr>
          <p:nvPr>
            <p:ph type="ftr" sz="quarter" idx="3"/>
          </p:nvPr>
        </p:nvSpPr>
        <p:spPr>
          <a:xfrm>
            <a:off x="3468688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4829" name="Rectangle 1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45FF5988-C7D5-4C48-A745-F9591033F35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0F0C35-5E43-4861-9CC9-BD54C1E062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8463" y="244475"/>
            <a:ext cx="2097087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44475"/>
            <a:ext cx="6138863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7A62DE-83AA-4B36-942D-65CD4CB36E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fld id="{AA1BD78B-5118-4600-8DCB-F9E60F45C29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0BA324-A615-4195-A20B-5DDAAEE706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3BD9CB-35A2-4920-9425-9B94BED0D7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18075" y="1905000"/>
            <a:ext cx="3927475" cy="4191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D7A8A09-8FCD-4604-A729-7017794F158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2723FB3-47B4-43FA-A8C9-41008FB37F0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3B869-91B0-4166-95E4-829693A8917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F942B9-307D-42AD-92A2-435ABFDE9B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8D720E-F7F3-42B7-9938-4448E9D0A6B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67A623-CC03-43B8-BEF2-02B69E29BCD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accent2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319088" y="1828800"/>
            <a:ext cx="8824912" cy="5029200"/>
            <a:chOff x="201" y="1152"/>
            <a:chExt cx="5559" cy="3168"/>
          </a:xfrm>
        </p:grpSpPr>
        <p:sp>
          <p:nvSpPr>
            <p:cNvPr id="33795" name="Freeform 3"/>
            <p:cNvSpPr>
              <a:spLocks/>
            </p:cNvSpPr>
            <p:nvPr/>
          </p:nvSpPr>
          <p:spPr bwMode="ltGray">
            <a:xfrm>
              <a:off x="528" y="2909"/>
              <a:ext cx="5232" cy="141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6" name="Freeform 4"/>
            <p:cNvSpPr>
              <a:spLocks/>
            </p:cNvSpPr>
            <p:nvPr/>
          </p:nvSpPr>
          <p:spPr bwMode="ltGray">
            <a:xfrm>
              <a:off x="210" y="1152"/>
              <a:ext cx="5550" cy="3168"/>
            </a:xfrm>
            <a:custGeom>
              <a:avLst/>
              <a:gdLst/>
              <a:ahLst/>
              <a:cxnLst>
                <a:cxn ang="0">
                  <a:pos x="330" y="1764"/>
                </a:cxn>
                <a:cxn ang="0">
                  <a:pos x="0" y="1764"/>
                </a:cxn>
                <a:cxn ang="0">
                  <a:pos x="0" y="3168"/>
                </a:cxn>
                <a:cxn ang="0">
                  <a:pos x="5550" y="3168"/>
                </a:cxn>
                <a:cxn ang="0">
                  <a:pos x="5550" y="0"/>
                </a:cxn>
                <a:cxn ang="0">
                  <a:pos x="330" y="0"/>
                </a:cxn>
                <a:cxn ang="0">
                  <a:pos x="330" y="1764"/>
                </a:cxn>
              </a:cxnLst>
              <a:rect l="0" t="0" r="r" b="b"/>
              <a:pathLst>
                <a:path w="5550" h="3168">
                  <a:moveTo>
                    <a:pt x="330" y="1764"/>
                  </a:moveTo>
                  <a:lnTo>
                    <a:pt x="0" y="1764"/>
                  </a:lnTo>
                  <a:lnTo>
                    <a:pt x="0" y="3168"/>
                  </a:lnTo>
                  <a:lnTo>
                    <a:pt x="5550" y="3168"/>
                  </a:lnTo>
                  <a:lnTo>
                    <a:pt x="5550" y="0"/>
                  </a:lnTo>
                  <a:lnTo>
                    <a:pt x="330" y="0"/>
                  </a:lnTo>
                  <a:lnTo>
                    <a:pt x="330" y="1764"/>
                  </a:lnTo>
                  <a:close/>
                </a:path>
              </a:pathLst>
            </a:custGeom>
            <a:solidFill>
              <a:schemeClr val="bg2">
                <a:alpha val="3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7" name="Freeform 5"/>
            <p:cNvSpPr>
              <a:spLocks/>
            </p:cNvSpPr>
            <p:nvPr/>
          </p:nvSpPr>
          <p:spPr bwMode="ltGray">
            <a:xfrm>
              <a:off x="528" y="2932"/>
              <a:ext cx="5232" cy="138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82"/>
                </a:cxn>
                <a:cxn ang="0">
                  <a:pos x="4897" y="2182"/>
                </a:cxn>
                <a:cxn ang="0">
                  <a:pos x="489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897" h="2182">
                  <a:moveTo>
                    <a:pt x="0" y="0"/>
                  </a:moveTo>
                  <a:lnTo>
                    <a:pt x="0" y="2182"/>
                  </a:lnTo>
                  <a:lnTo>
                    <a:pt x="4897" y="2182"/>
                  </a:lnTo>
                  <a:lnTo>
                    <a:pt x="489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alpha val="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3798" name="Freeform 6"/>
            <p:cNvSpPr>
              <a:spLocks/>
            </p:cNvSpPr>
            <p:nvPr/>
          </p:nvSpPr>
          <p:spPr bwMode="ltGray">
            <a:xfrm>
              <a:off x="528" y="1152"/>
              <a:ext cx="4607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799" name="Freeform 7"/>
            <p:cNvSpPr>
              <a:spLocks/>
            </p:cNvSpPr>
            <p:nvPr/>
          </p:nvSpPr>
          <p:spPr bwMode="ltGray">
            <a:xfrm>
              <a:off x="528" y="1152"/>
              <a:ext cx="29" cy="178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161"/>
                </a:cxn>
                <a:cxn ang="0">
                  <a:pos x="29" y="2161"/>
                </a:cxn>
                <a:cxn ang="0">
                  <a:pos x="27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9" h="2161">
                  <a:moveTo>
                    <a:pt x="0" y="0"/>
                  </a:moveTo>
                  <a:lnTo>
                    <a:pt x="0" y="2161"/>
                  </a:lnTo>
                  <a:lnTo>
                    <a:pt x="29" y="2161"/>
                  </a:lnTo>
                  <a:lnTo>
                    <a:pt x="27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00" name="Freeform 8"/>
            <p:cNvSpPr>
              <a:spLocks/>
            </p:cNvSpPr>
            <p:nvPr/>
          </p:nvSpPr>
          <p:spPr bwMode="ltGray">
            <a:xfrm>
              <a:off x="527" y="2904"/>
              <a:ext cx="29" cy="1416"/>
            </a:xfrm>
            <a:custGeom>
              <a:avLst/>
              <a:gdLst/>
              <a:ahLst/>
              <a:cxnLst>
                <a:cxn ang="0">
                  <a:pos x="0" y="1416"/>
                </a:cxn>
                <a:cxn ang="0">
                  <a:pos x="29" y="1416"/>
                </a:cxn>
                <a:cxn ang="0">
                  <a:pos x="28" y="24"/>
                </a:cxn>
                <a:cxn ang="0">
                  <a:pos x="0" y="0"/>
                </a:cxn>
                <a:cxn ang="0">
                  <a:pos x="0" y="1416"/>
                </a:cxn>
              </a:cxnLst>
              <a:rect l="0" t="0" r="r" b="b"/>
              <a:pathLst>
                <a:path w="29" h="1416">
                  <a:moveTo>
                    <a:pt x="0" y="1416"/>
                  </a:moveTo>
                  <a:lnTo>
                    <a:pt x="29" y="1416"/>
                  </a:lnTo>
                  <a:lnTo>
                    <a:pt x="28" y="24"/>
                  </a:lnTo>
                  <a:lnTo>
                    <a:pt x="0" y="0"/>
                  </a:lnTo>
                  <a:lnTo>
                    <a:pt x="0" y="1416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0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01" name="Freeform 9"/>
            <p:cNvSpPr>
              <a:spLocks/>
            </p:cNvSpPr>
            <p:nvPr/>
          </p:nvSpPr>
          <p:spPr bwMode="ltGray">
            <a:xfrm>
              <a:off x="201" y="2904"/>
              <a:ext cx="2879" cy="2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9"/>
                </a:cxn>
                <a:cxn ang="0">
                  <a:pos x="5387" y="149"/>
                </a:cxn>
                <a:cxn ang="0">
                  <a:pos x="538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387" h="149">
                  <a:moveTo>
                    <a:pt x="0" y="0"/>
                  </a:moveTo>
                  <a:lnTo>
                    <a:pt x="0" y="149"/>
                  </a:lnTo>
                  <a:lnTo>
                    <a:pt x="5387" y="149"/>
                  </a:lnTo>
                  <a:lnTo>
                    <a:pt x="538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alpha val="0"/>
                  </a:schemeClr>
                </a:gs>
                <a:gs pos="100000">
                  <a:schemeClr val="bg2">
                    <a:gamma/>
                    <a:shade val="81961"/>
                    <a:invGamma/>
                  </a:schemeClr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33802" name="Freeform 10"/>
            <p:cNvSpPr>
              <a:spLocks/>
            </p:cNvSpPr>
            <p:nvPr/>
          </p:nvSpPr>
          <p:spPr bwMode="ltGray">
            <a:xfrm>
              <a:off x="201" y="2904"/>
              <a:ext cx="30" cy="141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416"/>
                </a:cxn>
                <a:cxn ang="0">
                  <a:pos x="29" y="1416"/>
                </a:cxn>
                <a:cxn ang="0">
                  <a:pos x="30" y="27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0" h="1416">
                  <a:moveTo>
                    <a:pt x="0" y="0"/>
                  </a:moveTo>
                  <a:lnTo>
                    <a:pt x="0" y="1416"/>
                  </a:lnTo>
                  <a:lnTo>
                    <a:pt x="29" y="1416"/>
                  </a:lnTo>
                  <a:lnTo>
                    <a:pt x="30" y="27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>
                    <a:gamma/>
                    <a:tint val="87843"/>
                    <a:invGamma/>
                  </a:schemeClr>
                </a:gs>
                <a:gs pos="100000">
                  <a:schemeClr val="bg2">
                    <a:alpha val="10001"/>
                  </a:schemeClr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803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3804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4290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3805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937375" y="6245225"/>
            <a:ext cx="19018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25DC92FE-9096-416E-898B-7EA030A70E57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3806" name="Rectangle 14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44475"/>
            <a:ext cx="83851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3807" name="Rectangle 15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838200" y="1905000"/>
            <a:ext cx="8007350" cy="419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 Black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b="0" dirty="0"/>
              <a:t>Системы органов человека 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4857752" y="2857496"/>
            <a:ext cx="3929063" cy="3760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4" name="Rectangle 6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ru-RU" sz="2400" i="1"/>
              <a:t>Половая система </a:t>
            </a:r>
            <a:r>
              <a:rPr lang="ru-RU" sz="2400"/>
              <a:t>обеспечивает продолжение рода. Основными половыми органами мужчины являются яички, женщины - яичники.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>
          <a:xfrm>
            <a:off x="838200" y="1905000"/>
            <a:ext cx="3929063" cy="3494088"/>
          </a:xfrm>
        </p:spPr>
      </p:pic>
      <p:sp>
        <p:nvSpPr>
          <p:cNvPr id="13318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9062" cy="41910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800" i="1"/>
              <a:t>	</a:t>
            </a:r>
            <a:r>
              <a:rPr lang="ru-RU" sz="2000" i="1"/>
              <a:t>Нервная система </a:t>
            </a:r>
            <a:r>
              <a:rPr lang="ru-RU" sz="2000"/>
              <a:t>координирует работу всех органов нашего тела. Она состоит из головного и спинного мозга и нервов.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1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52737" t="45946" r="30888" b="24669"/>
          <a:stretch>
            <a:fillRect/>
          </a:stretch>
        </p:blipFill>
        <p:spPr>
          <a:xfrm>
            <a:off x="900113" y="1412875"/>
            <a:ext cx="3059112" cy="4464050"/>
          </a:xfrm>
        </p:spPr>
      </p:pic>
      <p:sp>
        <p:nvSpPr>
          <p:cNvPr id="1434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9062" cy="41910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000"/>
              <a:t>В теле человека выделяют также и </a:t>
            </a:r>
            <a:r>
              <a:rPr lang="ru-RU" sz="2000" i="1"/>
              <a:t>аппараты органов, </a:t>
            </a:r>
            <a:r>
              <a:rPr lang="ru-RU" sz="2000"/>
              <a:t>разных по происхождению и строению, но объединенных общей функцией. Например, к </a:t>
            </a:r>
            <a:r>
              <a:rPr lang="ru-RU" sz="2000" i="1"/>
              <a:t>опорно-двигательному аппарату </a:t>
            </a:r>
            <a:r>
              <a:rPr lang="ru-RU" sz="2000"/>
              <a:t>относят костную и мышечную системы.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1905000"/>
            <a:ext cx="3929063" cy="4191000"/>
          </a:xfrm>
        </p:spPr>
      </p:pic>
      <p:sp>
        <p:nvSpPr>
          <p:cNvPr id="1536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9062" cy="4191000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800" i="1"/>
              <a:t>	</a:t>
            </a:r>
            <a:r>
              <a:rPr lang="ru-RU" sz="2000" i="1"/>
              <a:t>Эндокринный аппарат </a:t>
            </a:r>
            <a:r>
              <a:rPr lang="ru-RU" sz="2000"/>
              <a:t>объединяет различные железы внутренней секреции, вырабатывающие активные соединения, влияющие на обмен веществ в организме.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Литература</a:t>
            </a:r>
          </a:p>
        </p:txBody>
      </p:sp>
      <p:sp>
        <p:nvSpPr>
          <p:cNvPr id="38915" name="Rectangle 3"/>
          <p:cNvSpPr>
            <a:spLocks noGrp="1" noRot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Электронное издание "Биология, 6-11 класс.</a:t>
            </a:r>
          </a:p>
          <a:p>
            <a:r>
              <a:rPr lang="ru-RU" b="1">
                <a:solidFill>
                  <a:schemeClr val="tx2"/>
                </a:solidFill>
              </a:rPr>
              <a:t>Текст</a:t>
            </a:r>
            <a:br>
              <a:rPr lang="ru-RU" b="1">
                <a:solidFill>
                  <a:schemeClr val="tx2"/>
                </a:solidFill>
              </a:rPr>
            </a:br>
            <a:r>
              <a:rPr lang="ru-RU" b="1">
                <a:solidFill>
                  <a:schemeClr val="tx2"/>
                </a:solidFill>
              </a:rPr>
              <a:t>Н. И. Сонин, М.Р. Сапин Биология. 8 кл. Человек. 2002.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91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>
          <a:xfrm>
            <a:off x="838200" y="1905000"/>
            <a:ext cx="3929063" cy="3760788"/>
          </a:xfrm>
        </p:spPr>
      </p:pic>
      <p:sp>
        <p:nvSpPr>
          <p:cNvPr id="16387" name="Rectangle 3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9062" cy="4191000"/>
          </a:xfrm>
        </p:spPr>
        <p:txBody>
          <a:bodyPr/>
          <a:lstStyle/>
          <a:p>
            <a:pPr algn="just"/>
            <a:r>
              <a:rPr lang="ru-RU" sz="2000"/>
              <a:t>Нормальную жизнедеятельность нашего организма обеспечивает множество органов. Существуют и функционируют они совместно, а не по отдельности, т.е. все органы объединены в системы органов.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>
          <a:xfrm>
            <a:off x="838200" y="1905000"/>
            <a:ext cx="3929063" cy="4191000"/>
          </a:xfrm>
        </p:spPr>
      </p:pic>
      <p:sp>
        <p:nvSpPr>
          <p:cNvPr id="25603" name="Rectangle 3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9062" cy="4191000"/>
          </a:xfrm>
        </p:spPr>
        <p:txBody>
          <a:bodyPr/>
          <a:lstStyle/>
          <a:p>
            <a:pPr algn="just"/>
            <a:r>
              <a:rPr lang="ru-RU" sz="2000"/>
              <a:t>Системой органов называют группу анатомически связанных между собой органов, имеющих общее происхождение и единый план строения и выполняющих общую функцию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>
          <a:xfrm>
            <a:off x="838200" y="1905000"/>
            <a:ext cx="3929063" cy="4191000"/>
          </a:xfrm>
        </p:spPr>
      </p:pic>
      <p:sp>
        <p:nvSpPr>
          <p:cNvPr id="3078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9062" cy="4191000"/>
          </a:xfrm>
        </p:spPr>
        <p:txBody>
          <a:bodyPr/>
          <a:lstStyle/>
          <a:p>
            <a:r>
              <a:rPr lang="ru-RU" sz="2400"/>
              <a:t>В организме выделяют несколько систем органов.</a:t>
            </a:r>
          </a:p>
          <a:p>
            <a:r>
              <a:rPr lang="ru-RU" sz="2400" i="1"/>
              <a:t>Скелетная система </a:t>
            </a:r>
            <a:r>
              <a:rPr lang="ru-RU" sz="2400"/>
              <a:t>состоит из костей, которые поддерживают тело, служат местом крепления мышц, выполняют защитную функцию.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>
          <a:xfrm>
            <a:off x="838200" y="1905000"/>
            <a:ext cx="3929063" cy="4191000"/>
          </a:xfrm>
        </p:spPr>
      </p:pic>
      <p:sp>
        <p:nvSpPr>
          <p:cNvPr id="410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9062" cy="4191000"/>
          </a:xfrm>
        </p:spPr>
        <p:txBody>
          <a:bodyPr/>
          <a:lstStyle/>
          <a:p>
            <a:pPr algn="just">
              <a:lnSpc>
                <a:spcPct val="90000"/>
              </a:lnSpc>
            </a:pPr>
            <a:r>
              <a:rPr lang="ru-RU" sz="2000" i="1"/>
              <a:t>Мышечная система </a:t>
            </a:r>
            <a:r>
              <a:rPr lang="ru-RU" sz="2000"/>
              <a:t>образована скелетными мышцами, которые, сокращаясь, приводят в движение кости скелета, благодаря чему мы можем перемещаться в пространстве.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9062" cy="4191000"/>
          </a:xfrm>
        </p:spPr>
        <p:txBody>
          <a:bodyPr/>
          <a:lstStyle/>
          <a:p>
            <a:pPr algn="just"/>
            <a:r>
              <a:rPr lang="ru-RU" sz="2000"/>
              <a:t>Через </a:t>
            </a:r>
            <a:r>
              <a:rPr lang="ru-RU" sz="2000" i="1"/>
              <a:t>мочевыделительную систему </a:t>
            </a:r>
            <a:r>
              <a:rPr lang="ru-RU" sz="2000"/>
              <a:t>происходит выделение из организма жидких продуктов обмена. К ней относятся почки, мочеточники, мочевой пузырь, мочеиспускательный канал.</a:t>
            </a:r>
          </a:p>
        </p:txBody>
      </p:sp>
      <p:pic>
        <p:nvPicPr>
          <p:cNvPr id="5127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/>
      </p:pic>
      <p:sp>
        <p:nvSpPr>
          <p:cNvPr id="5128" name="Rectangle 8"/>
          <p:cNvSpPr>
            <a:spLocks noChangeArrowheads="1"/>
          </p:cNvSpPr>
          <p:nvPr/>
        </p:nvSpPr>
        <p:spPr bwMode="auto">
          <a:xfrm rot="5400000">
            <a:off x="-1285081" y="3885407"/>
            <a:ext cx="3727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/>
              <a:t>http://www.hudeika.ru/pochki3.html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21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>
          <a:xfrm>
            <a:off x="838200" y="1905000"/>
            <a:ext cx="3929063" cy="4191000"/>
          </a:xfrm>
        </p:spPr>
      </p:pic>
      <p:sp>
        <p:nvSpPr>
          <p:cNvPr id="9222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9062" cy="4191000"/>
          </a:xfrm>
        </p:spPr>
        <p:txBody>
          <a:bodyPr/>
          <a:lstStyle/>
          <a:p>
            <a:pPr algn="just"/>
            <a:r>
              <a:rPr lang="ru-RU" sz="2000" i="1"/>
              <a:t>Кровеносная система </a:t>
            </a:r>
            <a:r>
              <a:rPr lang="ru-RU" sz="2000"/>
              <a:t>состоит из сердца и сосудов, по которым течет кровь, доставляющая питательные вещества всем органам на­шего тела и удаляющая из них продукты обмена веществ.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>
          <a:xfrm>
            <a:off x="838200" y="1905000"/>
            <a:ext cx="3929063" cy="3160713"/>
          </a:xfrm>
        </p:spPr>
      </p:pic>
      <p:sp>
        <p:nvSpPr>
          <p:cNvPr id="10246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9062" cy="3360738"/>
          </a:xfrm>
        </p:spPr>
        <p:txBody>
          <a:bodyPr/>
          <a:lstStyle/>
          <a:p>
            <a:pPr algn="just">
              <a:buFont typeface="Wingdings" pitchFamily="2" charset="2"/>
              <a:buNone/>
            </a:pPr>
            <a:r>
              <a:rPr lang="ru-RU" sz="2800" i="1"/>
              <a:t>	</a:t>
            </a:r>
            <a:r>
              <a:rPr lang="ru-RU" sz="2000" i="1"/>
              <a:t>Дыхательная система </a:t>
            </a:r>
            <a:r>
              <a:rPr lang="ru-RU" sz="2000"/>
              <a:t>обеспечивает поступление в организм кислорода и выделение углекислого газа, паров воды. К ней относятся носовая полость, глотка, гортань, трахея, бронхи, легкие.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9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>
          <a:xfrm>
            <a:off x="838200" y="1905000"/>
            <a:ext cx="3929063" cy="4191000"/>
          </a:xfrm>
        </p:spPr>
      </p:pic>
      <p:sp>
        <p:nvSpPr>
          <p:cNvPr id="11270" name="Rectangle 6"/>
          <p:cNvSpPr>
            <a:spLocks noGrp="1" noRot="1" noChangeArrowheads="1"/>
          </p:cNvSpPr>
          <p:nvPr>
            <p:ph type="body" sz="half" idx="2"/>
          </p:nvPr>
        </p:nvSpPr>
        <p:spPr>
          <a:xfrm>
            <a:off x="4916488" y="1905000"/>
            <a:ext cx="3929062" cy="3827463"/>
          </a:xfrm>
        </p:spPr>
        <p:txBody>
          <a:bodyPr/>
          <a:lstStyle/>
          <a:p>
            <a:pPr algn="just">
              <a:lnSpc>
                <a:spcPct val="80000"/>
              </a:lnSpc>
              <a:buFont typeface="Wingdings" pitchFamily="2" charset="2"/>
              <a:buNone/>
            </a:pPr>
            <a:r>
              <a:rPr lang="ru-RU" sz="2800"/>
              <a:t>	</a:t>
            </a:r>
            <a:r>
              <a:rPr lang="ru-RU" sz="2400"/>
              <a:t>В </a:t>
            </a:r>
            <a:r>
              <a:rPr lang="ru-RU" sz="2400" i="1"/>
              <a:t>пищеварительной системе </a:t>
            </a:r>
            <a:r>
              <a:rPr lang="ru-RU" sz="2400"/>
              <a:t>пища превращается в доступные для усвоения организмом питательные вещества. Она состоит из ротовой полости с ее органами, глотки, пищевода, желудка, кишечника, печени, поджелудочной железы.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рава">
  <a:themeElements>
    <a:clrScheme name="Трава 4">
      <a:dk1>
        <a:srgbClr val="006600"/>
      </a:dk1>
      <a:lt1>
        <a:srgbClr val="FFFFFF"/>
      </a:lt1>
      <a:dk2>
        <a:srgbClr val="008000"/>
      </a:dk2>
      <a:lt2>
        <a:srgbClr val="FFFFB7"/>
      </a:lt2>
      <a:accent1>
        <a:srgbClr val="99CC00"/>
      </a:accent1>
      <a:accent2>
        <a:srgbClr val="00CC00"/>
      </a:accent2>
      <a:accent3>
        <a:srgbClr val="AAC0AA"/>
      </a:accent3>
      <a:accent4>
        <a:srgbClr val="DADADA"/>
      </a:accent4>
      <a:accent5>
        <a:srgbClr val="CAE2AA"/>
      </a:accent5>
      <a:accent6>
        <a:srgbClr val="00B900"/>
      </a:accent6>
      <a:hlink>
        <a:srgbClr val="99FF66"/>
      </a:hlink>
      <a:folHlink>
        <a:srgbClr val="FFFF66"/>
      </a:folHlink>
    </a:clrScheme>
    <a:fontScheme name="Трава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рава 1">
        <a:dk1>
          <a:srgbClr val="FF9900"/>
        </a:dk1>
        <a:lt1>
          <a:srgbClr val="FFFFFF"/>
        </a:lt1>
        <a:dk2>
          <a:srgbClr val="FFCC66"/>
        </a:dk2>
        <a:lt2>
          <a:srgbClr val="CC6600"/>
        </a:lt2>
        <a:accent1>
          <a:srgbClr val="F05000"/>
        </a:accent1>
        <a:accent2>
          <a:srgbClr val="B28300"/>
        </a:accent2>
        <a:accent3>
          <a:srgbClr val="FFE2B8"/>
        </a:accent3>
        <a:accent4>
          <a:srgbClr val="DADADA"/>
        </a:accent4>
        <a:accent5>
          <a:srgbClr val="F6B3AA"/>
        </a:accent5>
        <a:accent6>
          <a:srgbClr val="A17600"/>
        </a:accent6>
        <a:hlink>
          <a:srgbClr val="99CC00"/>
        </a:hlink>
        <a:folHlink>
          <a:srgbClr val="0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2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3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DDFFB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4">
        <a:dk1>
          <a:srgbClr val="006600"/>
        </a:dk1>
        <a:lt1>
          <a:srgbClr val="FFFFFF"/>
        </a:lt1>
        <a:dk2>
          <a:srgbClr val="008000"/>
        </a:dk2>
        <a:lt2>
          <a:srgbClr val="FFFFB7"/>
        </a:lt2>
        <a:accent1>
          <a:srgbClr val="99CC00"/>
        </a:accent1>
        <a:accent2>
          <a:srgbClr val="00CC00"/>
        </a:accent2>
        <a:accent3>
          <a:srgbClr val="AAC0AA"/>
        </a:accent3>
        <a:accent4>
          <a:srgbClr val="DADADA"/>
        </a:accent4>
        <a:accent5>
          <a:srgbClr val="CAE2AA"/>
        </a:accent5>
        <a:accent6>
          <a:srgbClr val="00B900"/>
        </a:accent6>
        <a:hlink>
          <a:srgbClr val="99FF66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5">
        <a:dk1>
          <a:srgbClr val="000000"/>
        </a:dk1>
        <a:lt1>
          <a:srgbClr val="CCECFF"/>
        </a:lt1>
        <a:dk2>
          <a:srgbClr val="000000"/>
        </a:dk2>
        <a:lt2>
          <a:srgbClr val="D6EDEE"/>
        </a:lt2>
        <a:accent1>
          <a:srgbClr val="E8F0F4"/>
        </a:accent1>
        <a:accent2>
          <a:srgbClr val="8EAAFA"/>
        </a:accent2>
        <a:accent3>
          <a:srgbClr val="E2F4FF"/>
        </a:accent3>
        <a:accent4>
          <a:srgbClr val="000000"/>
        </a:accent4>
        <a:accent5>
          <a:srgbClr val="F2F6F8"/>
        </a:accent5>
        <a:accent6>
          <a:srgbClr val="809AE3"/>
        </a:accent6>
        <a:hlink>
          <a:srgbClr val="0066FF"/>
        </a:hlink>
        <a:folHlink>
          <a:srgbClr val="9947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рава 6">
        <a:dk1>
          <a:srgbClr val="48486A"/>
        </a:dk1>
        <a:lt1>
          <a:srgbClr val="FFFFFF"/>
        </a:lt1>
        <a:dk2>
          <a:srgbClr val="000099"/>
        </a:dk2>
        <a:lt2>
          <a:srgbClr val="F8F8F8"/>
        </a:lt2>
        <a:accent1>
          <a:srgbClr val="6699FF"/>
        </a:accent1>
        <a:accent2>
          <a:srgbClr val="0000FF"/>
        </a:accent2>
        <a:accent3>
          <a:srgbClr val="AAAACA"/>
        </a:accent3>
        <a:accent4>
          <a:srgbClr val="DADADA"/>
        </a:accent4>
        <a:accent5>
          <a:srgbClr val="B8CAFF"/>
        </a:accent5>
        <a:accent6>
          <a:srgbClr val="0000E7"/>
        </a:accent6>
        <a:hlink>
          <a:srgbClr val="3DCC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7">
        <a:dk1>
          <a:srgbClr val="573F8B"/>
        </a:dk1>
        <a:lt1>
          <a:srgbClr val="FFFFFF"/>
        </a:lt1>
        <a:dk2>
          <a:srgbClr val="666699"/>
        </a:dk2>
        <a:lt2>
          <a:srgbClr val="D9D9FF"/>
        </a:lt2>
        <a:accent1>
          <a:srgbClr val="CC99FF"/>
        </a:accent1>
        <a:accent2>
          <a:srgbClr val="9933FF"/>
        </a:accent2>
        <a:accent3>
          <a:srgbClr val="B8B8CA"/>
        </a:accent3>
        <a:accent4>
          <a:srgbClr val="DADADA"/>
        </a:accent4>
        <a:accent5>
          <a:srgbClr val="E2CAFF"/>
        </a:accent5>
        <a:accent6>
          <a:srgbClr val="8A2DE7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рава 8">
        <a:dk1>
          <a:srgbClr val="000000"/>
        </a:dk1>
        <a:lt1>
          <a:srgbClr val="EAEAEA"/>
        </a:lt1>
        <a:dk2>
          <a:srgbClr val="000000"/>
        </a:dk2>
        <a:lt2>
          <a:srgbClr val="C1C2CB"/>
        </a:lt2>
        <a:accent1>
          <a:srgbClr val="F1F1F7"/>
        </a:accent1>
        <a:accent2>
          <a:srgbClr val="8C8CB4"/>
        </a:accent2>
        <a:accent3>
          <a:srgbClr val="F3F3F3"/>
        </a:accent3>
        <a:accent4>
          <a:srgbClr val="000000"/>
        </a:accent4>
        <a:accent5>
          <a:srgbClr val="F7F7FA"/>
        </a:accent5>
        <a:accent6>
          <a:srgbClr val="7E7EA3"/>
        </a:accent6>
        <a:hlink>
          <a:srgbClr val="A3FFFF"/>
        </a:hlink>
        <a:folHlink>
          <a:srgbClr val="9E99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Glass Layers</Template>
  <TotalTime>52</TotalTime>
  <Words>215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Трава</vt:lpstr>
      <vt:lpstr>Системы органов человека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Литература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Системы органов</dc:title>
  <dc:creator>User</dc:creator>
  <cp:lastModifiedBy>Николай</cp:lastModifiedBy>
  <cp:revision>10</cp:revision>
  <dcterms:created xsi:type="dcterms:W3CDTF">2010-10-08T06:07:30Z</dcterms:created>
  <dcterms:modified xsi:type="dcterms:W3CDTF">2012-07-04T08:46:02Z</dcterms:modified>
</cp:coreProperties>
</file>