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67" r:id="rId2"/>
    <p:sldId id="257" r:id="rId3"/>
    <p:sldId id="258" r:id="rId4"/>
    <p:sldId id="262" r:id="rId5"/>
    <p:sldId id="266" r:id="rId6"/>
    <p:sldId id="265" r:id="rId7"/>
    <p:sldId id="264" r:id="rId8"/>
    <p:sldId id="261" r:id="rId9"/>
    <p:sldId id="270" r:id="rId10"/>
    <p:sldId id="260" r:id="rId11"/>
    <p:sldId id="263" r:id="rId12"/>
    <p:sldId id="280" r:id="rId13"/>
    <p:sldId id="281" r:id="rId14"/>
    <p:sldId id="272" r:id="rId15"/>
    <p:sldId id="274" r:id="rId16"/>
    <p:sldId id="275" r:id="rId17"/>
    <p:sldId id="276" r:id="rId18"/>
    <p:sldId id="277" r:id="rId19"/>
    <p:sldId id="278" r:id="rId20"/>
    <p:sldId id="279" r:id="rId21"/>
    <p:sldId id="268" r:id="rId22"/>
    <p:sldId id="27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0000"/>
    <a:srgbClr val="860000"/>
    <a:srgbClr val="760000"/>
    <a:srgbClr val="81200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14" y="-11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B92618-5556-4158-A138-89A0779D85C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9EE2B5-4994-478B-B6B0-C77631483B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9EE2B5-4994-478B-B6B0-C77631483B8F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9EE2B5-4994-478B-B6B0-C77631483B8F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4B40004-927C-4720-A1F7-6892E8C18BD6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4085185-1A26-46B3-9C43-8BF377526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0004-927C-4720-A1F7-6892E8C18BD6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85185-1A26-46B3-9C43-8BF377526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0004-927C-4720-A1F7-6892E8C18BD6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85185-1A26-46B3-9C43-8BF377526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0004-927C-4720-A1F7-6892E8C18BD6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85185-1A26-46B3-9C43-8BF377526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0004-927C-4720-A1F7-6892E8C18BD6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85185-1A26-46B3-9C43-8BF377526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0004-927C-4720-A1F7-6892E8C18BD6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85185-1A26-46B3-9C43-8BF377526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4B40004-927C-4720-A1F7-6892E8C18BD6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4085185-1A26-46B3-9C43-8BF377526F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4B40004-927C-4720-A1F7-6892E8C18BD6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4085185-1A26-46B3-9C43-8BF377526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0004-927C-4720-A1F7-6892E8C18BD6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85185-1A26-46B3-9C43-8BF377526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0004-927C-4720-A1F7-6892E8C18BD6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85185-1A26-46B3-9C43-8BF377526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0004-927C-4720-A1F7-6892E8C18BD6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85185-1A26-46B3-9C43-8BF377526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74B40004-927C-4720-A1F7-6892E8C18BD6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4085185-1A26-46B3-9C43-8BF377526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png"/><Relationship Id="rId7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J:\&#1041;&#1086;&#1085;&#1076;&#1072;&#1088;&#1077;&#1085;&#1082;&#1086;%20&#1040;&#1085;&#1103;\&#1096;&#1082;&#1086;&#1083;&#1100;&#1085;&#1072;&#1103;%20&#1082;&#1086;&#1085;&#1092;&#1077;&#1088;&#1077;&#1085;&#1094;&#1080;&#1103;\&#1053;&#1077;&#1079;&#1076;&#1077;&#1096;&#1085;&#1080;&#1077;%20&#1074;&#1077;&#1095;&#1077;&#1088;&#1072;%20&#1052;&#1080;&#1093;&#1072;&#1080;&#1083;%20&#1050;&#1091;&#1079;&#1084;&#1080;&#1085;.mp3" TargetMode="Externa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J:\&#1041;&#1086;&#1085;&#1076;&#1072;&#1088;&#1077;&#1085;&#1082;&#1086;%20&#1040;&#1085;&#1103;\&#1096;&#1082;&#1086;&#1083;&#1100;&#1085;&#1072;&#1103;%20&#1082;&#1086;&#1085;&#1092;&#1077;&#1088;&#1077;&#1085;&#1094;&#1080;&#1103;\&#1041;&#1072;&#1083;&#1072;&#1075;&#1072;&#1085;&#1095;&#1080;&#1082;.mp3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980728"/>
            <a:ext cx="87129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 Поэта </a:t>
            </a:r>
            <a:endParaRPr lang="ru-RU" sz="7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b="1" dirty="0" smtClean="0">
                <a:solidFill>
                  <a:srgbClr val="86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7200" b="1" dirty="0" smtClean="0">
                <a:solidFill>
                  <a:srgbClr val="860000"/>
                </a:solidFill>
                <a:latin typeface="Times New Roman" pitchFamily="18" charset="0"/>
                <a:cs typeface="Times New Roman" pitchFamily="18" charset="0"/>
              </a:rPr>
              <a:t>стихотворении</a:t>
            </a:r>
            <a:r>
              <a:rPr lang="ru-RU" sz="7200" b="1" dirty="0" smtClean="0">
                <a:solidFill>
                  <a:srgbClr val="86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7200" b="1" dirty="0" smtClean="0">
              <a:solidFill>
                <a:srgbClr val="86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b="1" dirty="0" smtClean="0">
                <a:solidFill>
                  <a:srgbClr val="860000"/>
                </a:solidFill>
                <a:latin typeface="Times New Roman" pitchFamily="18" charset="0"/>
                <a:cs typeface="Times New Roman" pitchFamily="18" charset="0"/>
              </a:rPr>
              <a:t>Михаила </a:t>
            </a:r>
            <a:r>
              <a:rPr lang="ru-RU" sz="7200" b="1" dirty="0">
                <a:solidFill>
                  <a:srgbClr val="860000"/>
                </a:solidFill>
                <a:latin typeface="Times New Roman" pitchFamily="18" charset="0"/>
                <a:cs typeface="Times New Roman" pitchFamily="18" charset="0"/>
              </a:rPr>
              <a:t>Кузмина </a:t>
            </a:r>
            <a:endParaRPr lang="ru-RU" sz="7200" b="1" dirty="0" smtClean="0">
              <a:solidFill>
                <a:srgbClr val="86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ПУШКИН</a:t>
            </a: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7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60.fastpic.ru/big/2013/1016/a3/e3fdaed5d9335f8b923b4a3ea59715a3.jpg"/>
          <p:cNvPicPr>
            <a:picLocks noChangeAspect="1" noChangeArrowheads="1"/>
          </p:cNvPicPr>
          <p:nvPr/>
        </p:nvPicPr>
        <p:blipFill>
          <a:blip r:embed="rId2" cstate="print"/>
          <a:srcRect r="35484"/>
          <a:stretch>
            <a:fillRect/>
          </a:stretch>
        </p:blipFill>
        <p:spPr bwMode="auto">
          <a:xfrm>
            <a:off x="395536" y="620688"/>
            <a:ext cx="4608513" cy="1717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4" name="Picture 6" descr="http://www.cirota.ru/forum/images/21/2100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24944"/>
            <a:ext cx="2304256" cy="3282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6" name="Picture 8" descr="http://illustrada.ru/wp-content/uploads/2012/10/Shmarinov_DA-Pechorin-pered-duyekyu-Geroy-nashego-vremeni-1941-555x6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2996952"/>
            <a:ext cx="2537425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8" name="Picture 10" descr="http://img0.liveinternet.ru/images/attach/c/7/96/411/96411762_large_Goethe_Georg_Oswald_May_177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908720"/>
            <a:ext cx="3389629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5.goodfon.ru/image/66538-1920x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764704"/>
            <a:ext cx="2952328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http://www.museum.ru/imgB.asp?84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052736"/>
            <a:ext cx="2736304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07504" y="5517232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Николай Сапунов -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живописец, график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http://userdata.forums.tut.by/2010/09/10/tb12826.jpg"/>
          <p:cNvPicPr>
            <a:picLocks noChangeAspect="1" noChangeArrowheads="1"/>
          </p:cNvPicPr>
          <p:nvPr/>
        </p:nvPicPr>
        <p:blipFill>
          <a:blip r:embed="rId4" cstate="print"/>
          <a:srcRect r="528" b="1546"/>
          <a:stretch>
            <a:fillRect/>
          </a:stretch>
        </p:blipFill>
        <p:spPr bwMode="auto">
          <a:xfrm>
            <a:off x="3275856" y="980728"/>
            <a:ext cx="2520280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8" name="Picture 6" descr="http://chudesamag.ru/wp-content/uploads/2014/01/Tamara-Krasavina-374x502-custo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1124744"/>
            <a:ext cx="2592288" cy="36218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 rot="10800000" flipV="1">
            <a:off x="3707904" y="5494730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Коломбина Серебряного века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Тамара Красавина - балерина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39552" y="4330555"/>
            <a:ext cx="7992888" cy="584775"/>
          </a:xfrm>
          <a:prstGeom prst="rect">
            <a:avLst/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51520" y="532735"/>
            <a:ext cx="4248472" cy="6709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Михаил Кузмин, 1921г.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A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ПУШКИН</a:t>
            </a:r>
            <a:r>
              <a:rPr lang="ru-RU" sz="2400" dirty="0" smtClean="0">
                <a:solidFill>
                  <a:srgbClr val="A8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A8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Он жив! у всех душа нетленна,                                                               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Но он особенно живет!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Благоговейно и блаженно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Вкушаем вечной жизни мед.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A8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Пленительны и полнозвучны,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A8000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A8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Текут родимые слова...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A8000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A8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Как наши выдумки докучны,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A8000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A8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И новизна как не нова!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A8000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Но в совершенства хладный камень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Его черты нельзя замкнуть: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Бежит, горя, летучий пламень,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Взволнованно вздымая грудь.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A8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Он - жрец, и он веселый малый,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A8000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A8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Пророк и страстный человек,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A8000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A8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Но в смене чувства небывалой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A8000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A8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К одной черте направлен бег.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A8000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99992" y="620688"/>
            <a:ext cx="4644008" cy="674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Москва и лик Петра победный,</a:t>
            </a:r>
            <a:endParaRPr lang="ru-RU" sz="2000" dirty="0" smtClean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Деревня, Моцарт и Жуан,</a:t>
            </a:r>
            <a:endParaRPr lang="ru-RU" sz="2000" dirty="0" smtClean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И мрачный Герман, Всадник Медный</a:t>
            </a:r>
            <a:endParaRPr lang="ru-RU" sz="2000" dirty="0" smtClean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И наше солнце, наш туман!</a:t>
            </a:r>
            <a:endParaRPr lang="ru-RU" sz="2000" dirty="0" smtClean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smtClean="0">
                <a:solidFill>
                  <a:srgbClr val="A8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Романтик, классик, старый, новый?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A8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Он - Пушкин, и бессмертен он!</a:t>
            </a:r>
            <a:endParaRPr lang="ru-RU" sz="2000" dirty="0" smtClean="0">
              <a:solidFill>
                <a:srgbClr val="A80000"/>
              </a:solidFill>
              <a:latin typeface="Monotype Corsiva" pitchFamily="66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A8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К чему же школьные оковы</a:t>
            </a:r>
            <a:endParaRPr lang="ru-RU" sz="2000" dirty="0" smtClean="0">
              <a:solidFill>
                <a:srgbClr val="A80000"/>
              </a:solidFill>
              <a:latin typeface="Monotype Corsiva" pitchFamily="66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Тому, кто сам себе закон?</a:t>
            </a:r>
            <a:endParaRPr lang="ru-RU" sz="2000" dirty="0" smtClean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</a:t>
            </a:r>
            <a:r>
              <a:rPr lang="ru-RU" sz="2000" dirty="0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Из стран, откуда нет возврата,</a:t>
            </a:r>
            <a:endParaRPr lang="ru-RU" sz="2000" dirty="0" smtClean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Через года он бросил мост,</a:t>
            </a:r>
            <a:endParaRPr lang="ru-RU" sz="2000" dirty="0" smtClean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И если в нем признаем брата,</a:t>
            </a:r>
            <a:endParaRPr lang="ru-RU" sz="2000" dirty="0" smtClean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Он не обидится: он – прост.</a:t>
            </a:r>
            <a:endParaRPr lang="ru-RU" sz="2000" dirty="0" smtClean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</a:t>
            </a:r>
            <a:r>
              <a:rPr lang="ru-RU" sz="2000" dirty="0" smtClean="0">
                <a:solidFill>
                  <a:srgbClr val="A8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 он живой. Живая шутка</a:t>
            </a:r>
            <a:endParaRPr lang="ru-RU" sz="2000" dirty="0" smtClean="0">
              <a:solidFill>
                <a:srgbClr val="A80000"/>
              </a:solidFill>
              <a:latin typeface="Monotype Corsiva" pitchFamily="66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A8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Живит арапские уста,</a:t>
            </a:r>
            <a:endParaRPr lang="ru-RU" sz="2000" dirty="0" smtClean="0">
              <a:solidFill>
                <a:srgbClr val="A80000"/>
              </a:solidFill>
              <a:latin typeface="Monotype Corsiva" pitchFamily="66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A8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И смех, и звон, и прибаутка</a:t>
            </a:r>
            <a:endParaRPr lang="ru-RU" sz="2000" dirty="0" smtClean="0">
              <a:solidFill>
                <a:srgbClr val="A80000"/>
              </a:solidFill>
              <a:latin typeface="Monotype Corsiva" pitchFamily="66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A8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Влекут в бывалые места.</a:t>
            </a:r>
            <a:endParaRPr lang="ru-RU" sz="2000" dirty="0" smtClean="0">
              <a:solidFill>
                <a:srgbClr val="A80000"/>
              </a:solidFill>
              <a:latin typeface="Monotype Corsiva" pitchFamily="66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</a:t>
            </a:r>
            <a:r>
              <a:rPr lang="ru-RU" sz="2000" dirty="0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Так полон голос милой жизни,</a:t>
            </a:r>
            <a:endParaRPr lang="ru-RU" sz="2000" dirty="0" smtClean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Такою прелестью живим,</a:t>
            </a:r>
            <a:endParaRPr lang="ru-RU" sz="2000" dirty="0" smtClean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Что слышим мы в печальной тризне</a:t>
            </a:r>
            <a:endParaRPr lang="ru-RU" sz="2000" dirty="0" smtClean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  Дыханье светлых именин. </a:t>
            </a: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   </a:t>
            </a:r>
            <a:endParaRPr lang="ru-RU" sz="2000" dirty="0" smtClean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 rot="10800000" flipV="1">
            <a:off x="899592" y="3181091"/>
            <a:ext cx="734481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Идея стихотворения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Михаила Кузмина проста –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Поэт жив! Он живёт в наших сердцах, его свободных дух бессмертен! 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39952" y="764705"/>
            <a:ext cx="500404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Текст и жизнь поэта –   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единое «смысловое пространство» 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И.Паперно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3" name="Picture 5" descr="http://peterpetrellisite.files.wordpress.com/2008/09/about_osiris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20688"/>
            <a:ext cx="3312368" cy="2410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39552" y="620688"/>
          <a:ext cx="8064896" cy="5976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3744416"/>
              </a:tblGrid>
              <a:tr h="5976664">
                <a:tc>
                  <a:txBody>
                    <a:bodyPr/>
                    <a:lstStyle/>
                    <a:p>
                      <a:pPr lvl="0" algn="l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            ПУШКИН</a:t>
                      </a:r>
                      <a:endParaRPr lang="ru-RU" sz="28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   </a:t>
                      </a: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Он жив! у всех душа нетленна,</a:t>
                      </a: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                                                                     </a:t>
                      </a:r>
                      <a:endParaRPr lang="ru-RU" sz="2400" b="1" dirty="0" smtClean="0">
                        <a:solidFill>
                          <a:schemeClr val="bg1"/>
                        </a:solidFill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   Но он особенно живет!</a:t>
                      </a: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400" b="1" dirty="0" smtClean="0">
                        <a:solidFill>
                          <a:schemeClr val="bg1"/>
                        </a:solidFill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   Благоговейно и блаженно</a:t>
                      </a: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400" b="1" dirty="0" smtClean="0">
                        <a:solidFill>
                          <a:schemeClr val="bg1"/>
                        </a:solidFill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   Вкушаем вечной жизни мед.</a:t>
                      </a: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400" b="1" dirty="0" smtClean="0">
                        <a:solidFill>
                          <a:schemeClr val="bg1"/>
                        </a:solidFill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   Пленительны и полнозвучны,</a:t>
                      </a: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400" b="1" dirty="0" smtClean="0">
                        <a:solidFill>
                          <a:schemeClr val="bg1"/>
                        </a:solidFill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   Текут родимые слова...</a:t>
                      </a: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400" b="1" dirty="0" smtClean="0">
                        <a:solidFill>
                          <a:schemeClr val="bg1"/>
                        </a:solidFill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   Как наши выдумки докучны,</a:t>
                      </a: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400" b="1" dirty="0" smtClean="0">
                        <a:solidFill>
                          <a:schemeClr val="bg1"/>
                        </a:solidFill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   И новизна как не нова!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16" descr="http://artlemon.ru/imagesbase/2/big/benua-aleksandr-nikolaevich-1870-1960/illustraciya-k-mednomu-vsadniku-pushkina.-1916-1922-artfo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908720"/>
            <a:ext cx="3456384" cy="1801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890" name="Picture 2" descr="http://www.a4format.ru/index_pic.php?data=photos/428e3fb3.jpg&amp;percenta="/>
          <p:cNvPicPr>
            <a:picLocks noChangeAspect="1" noChangeArrowheads="1"/>
          </p:cNvPicPr>
          <p:nvPr/>
        </p:nvPicPr>
        <p:blipFill>
          <a:blip r:embed="rId3" cstate="print"/>
          <a:srcRect b="9136"/>
          <a:stretch>
            <a:fillRect/>
          </a:stretch>
        </p:blipFill>
        <p:spPr bwMode="auto">
          <a:xfrm>
            <a:off x="5364088" y="3284984"/>
            <a:ext cx="2468880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1520" y="692696"/>
          <a:ext cx="8568952" cy="5688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1851"/>
                <a:gridCol w="3377101"/>
              </a:tblGrid>
              <a:tr h="568863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notype Corsiva" pitchFamily="66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Но в совершенства хладный камень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Его черты нельзя замкнуть: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Бежит, горя, летучий пламень,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Взволнованно вздымая грудь.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10" descr="http://www.lib.tomsk.ru/images2/5136_Dobujinskii,_Duel_Onegina_i_Lensk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196752"/>
            <a:ext cx="3065205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536" y="764704"/>
          <a:ext cx="8136904" cy="576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52528"/>
                <a:gridCol w="3384376"/>
              </a:tblGrid>
              <a:tr h="5760640">
                <a:tc>
                  <a:txBody>
                    <a:bodyPr/>
                    <a:lstStyle/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Он - жрец, и он веселый малый,</a:t>
                      </a: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800" dirty="0" smtClean="0">
                        <a:solidFill>
                          <a:schemeClr val="bg1"/>
                        </a:solidFill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 Пророк и страстный человек,</a:t>
                      </a: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800" dirty="0" smtClean="0">
                        <a:solidFill>
                          <a:schemeClr val="bg1"/>
                        </a:solidFill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 Но в смене чувства небывалой</a:t>
                      </a: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800" dirty="0" smtClean="0">
                        <a:solidFill>
                          <a:schemeClr val="bg1"/>
                        </a:solidFill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 К одной черте направлен бег.</a:t>
                      </a:r>
                      <a:endParaRPr lang="ru-RU" sz="18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12" descr="http://alexzhuc.narod.ru/olderfiles/5/proro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052736"/>
            <a:ext cx="2772308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2" name="Picture 2" descr="http://soyuz-pisatelei.ru/_fr/4/35336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4005064"/>
            <a:ext cx="1584176" cy="2332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1520" y="836712"/>
          <a:ext cx="8568952" cy="5688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08512"/>
                <a:gridCol w="3960440"/>
              </a:tblGrid>
              <a:tr h="5688632">
                <a:tc>
                  <a:txBody>
                    <a:bodyPr/>
                    <a:lstStyle/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Москва и лик Петра победный,</a:t>
                      </a: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400" dirty="0" smtClean="0">
                        <a:solidFill>
                          <a:schemeClr val="bg1"/>
                        </a:solidFill>
                        <a:latin typeface="Monotype Corsiva" pitchFamily="66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Деревня, Моцарт и Жуан,</a:t>
                      </a: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400" dirty="0" smtClean="0">
                        <a:solidFill>
                          <a:schemeClr val="bg1"/>
                        </a:solidFill>
                        <a:latin typeface="Monotype Corsiva" pitchFamily="66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И мрачный Герман, Всадник Медный</a:t>
                      </a: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400" dirty="0" smtClean="0">
                        <a:solidFill>
                          <a:schemeClr val="bg1"/>
                        </a:solidFill>
                        <a:latin typeface="Monotype Corsiva" pitchFamily="66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И наше солнце, наш туман!</a:t>
                      </a:r>
                      <a:endParaRPr lang="ru-RU" sz="2400" dirty="0" smtClean="0">
                        <a:solidFill>
                          <a:schemeClr val="bg1"/>
                        </a:solidFill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14" descr="http://www.ljplus.ru/img4/d/e/detnix/PikovayaDam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980728"/>
            <a:ext cx="1676665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18" name="Picture 2" descr="http://i41.fastpic.ru/big/2012/0818/81/4b90fd5ceed71140cc829602ccedd381.jpg"/>
          <p:cNvPicPr>
            <a:picLocks noChangeAspect="1" noChangeArrowheads="1"/>
          </p:cNvPicPr>
          <p:nvPr/>
        </p:nvPicPr>
        <p:blipFill>
          <a:blip r:embed="rId3" cstate="print"/>
          <a:srcRect b="7884"/>
          <a:stretch>
            <a:fillRect/>
          </a:stretch>
        </p:blipFill>
        <p:spPr bwMode="auto">
          <a:xfrm>
            <a:off x="2555776" y="3717032"/>
            <a:ext cx="2209472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8" name="Picture 2" descr="http://stat16.privet.ru/lr/090c42b8f0bad35475cc1824efbe243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3429000"/>
            <a:ext cx="3325413" cy="2880320"/>
          </a:xfrm>
          <a:prstGeom prst="rect">
            <a:avLst/>
          </a:prstGeom>
          <a:noFill/>
        </p:spPr>
      </p:pic>
      <p:pic>
        <p:nvPicPr>
          <p:cNvPr id="9222" name="Picture 6" descr="http://www.peoples.ru/art/painter/arkadiy_plastov/plastov_work_2013071218355316.jpg"/>
          <p:cNvPicPr>
            <a:picLocks noChangeAspect="1" noChangeArrowheads="1"/>
          </p:cNvPicPr>
          <p:nvPr/>
        </p:nvPicPr>
        <p:blipFill>
          <a:blip r:embed="rId5" cstate="print"/>
          <a:srcRect b="12770"/>
          <a:stretch>
            <a:fillRect/>
          </a:stretch>
        </p:blipFill>
        <p:spPr bwMode="auto">
          <a:xfrm>
            <a:off x="395536" y="3717032"/>
            <a:ext cx="2007869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1520" y="692696"/>
          <a:ext cx="8640960" cy="5976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1650"/>
                <a:gridCol w="3259310"/>
              </a:tblGrid>
              <a:tr h="5976744">
                <a:tc>
                  <a:txBody>
                    <a:bodyPr/>
                    <a:lstStyle/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  Романтик, классик, старый, новый?</a:t>
                      </a: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800" dirty="0" smtClean="0">
                        <a:solidFill>
                          <a:schemeClr val="bg1"/>
                        </a:solidFill>
                        <a:latin typeface="Monotype Corsiva" pitchFamily="66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  Он - Пушкин, и бессмертен он!</a:t>
                      </a: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800" dirty="0" smtClean="0">
                        <a:solidFill>
                          <a:schemeClr val="bg1"/>
                        </a:solidFill>
                        <a:latin typeface="Monotype Corsiva" pitchFamily="66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  К чему же школьные оковы</a:t>
                      </a: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800" dirty="0" smtClean="0">
                        <a:solidFill>
                          <a:schemeClr val="bg1"/>
                        </a:solidFill>
                        <a:latin typeface="Monotype Corsiva" pitchFamily="66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  Тому, кто сам себе закон?</a:t>
                      </a:r>
                      <a:endParaRPr lang="ru-RU" sz="2800" dirty="0" smtClean="0">
                        <a:solidFill>
                          <a:schemeClr val="bg1"/>
                        </a:solidFill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18" descr="http://s002.radikal.ru/i197/1110/72/40287a631b7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933056"/>
            <a:ext cx="3240360" cy="2389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4" name="Picture 2" descr="http://www.nkj.ru/upload/iblock/c62/c62c90721d8a1062a9fe5dc6b132efe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196752"/>
            <a:ext cx="3134982" cy="36724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528" y="764704"/>
          <a:ext cx="8496944" cy="585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4"/>
                <a:gridCol w="4320480"/>
              </a:tblGrid>
              <a:tr h="5472608">
                <a:tc>
                  <a:txBody>
                    <a:bodyPr/>
                    <a:lstStyle/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Из стран, откуда нет возврата,</a:t>
                      </a:r>
                      <a:endParaRPr lang="ru-RU" sz="2400" b="1" dirty="0" smtClean="0">
                        <a:solidFill>
                          <a:schemeClr val="bg1"/>
                        </a:solidFill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400" b="1" dirty="0" smtClean="0">
                        <a:solidFill>
                          <a:schemeClr val="bg1"/>
                        </a:solidFill>
                        <a:latin typeface="Monotype Corsiva" pitchFamily="66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Через года он бросил мост,</a:t>
                      </a:r>
                      <a:endParaRPr lang="ru-RU" sz="2400" b="1" dirty="0" smtClean="0">
                        <a:solidFill>
                          <a:schemeClr val="bg1"/>
                        </a:solidFill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И если в нем признаем брата,</a:t>
                      </a:r>
                      <a:endParaRPr lang="ru-RU" sz="2400" b="1" dirty="0" smtClean="0">
                        <a:solidFill>
                          <a:schemeClr val="bg1"/>
                        </a:solidFill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400" b="1" dirty="0" smtClean="0">
                        <a:solidFill>
                          <a:schemeClr val="bg1"/>
                        </a:solidFill>
                        <a:latin typeface="Monotype Corsiva" pitchFamily="66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Он не обидится: он – прост.</a:t>
                      </a:r>
                      <a:endParaRPr lang="ru-RU" sz="2400" b="1" dirty="0" smtClean="0">
                        <a:solidFill>
                          <a:schemeClr val="bg1"/>
                        </a:solidFill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400" b="1" dirty="0" smtClean="0">
                        <a:solidFill>
                          <a:schemeClr val="bg1"/>
                        </a:solidFill>
                        <a:latin typeface="Monotype Corsiva" pitchFamily="66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И он живой. Живая шутка</a:t>
                      </a:r>
                      <a:endParaRPr lang="ru-RU" sz="2400" b="1" dirty="0" smtClean="0">
                        <a:solidFill>
                          <a:schemeClr val="bg1"/>
                        </a:solidFill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400" b="1" dirty="0" smtClean="0">
                        <a:solidFill>
                          <a:schemeClr val="bg1"/>
                        </a:solidFill>
                        <a:latin typeface="Monotype Corsiva" pitchFamily="66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Живит арапские уста,</a:t>
                      </a:r>
                      <a:endParaRPr lang="ru-RU" sz="2400" b="1" dirty="0" smtClean="0">
                        <a:solidFill>
                          <a:schemeClr val="bg1"/>
                        </a:solidFill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400" b="1" dirty="0" smtClean="0">
                        <a:solidFill>
                          <a:schemeClr val="bg1"/>
                        </a:solidFill>
                        <a:latin typeface="Monotype Corsiva" pitchFamily="66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И смех, и звон, и прибаутка</a:t>
                      </a:r>
                      <a:endParaRPr lang="ru-RU" sz="2400" b="1" dirty="0" smtClean="0">
                        <a:solidFill>
                          <a:schemeClr val="bg1"/>
                        </a:solidFill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400" b="1" dirty="0" smtClean="0">
                        <a:solidFill>
                          <a:schemeClr val="bg1"/>
                        </a:solidFill>
                        <a:latin typeface="Monotype Corsiva" pitchFamily="66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Влекут в бывалые места.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  </a:t>
                      </a:r>
                      <a:endParaRPr lang="ru-RU" b="1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2770" name="Picture 2" descr="http://www.hotrzn.ru/useruploads/images/mikhailovsko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3" y="4005063"/>
            <a:ext cx="3564396" cy="2376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2" name="Picture 4" descr="http://botinok.co.il/sites/default/files/images/b0e42f064c1097f6c77b740a3e21776e_pushkin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980728"/>
            <a:ext cx="2304256" cy="2749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11560" y="692696"/>
          <a:ext cx="8064896" cy="56226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4896"/>
              </a:tblGrid>
              <a:tr h="21897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Целью</a:t>
                      </a: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исследования 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является</a:t>
                      </a:r>
                      <a:r>
                        <a:rPr kumimoji="0" lang="ru-RU" sz="2800" b="0" i="0" u="none" strike="noStrike" cap="none" normalizeH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анализ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 стихотворения – «Пушкин» -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как единого мира, раскрывающего понимание Михаилом Кузминым роли поэта и поэзии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в жизни человека.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189422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Задачи исследования: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-осмысление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образа Поэта в стихотворении;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-выявление приёмов создания образа; </a:t>
                      </a:r>
                    </a:p>
                    <a:p>
                      <a:pPr lvl="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рассмотрение взаимосвязи личности поэта </a:t>
                      </a:r>
                    </a:p>
                    <a:p>
                      <a:pPr lvl="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с его творчеством.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1172613">
                <a:tc>
                  <a:txBody>
                    <a:bodyPr/>
                    <a:lstStyle/>
                    <a:p>
                      <a:pPr lvl="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3600" b="1" dirty="0" smtClean="0">
                          <a:solidFill>
                            <a:srgbClr val="A8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Методы исследования:</a:t>
                      </a:r>
                      <a:r>
                        <a:rPr lang="ru-RU" sz="3600" dirty="0" smtClean="0">
                          <a:solidFill>
                            <a:srgbClr val="A8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lvl="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dirty="0" smtClean="0">
                          <a:solidFill>
                            <a:srgbClr val="A8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2400" b="1" dirty="0" err="1" smtClean="0">
                          <a:solidFill>
                            <a:srgbClr val="A8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интертекстуальный</a:t>
                      </a:r>
                      <a:r>
                        <a:rPr lang="ru-RU" sz="2400" b="1" dirty="0" smtClean="0">
                          <a:solidFill>
                            <a:srgbClr val="A8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 биографический анализ.</a:t>
                      </a:r>
                      <a:endParaRPr lang="ru-RU" sz="24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95536" y="836712"/>
          <a:ext cx="8424936" cy="4752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16624"/>
                <a:gridCol w="2808312"/>
              </a:tblGrid>
              <a:tr h="4752528">
                <a:tc>
                  <a:txBody>
                    <a:bodyPr/>
                    <a:lstStyle/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800" dirty="0" smtClean="0">
                        <a:solidFill>
                          <a:schemeClr val="bg1"/>
                        </a:solidFill>
                        <a:latin typeface="Monotype Corsiva" pitchFamily="66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  Так полон голос милой жизни,</a:t>
                      </a: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800" dirty="0" smtClean="0">
                        <a:solidFill>
                          <a:schemeClr val="bg1"/>
                        </a:solidFill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  Такою прелестью живим,</a:t>
                      </a: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800" dirty="0" smtClean="0">
                        <a:solidFill>
                          <a:schemeClr val="bg1"/>
                        </a:solidFill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  Что слышим мы в печальной  тризне</a:t>
                      </a: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2800" dirty="0" smtClean="0">
                        <a:solidFill>
                          <a:schemeClr val="bg1"/>
                        </a:solidFill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  Дыханье светлых именин. 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6" descr="http://static.playcast.ru/uploads/2013/06/06/550105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412776"/>
            <a:ext cx="2508037" cy="3637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img1.liveinternet.ru/images/attach/c/8/101/765/101765155_zavep793amedi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692696"/>
            <a:ext cx="2736304" cy="5544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96" name="Picture 20" descr="http://xn----btbgga2djbckdp.xn--p1ai/images/pamyatnik-16.jpg"/>
          <p:cNvPicPr>
            <a:picLocks noChangeAspect="1" noChangeArrowheads="1"/>
          </p:cNvPicPr>
          <p:nvPr/>
        </p:nvPicPr>
        <p:blipFill>
          <a:blip r:embed="rId4" cstate="print"/>
          <a:srcRect l="15120" r="8336"/>
          <a:stretch>
            <a:fillRect/>
          </a:stretch>
        </p:blipFill>
        <p:spPr bwMode="auto">
          <a:xfrm>
            <a:off x="179512" y="692696"/>
            <a:ext cx="5958061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Нездешние вечера Михаил Кузми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116866" y="5661249"/>
            <a:ext cx="267485" cy="360040"/>
          </a:xfrm>
          <a:prstGeom prst="rect">
            <a:avLst/>
          </a:prstGeom>
        </p:spPr>
      </p:pic>
      <p:pic>
        <p:nvPicPr>
          <p:cNvPr id="1026" name="Picture 2" descr="http://www.5ka.su/download/biblio/Kuzm/kuzm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48680"/>
            <a:ext cx="2664296" cy="32757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http://www.antiquebooks.ru/pic/6/2597/93105_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764704"/>
            <a:ext cx="1854206" cy="247227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30" name="Picture 6" descr="http://www.antiquebooks.ru/pic/6/2597/93105_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692696"/>
            <a:ext cx="1890210" cy="252028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32" name="Picture 8" descr="http://www.antiquebooks.ru/pic/6/2597/93105_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5576" y="4221088"/>
            <a:ext cx="1728192" cy="230425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34" name="Picture 10" descr="http://www.antiquebooks.ru/pic/6/2597/93105_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20272" y="764704"/>
            <a:ext cx="1782198" cy="237626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36" name="Picture 12" descr="http://www.antiquebooks.ru/pic/6/2597/93105_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35896" y="3573016"/>
            <a:ext cx="4392488" cy="28443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9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4005064"/>
            <a:ext cx="1944216" cy="24588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856197"/>
            <a:ext cx="1944216" cy="18527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 rot="10800000" flipV="1">
            <a:off x="5364088" y="2908538"/>
            <a:ext cx="30963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Храм Рождества Христова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г.Ярославль,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улица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Кедрова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1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://www.vnikitskom.ru/media/images/lots/cache/24-433-1040-42-02211024.jpg.263x336_q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76672"/>
            <a:ext cx="4176464" cy="6101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40" name="Picture 4" descr="http://kuzmin.vpeterburge.ru/images/hrh04.jpg"/>
          <p:cNvPicPr>
            <a:picLocks noChangeAspect="1" noChangeArrowheads="1"/>
          </p:cNvPicPr>
          <p:nvPr/>
        </p:nvPicPr>
        <p:blipFill>
          <a:blip r:embed="rId5" cstate="print"/>
          <a:srcRect b="9281"/>
          <a:stretch>
            <a:fillRect/>
          </a:stretch>
        </p:blipFill>
        <p:spPr bwMode="auto">
          <a:xfrm>
            <a:off x="7273726" y="836713"/>
            <a:ext cx="1547812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J:\Бондаренко Аня\Петербург 9 Ли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2696"/>
            <a:ext cx="2376264" cy="1782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5" name="Picture 3" descr="J:\Бондаренко Аня\П-г Таврическая 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620688"/>
            <a:ext cx="2400267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11560" y="2420888"/>
            <a:ext cx="21602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Петербург, 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 Линия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2420888"/>
            <a:ext cx="2304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«Башня» </a:t>
            </a:r>
            <a:r>
              <a:rPr 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Вяч.Иванова</a:t>
            </a:r>
            <a:endParaRPr lang="ru-RU" sz="1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Таврическая, 35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4" descr="J:\Бондаренко Аня\Рылеева 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140968"/>
            <a:ext cx="2376264" cy="1782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79512" y="4941169"/>
            <a:ext cx="22322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л. Рылеева,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дом10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2924944"/>
            <a:ext cx="2496277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2699792" y="4797152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абережная реки Мойки,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 91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836712"/>
            <a:ext cx="2088232" cy="1566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6300192" y="2348880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Суворовский проспект,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 34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36096" y="3140968"/>
            <a:ext cx="189547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7524328" y="3356992"/>
            <a:ext cx="13681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Рыночная улица,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дом16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19672" y="5301208"/>
            <a:ext cx="1866900" cy="1390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4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08104" y="4725144"/>
            <a:ext cx="1976462" cy="1485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/>
          <p:cNvSpPr txBox="1"/>
          <p:nvPr/>
        </p:nvSpPr>
        <p:spPr>
          <a:xfrm>
            <a:off x="7380312" y="5373216"/>
            <a:ext cx="16574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л.Моховая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707904" y="5805264"/>
            <a:ext cx="15121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ул.Рылеева,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17-19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фо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620688"/>
            <a:ext cx="2304256" cy="2726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51520" y="3356992"/>
            <a:ext cx="2664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8-я мужская гимназия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9-я линия ВО,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1" name="Picture 5" descr="Консерваторию им. Римского-Корсакова в Петербурге отремонтируют за 400 миллионов рублей 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692696"/>
            <a:ext cx="428625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923928" y="3501008"/>
            <a:ext cx="41764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Консерватория 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Римского-Корсакова</a:t>
            </a:r>
          </a:p>
        </p:txBody>
      </p:sp>
      <p:pic>
        <p:nvPicPr>
          <p:cNvPr id="14343" name="Picture 7" descr="http://gorod-plus.tv/uploads/73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789040"/>
            <a:ext cx="3619500" cy="1809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 rot="10800000" flipV="1">
            <a:off x="827584" y="5735578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Улица Декабристов, дом 39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Здесь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был сыгран знаменитый «Балаганчик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Александра Блока.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Музыку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написал Михаил Кузмин. </a:t>
            </a:r>
          </a:p>
        </p:txBody>
      </p:sp>
      <p:pic>
        <p:nvPicPr>
          <p:cNvPr id="10" name="Балаганч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388424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4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bookin.org.ru/book/521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124744"/>
            <a:ext cx="1556433" cy="252028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5366" name="Picture 6" descr="http://royallib.ru/data/images/228/cover_2282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692696"/>
            <a:ext cx="1709590" cy="252028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5370" name="Picture 10" descr="http://cs305813.userapi.com/v305813583/26fd/RadeNgATF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3861048"/>
            <a:ext cx="1749621" cy="26967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148" name="Picture 4" descr="http://royallib.ru/data/images/217/cover_21729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4221088"/>
            <a:ext cx="1561474" cy="22322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150" name="Picture 6" descr="http://www.rarebook.ru/p17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3501008"/>
            <a:ext cx="1767161" cy="252028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152" name="Picture 8" descr="http://s.bookmix.ru/books/3/3/5/Nezdeshnie_vechera_333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764704"/>
            <a:ext cx="1663551" cy="252028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9" name="Прямоугольник 8"/>
          <p:cNvSpPr/>
          <p:nvPr/>
        </p:nvSpPr>
        <p:spPr>
          <a:xfrm>
            <a:off x="251521" y="6021288"/>
            <a:ext cx="37444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Портрет М.А. Кузьмина </a:t>
            </a:r>
          </a:p>
          <a:p>
            <a:pPr algn="ctr"/>
            <a:r>
              <a:rPr lang="ru-RU" sz="1400" b="1" dirty="0" smtClean="0">
                <a:solidFill>
                  <a:srgbClr val="A80000"/>
                </a:solidFill>
                <a:latin typeface="Times New Roman" pitchFamily="18" charset="0"/>
                <a:cs typeface="Times New Roman" pitchFamily="18" charset="0"/>
              </a:rPr>
              <a:t>Художник К.А.Сомов , 1909</a:t>
            </a:r>
            <a:endParaRPr lang="ru-RU" sz="1400" b="1" dirty="0">
              <a:solidFill>
                <a:srgbClr val="A8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://s020.radikal.ru/i700/1305/1a/bda6fa9d632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19" y="620688"/>
            <a:ext cx="3476907" cy="5328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995936" y="3419955"/>
            <a:ext cx="48965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0" y="692696"/>
          <a:ext cx="8640960" cy="5976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59766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notype Corsiva" pitchFamily="66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notype Corsiva" pitchFamily="66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notype Corsiva" pitchFamily="66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Невнятен смысл твоих велений:</a:t>
                      </a:r>
                    </a:p>
                    <a:p>
                      <a:pPr marL="0" marR="0" lvl="0" indent="0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marL="0" marR="0" lvl="0" indent="0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Молиться ль, проклинать, бороться ли</a:t>
                      </a:r>
                    </a:p>
                    <a:p>
                      <a:pPr marL="0" marR="0" lvl="0" indent="0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marL="0" marR="0" lvl="0" indent="0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Велишь мне, непонятный гений?</a:t>
                      </a:r>
                    </a:p>
                    <a:p>
                      <a:pPr marL="0" marR="0" lvl="0" indent="0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marL="0" marR="0" lvl="0" indent="0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Родник скудеет, скуп и мал,</a:t>
                      </a:r>
                    </a:p>
                    <a:p>
                      <a:pPr marL="0" marR="0" lvl="0" indent="0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marL="0" marR="0" lvl="0" indent="0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И скороход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Беноццо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Гоццоли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notype Corsiva" pitchFamily="66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notype Corsiva" pitchFamily="66" charset="0"/>
                        <a:cs typeface="Times New Roman" pitchFamily="18" charset="0"/>
                      </a:endParaRPr>
                    </a:p>
                    <a:p>
                      <a:pPr marL="0" marR="0" lvl="0" indent="0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notype Corsiva" pitchFamily="66" charset="0"/>
                          <a:ea typeface="Times New Roman" pitchFamily="18" charset="0"/>
                          <a:cs typeface="Times New Roman" pitchFamily="18" charset="0"/>
                        </a:rPr>
                        <a:t>В дремучих дебрях задремал.</a:t>
                      </a:r>
                    </a:p>
                    <a:p>
                      <a:pPr marL="0" marR="0" lvl="0" indent="0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                          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Михаил Кузмин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     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3" descr="http://m-necropol.narod.ru/kuzmin1.jpg"/>
          <p:cNvPicPr>
            <a:picLocks noChangeAspect="1" noChangeArrowheads="1"/>
          </p:cNvPicPr>
          <p:nvPr/>
        </p:nvPicPr>
        <p:blipFill>
          <a:blip r:embed="rId2" cstate="print"/>
          <a:srcRect b="9688"/>
          <a:stretch>
            <a:fillRect/>
          </a:stretch>
        </p:blipFill>
        <p:spPr bwMode="auto">
          <a:xfrm>
            <a:off x="755576" y="1052736"/>
            <a:ext cx="3600400" cy="5328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megabook.ru/stream/mediapreview?Key=%d0%9a%d0%a3%d0%97%d0%9c%d0%98%d0%9d%20%d0%9c%d0%b8%d1%85%d0%b0%d0%b8%d0%bb%20%d0%90%d0%bb%d0%b5%d0%ba%d1%81%d0%b5%d0%b5%d0%b2%d0%b8%d1%87%20(%d0%bf%d0%be%d1%80%d1%82%d1%80%d0%b5%d1%82%20%d1%80%d0%b0%d0%b1%d0%be%d1%82%d1%8b%20%d0%90.%d0%af.%20%d0%93%d0%be%d0%bb%d0%be%d0%b2%d0%b8%d0%bd%d0%b0)&amp;Width=790&amp;Height=7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548680"/>
            <a:ext cx="3610769" cy="5544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 rot="10800000" flipV="1">
            <a:off x="539552" y="6121315"/>
            <a:ext cx="42484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Портрет М.А. Кузмина</a:t>
            </a:r>
          </a:p>
          <a:p>
            <a:pPr algn="ctr"/>
            <a:r>
              <a:rPr lang="ru-RU" sz="1400" b="1" dirty="0" smtClean="0">
                <a:solidFill>
                  <a:srgbClr val="A80000"/>
                </a:solidFill>
                <a:latin typeface="Times New Roman" pitchFamily="18" charset="0"/>
                <a:cs typeface="Times New Roman" pitchFamily="18" charset="0"/>
              </a:rPr>
              <a:t>А.Я. Головин, 1910 год. Третьяковская галерея</a:t>
            </a:r>
            <a:endParaRPr lang="ru-RU" sz="1400" b="1" dirty="0">
              <a:solidFill>
                <a:srgbClr val="A8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0072" y="6237312"/>
            <a:ext cx="35940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М. Кузмин.  </a:t>
            </a:r>
            <a:r>
              <a:rPr lang="ru-RU" sz="1600" b="1" dirty="0" smtClean="0">
                <a:solidFill>
                  <a:srgbClr val="A80000"/>
                </a:solidFill>
                <a:latin typeface="Times New Roman" pitchFamily="18" charset="0"/>
                <a:cs typeface="Times New Roman" pitchFamily="18" charset="0"/>
              </a:rPr>
              <a:t>Нездешние вечера</a:t>
            </a:r>
            <a:endParaRPr lang="ru-RU" sz="1600" b="1" dirty="0">
              <a:solidFill>
                <a:srgbClr val="A8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://antik-tv.ru/Portals/0/CrossClassified/12/BOOKS/%D0%9F%D0%BE%D1%8D%D0%B7%D0%B8%D1%8F/XX/1-%D1%8F%20%D1%82%D1%80%D0%B5%D1%82%D1%8C/%D0%9A%D1%83%D0%B7%D0%BC%D0%B8%D0%BD/%D0%9D%D0%B5%D0%B7%D0%B4%D0%B5%D1%88%D0%BD%D0%B8%D0%B5%20%D0%B2%D0%B5%D1%87%D0%B5%D1%80%D0%B0/IMG_4670.JPG"/>
          <p:cNvPicPr>
            <a:picLocks noChangeAspect="1" noChangeArrowheads="1"/>
          </p:cNvPicPr>
          <p:nvPr/>
        </p:nvPicPr>
        <p:blipFill>
          <a:blip r:embed="rId3" cstate="print"/>
          <a:srcRect l="9882" t="6181" r="11555" b="5620"/>
          <a:stretch>
            <a:fillRect/>
          </a:stretch>
        </p:blipFill>
        <p:spPr bwMode="auto">
          <a:xfrm>
            <a:off x="4750991" y="836712"/>
            <a:ext cx="3979985" cy="5256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95536" y="692697"/>
          <a:ext cx="8352928" cy="59757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2928"/>
              </a:tblGrid>
              <a:tr h="10385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«Нездешние вечера»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—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восьмая книга стихов Михаила Кузмина.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15725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Содержит стихотворения 1914—1920 годов.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Впервые сборник вышел в июне 1921 года в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петроградском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 издательстве «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Петрополис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».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Второе издание было осуществлено в Берлине издательством «Слово» в 1923.</a:t>
                      </a:r>
                      <a:endParaRPr lang="ru-RU" dirty="0"/>
                    </a:p>
                  </a:txBody>
                  <a:tcPr/>
                </a:tc>
              </a:tr>
              <a:tr h="32935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8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Книга состоит из семи частей: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A8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8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1. Лодка в небе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A8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8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2.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A8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Фузий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8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в блюдечке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A8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8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3. Дни и лица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A8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8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4. Святой Георгий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A8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8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5. София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8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(с подзаголовком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8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«Гностические стихотворения»)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A8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8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6. Стихи об Италии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A8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8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7. Сны</a:t>
                      </a:r>
                      <a:endParaRPr lang="ru-RU" sz="1600" dirty="0">
                        <a:solidFill>
                          <a:srgbClr val="A8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6390" name="Picture 6" descr="http://www.hi-edu.ru/e-books/AK/images/0023-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789040"/>
            <a:ext cx="2376264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94" name="Picture 10" descr="http://www.bfrz.ru/data/images/2013/vystavki_2013/germaniia/germaniia/log_isd/kirhner.jpg"/>
          <p:cNvPicPr>
            <a:picLocks noChangeAspect="1" noChangeArrowheads="1"/>
          </p:cNvPicPr>
          <p:nvPr/>
        </p:nvPicPr>
        <p:blipFill>
          <a:blip r:embed="rId3" cstate="print"/>
          <a:srcRect l="8842" t="12524" r="14527" b="12332"/>
          <a:stretch>
            <a:fillRect/>
          </a:stretch>
        </p:blipFill>
        <p:spPr bwMode="auto">
          <a:xfrm>
            <a:off x="6444208" y="3573016"/>
            <a:ext cx="1985675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442</TotalTime>
  <Words>488</Words>
  <Application>Microsoft Office PowerPoint</Application>
  <PresentationFormat>Экран (4:3)</PresentationFormat>
  <Paragraphs>197</Paragraphs>
  <Slides>22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Городская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45</cp:revision>
  <dcterms:created xsi:type="dcterms:W3CDTF">2014-04-13T10:58:11Z</dcterms:created>
  <dcterms:modified xsi:type="dcterms:W3CDTF">2014-12-23T17:04:57Z</dcterms:modified>
</cp:coreProperties>
</file>