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60" r:id="rId2"/>
    <p:sldId id="257" r:id="rId3"/>
    <p:sldId id="258" r:id="rId4"/>
    <p:sldId id="262" r:id="rId5"/>
    <p:sldId id="263" r:id="rId6"/>
    <p:sldId id="271" r:id="rId7"/>
    <p:sldId id="265" r:id="rId8"/>
    <p:sldId id="326" r:id="rId9"/>
    <p:sldId id="266" r:id="rId10"/>
    <p:sldId id="291" r:id="rId11"/>
    <p:sldId id="270" r:id="rId12"/>
    <p:sldId id="272" r:id="rId13"/>
    <p:sldId id="273" r:id="rId14"/>
    <p:sldId id="327" r:id="rId15"/>
    <p:sldId id="292" r:id="rId16"/>
    <p:sldId id="275" r:id="rId17"/>
    <p:sldId id="321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94" r:id="rId27"/>
    <p:sldId id="295" r:id="rId28"/>
    <p:sldId id="296" r:id="rId29"/>
    <p:sldId id="325" r:id="rId30"/>
    <p:sldId id="303" r:id="rId31"/>
    <p:sldId id="304" r:id="rId32"/>
    <p:sldId id="293" r:id="rId33"/>
    <p:sldId id="286" r:id="rId34"/>
    <p:sldId id="324" r:id="rId35"/>
    <p:sldId id="323" r:id="rId36"/>
    <p:sldId id="287" r:id="rId37"/>
    <p:sldId id="288" r:id="rId38"/>
    <p:sldId id="289" r:id="rId39"/>
    <p:sldId id="322" r:id="rId40"/>
    <p:sldId id="309" r:id="rId41"/>
    <p:sldId id="310" r:id="rId42"/>
    <p:sldId id="318" r:id="rId43"/>
    <p:sldId id="29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45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2" autoAdjust="0"/>
    <p:restoredTop sz="94664" autoAdjust="0"/>
  </p:normalViewPr>
  <p:slideViewPr>
    <p:cSldViewPr>
      <p:cViewPr>
        <p:scale>
          <a:sx n="66" d="100"/>
          <a:sy n="66" d="100"/>
        </p:scale>
        <p:origin x="-63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EEB41-BD3C-4C9A-BDDB-E615ABE63C35}" type="datetimeFigureOut">
              <a:rPr lang="ru-RU" smtClean="0"/>
              <a:pPr/>
              <a:t>03.06.2009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F81D7-6B1F-4826-83BC-A4C8F0ACEE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F81D7-6B1F-4826-83BC-A4C8F0ACEE3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580A7-53F2-478C-9959-D75893515E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1C068-A86A-4037-8C2C-D93C7DD336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44686-21BC-4B14-B146-F5253CA773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51A6229-8E66-4A47-A9FB-EF64F84DBA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CF03FBE-5B6D-4CF6-A76E-82DBBC7337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241E799-1D7E-4B05-8FB5-DE1D383E47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B457A-7262-4EED-A520-D9D2EBC3F5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1D41F-DF53-4981-905D-1E8E9E44A7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9D980-EF5A-411C-9DB7-5AB949E57A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4BC52-EE42-4E39-BACD-1E72730993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19E7C-D636-4864-93B4-C9D62109E4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BB6B3-0685-4B18-9F4D-284F961946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8570F-FF59-4D2B-8168-E5CEE70C79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4D15D-142C-438C-9D6E-EA014FEC7B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4AA48B-234A-4B68-AE3D-A1F58E39259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Генетика -</a:t>
            </a:r>
            <a:endParaRPr lang="ru-RU" b="1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400" dirty="0" smtClean="0"/>
              <a:t>наука о законах и механизмах наследственности   и изменчивости организмов</a:t>
            </a:r>
            <a:r>
              <a:rPr lang="ru-RU" sz="4400" dirty="0"/>
              <a:t>. </a:t>
            </a: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smtClean="0"/>
              <a:t>					</a:t>
            </a:r>
            <a:endParaRPr lang="ru-RU" sz="2800" dirty="0" smtClean="0"/>
          </a:p>
          <a:p>
            <a:pPr>
              <a:buNone/>
            </a:pPr>
            <a:endParaRPr lang="ru-RU" sz="44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229600" cy="1084262"/>
          </a:xfrm>
        </p:spPr>
        <p:txBody>
          <a:bodyPr/>
          <a:lstStyle/>
          <a:p>
            <a:r>
              <a:rPr lang="ru-RU" sz="2400" b="1"/>
              <a:t>Схема скрещивания</a:t>
            </a:r>
            <a:br>
              <a:rPr lang="ru-RU" sz="2400" b="1"/>
            </a:br>
            <a:r>
              <a:rPr lang="ru-RU" sz="2400" b="1"/>
              <a:t/>
            </a:r>
            <a:br>
              <a:rPr lang="ru-RU" sz="2400" b="1"/>
            </a:br>
            <a:r>
              <a:rPr lang="ru-RU" sz="2400"/>
              <a:t>Все потомство </a:t>
            </a:r>
            <a:r>
              <a:rPr lang="en-US" sz="2400"/>
              <a:t>F1 </a:t>
            </a:r>
            <a:r>
              <a:rPr lang="ru-RU" sz="2400"/>
              <a:t>будет единообразным  (весь горох – желтый, т.к. А –доминантный ген несет желтый цвет)</a:t>
            </a:r>
          </a:p>
        </p:txBody>
      </p:sp>
      <p:graphicFrame>
        <p:nvGraphicFramePr>
          <p:cNvPr id="68633" name="Group 25"/>
          <p:cNvGraphicFramePr>
            <a:graphicFrameLocks noGrp="1"/>
          </p:cNvGraphicFramePr>
          <p:nvPr>
            <p:ph/>
          </p:nvPr>
        </p:nvGraphicFramePr>
        <p:xfrm>
          <a:off x="2000232" y="1714488"/>
          <a:ext cx="4968875" cy="4425950"/>
        </p:xfrm>
        <a:graphic>
          <a:graphicData uri="http://schemas.openxmlformats.org/drawingml/2006/table">
            <a:tbl>
              <a:tblPr/>
              <a:tblGrid>
                <a:gridCol w="1590675"/>
                <a:gridCol w="1938338"/>
                <a:gridCol w="1439862"/>
              </a:tblGrid>
              <a:tr h="1476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3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34" name="Line 26"/>
          <p:cNvSpPr>
            <a:spLocks noChangeShapeType="1"/>
          </p:cNvSpPr>
          <p:nvPr/>
        </p:nvSpPr>
        <p:spPr bwMode="auto">
          <a:xfrm>
            <a:off x="2000232" y="1714488"/>
            <a:ext cx="1512887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35" name="Oval 27"/>
          <p:cNvSpPr>
            <a:spLocks noChangeArrowheads="1"/>
          </p:cNvSpPr>
          <p:nvPr/>
        </p:nvSpPr>
        <p:spPr bwMode="auto">
          <a:xfrm>
            <a:off x="2857488" y="1714488"/>
            <a:ext cx="433388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36" name="Line 28"/>
          <p:cNvSpPr>
            <a:spLocks noChangeShapeType="1"/>
          </p:cNvSpPr>
          <p:nvPr/>
        </p:nvSpPr>
        <p:spPr bwMode="auto">
          <a:xfrm>
            <a:off x="3000364" y="2071678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37" name="Line 29"/>
          <p:cNvSpPr>
            <a:spLocks noChangeShapeType="1"/>
          </p:cNvSpPr>
          <p:nvPr/>
        </p:nvSpPr>
        <p:spPr bwMode="auto">
          <a:xfrm>
            <a:off x="2928926" y="2143116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8638" name="Oval 30"/>
          <p:cNvSpPr>
            <a:spLocks noChangeArrowheads="1"/>
          </p:cNvSpPr>
          <p:nvPr/>
        </p:nvSpPr>
        <p:spPr bwMode="auto">
          <a:xfrm>
            <a:off x="2000232" y="2643182"/>
            <a:ext cx="287338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39" name="Line 31"/>
          <p:cNvSpPr>
            <a:spLocks noChangeShapeType="1"/>
          </p:cNvSpPr>
          <p:nvPr/>
        </p:nvSpPr>
        <p:spPr bwMode="auto">
          <a:xfrm flipV="1">
            <a:off x="2214546" y="2571744"/>
            <a:ext cx="1444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Моногибридное скрещивание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 dirty="0"/>
              <a:t>Потомство первого поколения </a:t>
            </a:r>
            <a:r>
              <a:rPr lang="en-US" sz="2400" dirty="0"/>
              <a:t>F1</a:t>
            </a:r>
            <a:r>
              <a:rPr lang="ru-RU" sz="2400" dirty="0"/>
              <a:t> при скрещивании родительских форм, различающихся по одному признаку - </a:t>
            </a:r>
            <a:r>
              <a:rPr lang="ru-RU" sz="2400" b="1" i="1" dirty="0"/>
              <a:t>АА</a:t>
            </a:r>
            <a:r>
              <a:rPr lang="ru-RU" sz="2400" dirty="0"/>
              <a:t> и </a:t>
            </a:r>
            <a:r>
              <a:rPr lang="ru-RU" sz="2400" b="1" i="1" dirty="0" err="1"/>
              <a:t>аа</a:t>
            </a:r>
            <a:r>
              <a:rPr lang="ru-RU" sz="2400" dirty="0"/>
              <a:t> (</a:t>
            </a:r>
            <a:r>
              <a:rPr lang="ru-RU" sz="2400" b="1" dirty="0"/>
              <a:t>моногибридное скрещивание),</a:t>
            </a:r>
            <a:r>
              <a:rPr lang="ru-RU" sz="2400" dirty="0"/>
              <a:t> имеет одинаковый фенотип по этому признаку (</a:t>
            </a:r>
            <a:r>
              <a:rPr lang="ru-RU" sz="2400" dirty="0" err="1"/>
              <a:t>Аа</a:t>
            </a:r>
            <a:r>
              <a:rPr lang="ru-RU" sz="2400" dirty="0"/>
              <a:t> и </a:t>
            </a:r>
            <a:r>
              <a:rPr lang="ru-RU" sz="2400" dirty="0" err="1"/>
              <a:t>Аа</a:t>
            </a:r>
            <a:r>
              <a:rPr lang="ru-RU" sz="2400" dirty="0"/>
              <a:t>).</a:t>
            </a:r>
          </a:p>
        </p:txBody>
      </p:sp>
      <p:pic>
        <p:nvPicPr>
          <p:cNvPr id="8908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890" y="1214423"/>
            <a:ext cx="3752389" cy="451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/>
              <a:t>Генотип и фенотип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600200"/>
            <a:ext cx="4281518" cy="4525963"/>
          </a:xfrm>
        </p:spPr>
        <p:txBody>
          <a:bodyPr/>
          <a:lstStyle/>
          <a:p>
            <a:r>
              <a:rPr lang="ru-RU" sz="4400" dirty="0"/>
              <a:t>Совокупность всех генов одного организма называется </a:t>
            </a:r>
            <a:r>
              <a:rPr lang="ru-RU" sz="4400" b="1" dirty="0"/>
              <a:t>генотипом. </a:t>
            </a:r>
          </a:p>
        </p:txBody>
      </p:sp>
      <p:sp>
        <p:nvSpPr>
          <p:cNvPr id="31752" name="Rectangle 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4000" dirty="0"/>
              <a:t>Проявление всех признаков организма называется </a:t>
            </a:r>
            <a:r>
              <a:rPr lang="ru-RU" sz="4000" b="1" dirty="0"/>
              <a:t>фенотипом.</a:t>
            </a:r>
            <a:r>
              <a:rPr lang="ru-RU" sz="4000" dirty="0"/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49" grpId="0" build="p"/>
      <p:bldP spid="3175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Второй закон Менделя – закон расщепления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428736"/>
            <a:ext cx="4643470" cy="500066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sz="2000" dirty="0" smtClean="0"/>
              <a:t>	</a:t>
            </a:r>
            <a:r>
              <a:rPr lang="ru-RU" sz="2400" dirty="0" smtClean="0"/>
              <a:t>В </a:t>
            </a:r>
            <a:r>
              <a:rPr lang="ru-RU" sz="2400" dirty="0"/>
              <a:t>потомстве гибридов первого поколения (поколение F2) наблюдается расщепление: появляются растения с признаками обоих родителей в определенных численных соотношениях: желтых семян примерно в три раза больше, чем зеленых, при полном их доминировании (75% особей с доминантным и 25% - с рецессивным признаком). </a:t>
            </a:r>
            <a:endParaRPr lang="ru-RU" sz="2400" dirty="0" smtClean="0"/>
          </a:p>
          <a:p>
            <a:pPr>
              <a:lnSpc>
                <a:spcPct val="90000"/>
              </a:lnSpc>
              <a:buNone/>
            </a:pPr>
            <a:r>
              <a:rPr lang="en-US" sz="2400" b="1" dirty="0" smtClean="0"/>
              <a:t>	</a:t>
            </a:r>
            <a:endParaRPr lang="ru-RU" sz="2400" b="1" dirty="0"/>
          </a:p>
        </p:txBody>
      </p:sp>
      <p:pic>
        <p:nvPicPr>
          <p:cNvPr id="870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736"/>
            <a:ext cx="4286279" cy="430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.</a:t>
            </a:r>
            <a:endParaRPr lang="ru-RU" sz="4000" dirty="0"/>
          </a:p>
        </p:txBody>
      </p:sp>
      <p:pic>
        <p:nvPicPr>
          <p:cNvPr id="819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578647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572132" y="285749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Рецессивные признаки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00037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Доминантные признаки</a:t>
            </a:r>
            <a:endParaRPr lang="ru-RU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1"/>
          </p:nvPr>
        </p:nvSpPr>
        <p:spPr>
          <a:xfrm>
            <a:off x="0" y="428605"/>
            <a:ext cx="9144000" cy="57150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По фенотипу происходит расщепление </a:t>
            </a:r>
            <a:r>
              <a:rPr lang="en-US" b="1" dirty="0" smtClean="0"/>
              <a:t>	</a:t>
            </a:r>
            <a:r>
              <a:rPr lang="ru-RU" b="1" dirty="0" smtClean="0"/>
              <a:t>3:1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857892"/>
            <a:ext cx="628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Расщепление по генотипу 1</a:t>
            </a:r>
            <a:r>
              <a:rPr lang="en-US" sz="2800" b="1" dirty="0" smtClean="0"/>
              <a:t> </a:t>
            </a:r>
            <a:r>
              <a:rPr lang="ru-RU" sz="2800" b="1" dirty="0" smtClean="0"/>
              <a:t>:</a:t>
            </a:r>
            <a:r>
              <a:rPr lang="en-US" sz="2800" b="1" dirty="0" smtClean="0"/>
              <a:t> </a:t>
            </a:r>
            <a:r>
              <a:rPr lang="ru-RU" sz="2800" b="1" dirty="0" smtClean="0"/>
              <a:t>2</a:t>
            </a:r>
            <a:r>
              <a:rPr lang="en-US" sz="2800" b="1" dirty="0" smtClean="0"/>
              <a:t> </a:t>
            </a:r>
            <a:r>
              <a:rPr lang="ru-RU" sz="2800" b="1" dirty="0" smtClean="0"/>
              <a:t>:</a:t>
            </a:r>
            <a:r>
              <a:rPr lang="en-US" sz="2800" b="1" dirty="0" smtClean="0"/>
              <a:t> </a:t>
            </a:r>
            <a:r>
              <a:rPr lang="ru-RU" sz="2800" b="1" dirty="0" smtClean="0"/>
              <a:t>1</a:t>
            </a:r>
            <a:endParaRPr lang="ru-RU" sz="2800" b="1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429000"/>
            <a:ext cx="2286016" cy="30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3" name="Rectangle 43"/>
          <p:cNvSpPr>
            <a:spLocks noGrp="1" noChangeArrowheads="1"/>
          </p:cNvSpPr>
          <p:nvPr>
            <p:ph type="title"/>
          </p:nvPr>
        </p:nvSpPr>
        <p:spPr>
          <a:xfrm>
            <a:off x="571472" y="357166"/>
            <a:ext cx="8229600" cy="1703414"/>
          </a:xfrm>
        </p:spPr>
        <p:txBody>
          <a:bodyPr/>
          <a:lstStyle/>
          <a:p>
            <a:r>
              <a:rPr lang="ru-RU" sz="2800" dirty="0"/>
              <a:t>СХЕМА СКРЕЩИВАНИЯ</a:t>
            </a:r>
            <a:br>
              <a:rPr lang="ru-RU" sz="2800" dirty="0"/>
            </a:br>
            <a:r>
              <a:rPr lang="ru-RU" sz="2800" dirty="0"/>
              <a:t>потомков первого поколения </a:t>
            </a:r>
            <a:r>
              <a:rPr lang="en-US" sz="2800" dirty="0" smtClean="0"/>
              <a:t>F1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ru-RU" sz="2800" b="1" dirty="0" smtClean="0"/>
              <a:t>Расщепление </a:t>
            </a:r>
            <a:r>
              <a:rPr lang="ru-RU" sz="2800" b="1" dirty="0"/>
              <a:t>по генотипу 1:2:1, по фенотипу 3:1.</a:t>
            </a:r>
            <a:br>
              <a:rPr lang="ru-RU" sz="2800" b="1" dirty="0"/>
            </a:br>
            <a:endParaRPr lang="ru-RU" sz="2800" b="1" dirty="0"/>
          </a:p>
        </p:txBody>
      </p:sp>
      <p:graphicFrame>
        <p:nvGraphicFramePr>
          <p:cNvPr id="71705" name="Group 25"/>
          <p:cNvGraphicFramePr>
            <a:graphicFrameLocks noGrp="1"/>
          </p:cNvGraphicFramePr>
          <p:nvPr>
            <p:ph sz="half" idx="2"/>
          </p:nvPr>
        </p:nvGraphicFramePr>
        <p:xfrm>
          <a:off x="1619250" y="1989138"/>
          <a:ext cx="5329238" cy="4525964"/>
        </p:xfrm>
        <a:graphic>
          <a:graphicData uri="http://schemas.openxmlformats.org/drawingml/2006/table">
            <a:tbl>
              <a:tblPr/>
              <a:tblGrid>
                <a:gridCol w="1706563"/>
                <a:gridCol w="2078037"/>
                <a:gridCol w="1544638"/>
              </a:tblGrid>
              <a:tr h="150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6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26" name="Line 46"/>
          <p:cNvSpPr>
            <a:spLocks noChangeShapeType="1"/>
          </p:cNvSpPr>
          <p:nvPr/>
        </p:nvSpPr>
        <p:spPr bwMode="auto">
          <a:xfrm>
            <a:off x="1619250" y="1989138"/>
            <a:ext cx="1728788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27" name="Oval 47"/>
          <p:cNvSpPr>
            <a:spLocks noChangeArrowheads="1"/>
          </p:cNvSpPr>
          <p:nvPr/>
        </p:nvSpPr>
        <p:spPr bwMode="auto">
          <a:xfrm>
            <a:off x="2843213" y="2205038"/>
            <a:ext cx="28892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8" name="Oval 48"/>
          <p:cNvSpPr>
            <a:spLocks noChangeArrowheads="1"/>
          </p:cNvSpPr>
          <p:nvPr/>
        </p:nvSpPr>
        <p:spPr bwMode="auto">
          <a:xfrm>
            <a:off x="1908175" y="3068638"/>
            <a:ext cx="142875" cy="288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9" name="Line 49"/>
          <p:cNvSpPr>
            <a:spLocks noChangeShapeType="1"/>
          </p:cNvSpPr>
          <p:nvPr/>
        </p:nvSpPr>
        <p:spPr bwMode="auto">
          <a:xfrm flipV="1">
            <a:off x="2051050" y="2997200"/>
            <a:ext cx="21748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30" name="Line 50"/>
          <p:cNvSpPr>
            <a:spLocks noChangeShapeType="1"/>
          </p:cNvSpPr>
          <p:nvPr/>
        </p:nvSpPr>
        <p:spPr bwMode="auto">
          <a:xfrm>
            <a:off x="2987675" y="25654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31" name="Line 51"/>
          <p:cNvSpPr>
            <a:spLocks noChangeShapeType="1"/>
          </p:cNvSpPr>
          <p:nvPr/>
        </p:nvSpPr>
        <p:spPr bwMode="auto">
          <a:xfrm>
            <a:off x="2916238" y="27082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ru-RU" b="1"/>
              <a:t>Неполное доминирование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52513"/>
            <a:ext cx="4495800" cy="507365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sz="2400" dirty="0" smtClean="0"/>
              <a:t>	</a:t>
            </a:r>
            <a:r>
              <a:rPr lang="ru-RU" sz="2400" dirty="0" smtClean="0"/>
              <a:t>Полное </a:t>
            </a:r>
            <a:r>
              <a:rPr lang="ru-RU" sz="2400" dirty="0"/>
              <a:t>доминирование или полная рецессивность встречаются редко, часто у </a:t>
            </a:r>
            <a:r>
              <a:rPr lang="ru-RU" sz="2400" dirty="0" err="1"/>
              <a:t>гетерозигот</a:t>
            </a:r>
            <a:r>
              <a:rPr lang="ru-RU" sz="2400" dirty="0"/>
              <a:t> оба </a:t>
            </a:r>
            <a:r>
              <a:rPr lang="ru-RU" sz="2400" dirty="0" err="1"/>
              <a:t>аллеля</a:t>
            </a:r>
            <a:r>
              <a:rPr lang="ru-RU" sz="2400" dirty="0"/>
              <a:t> могут образовывать промежуточные признаки, уклоняющиеся в сторону доминантного или рецессивного </a:t>
            </a:r>
            <a:r>
              <a:rPr lang="ru-RU" sz="2400" dirty="0" err="1"/>
              <a:t>аллеля</a:t>
            </a:r>
            <a:r>
              <a:rPr lang="ru-RU" sz="2400" dirty="0"/>
              <a:t>. В таком случае говорят о промежуточном характере наследования (Мендель наблюдал это явление в опытах </a:t>
            </a:r>
            <a:r>
              <a:rPr lang="ru-RU" sz="2400" b="1" dirty="0"/>
              <a:t>с ночной красавицей).</a:t>
            </a:r>
            <a:r>
              <a:rPr lang="ru-RU" sz="2400" dirty="0"/>
              <a:t> </a:t>
            </a:r>
          </a:p>
        </p:txBody>
      </p:sp>
      <p:pic>
        <p:nvPicPr>
          <p:cNvPr id="8396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57232"/>
            <a:ext cx="435771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28680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/>
              <a:t>При неполном доминировании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 50% гибридов второго 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поколения имеют фенотип 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гибридов первого поколения и 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по 25% - фенотипы исходных 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родительских форм </a:t>
            </a:r>
          </a:p>
          <a:p>
            <a:pPr>
              <a:lnSpc>
                <a:spcPct val="80000"/>
              </a:lnSpc>
            </a:pPr>
            <a:endParaRPr lang="ru-RU" sz="4000" b="1" dirty="0" smtClean="0"/>
          </a:p>
          <a:p>
            <a:pPr>
              <a:lnSpc>
                <a:spcPct val="80000"/>
              </a:lnSpc>
            </a:pPr>
            <a:r>
              <a:rPr lang="ru-RU" sz="4000" b="1" dirty="0" smtClean="0"/>
              <a:t>(расщепление по типу 1:2:1). </a:t>
            </a:r>
            <a:endParaRPr lang="ru-RU" sz="4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4932363" cy="69119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/>
              <a:t>Суть в том, что в гетерозиготном состоянии доминантный ген не всегда подавляет проявление рецессивного гена, поэтому гибрид </a:t>
            </a:r>
            <a:r>
              <a:rPr lang="en-US" sz="2800" b="1" dirty="0"/>
              <a:t>F</a:t>
            </a:r>
            <a:r>
              <a:rPr lang="ru-RU" sz="2800" b="1" dirty="0"/>
              <a:t>1 не воспроизводит полностью ни одного из родительских признаков. Выражение признака носит промежуточный характер с большим или меньшим уклонением к доминантному или рецессивному состоянию. </a:t>
            </a:r>
          </a:p>
        </p:txBody>
      </p:sp>
      <p:pic>
        <p:nvPicPr>
          <p:cNvPr id="8294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57166"/>
            <a:ext cx="421484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Дигибридное скрещивание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3600" dirty="0" smtClean="0"/>
              <a:t>	</a:t>
            </a:r>
            <a:r>
              <a:rPr lang="ru-RU" sz="3600" dirty="0" smtClean="0"/>
              <a:t>В </a:t>
            </a:r>
            <a:r>
              <a:rPr lang="ru-RU" sz="3600" dirty="0"/>
              <a:t>природных условиях скрещивание обычно происходит между особями, различающимися по многим признакам.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Наследственность</a:t>
            </a:r>
            <a:r>
              <a:rPr lang="ru-RU"/>
              <a:t> -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свойство </a:t>
            </a:r>
            <a:r>
              <a:rPr lang="ru-RU" dirty="0"/>
              <a:t>организма передавать признаки строения, физиологические свойства и специфический характер индивидуального развития своему потомству.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Третий закон Менделя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1285860"/>
            <a:ext cx="3829048" cy="385765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dirty="0" smtClean="0"/>
              <a:t>Рассмотрим </a:t>
            </a:r>
            <a:r>
              <a:rPr lang="ru-RU" dirty="0"/>
              <a:t>закономерности расщепления признаков при </a:t>
            </a:r>
            <a:r>
              <a:rPr lang="ru-RU" b="1" dirty="0" err="1"/>
              <a:t>дигибридном</a:t>
            </a:r>
            <a:r>
              <a:rPr lang="ru-RU" b="1" dirty="0"/>
              <a:t> скрещивании</a:t>
            </a:r>
            <a:r>
              <a:rPr lang="ru-RU" dirty="0"/>
              <a:t>.</a:t>
            </a:r>
          </a:p>
        </p:txBody>
      </p:sp>
      <p:pic>
        <p:nvPicPr>
          <p:cNvPr id="1026" name="Picture 2" descr="C:\Documents and Settings\Admin\Мои документы\Мои рисунки\Новый рисунок (10)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1598" y="1357298"/>
            <a:ext cx="4556682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Формулировка 3-его закона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При </a:t>
            </a:r>
            <a:r>
              <a:rPr lang="ru-RU" b="1" dirty="0"/>
              <a:t>скрещивании двух гомозиготных особей, отличающихся друг от друга по двум парам альтернативных признаков, гены и соответствующие им признаки наследуются независимо друг от друга и комбинируются во всех возможных сочетаниях.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		Согласно </a:t>
            </a:r>
            <a:r>
              <a:rPr lang="ru-RU" sz="2800" dirty="0"/>
              <a:t>третьему закону Менделя, расщепление по каждой паре признаков идет независимо от других пар признаков. </a:t>
            </a:r>
          </a:p>
          <a:p>
            <a:pPr>
              <a:buFontTx/>
              <a:buNone/>
            </a:pPr>
            <a:r>
              <a:rPr lang="ru-RU" sz="2800" dirty="0"/>
              <a:t>	В результате среди потомков второго поколения (F2) в определенном соотношении появляются особи с новыми (по отношению к родительским) комбинациями генов. При скрещивании организмов, различающихся по двум или нескольким доминантным признакам, число возникающих во втором поколении гибридов больше, чем разных фенотипов.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dirty="0" smtClean="0"/>
              <a:t>		При </a:t>
            </a:r>
            <a:r>
              <a:rPr lang="ru-RU" dirty="0" err="1"/>
              <a:t>дигибридном</a:t>
            </a:r>
            <a:r>
              <a:rPr lang="ru-RU" dirty="0"/>
              <a:t> скрещивании возникает четыре разных фенотипа (а при моногибридном - два). Большинство из них слагается из нескольких генотипов. Так, среди растений гороха, имеющих желтые гладкие семена, можно выделить четыре разных генотипа: </a:t>
            </a:r>
            <a:r>
              <a:rPr lang="ru-RU" b="1" dirty="0" err="1"/>
              <a:t>гомозиготы</a:t>
            </a:r>
            <a:r>
              <a:rPr lang="ru-RU" dirty="0"/>
              <a:t> (ААВВ), </a:t>
            </a:r>
            <a:r>
              <a:rPr lang="ru-RU" b="1" dirty="0" err="1"/>
              <a:t>гетерозиготы</a:t>
            </a:r>
            <a:r>
              <a:rPr lang="ru-RU" dirty="0"/>
              <a:t> по признаку окраски семян (</a:t>
            </a:r>
            <a:r>
              <a:rPr lang="ru-RU" dirty="0" err="1"/>
              <a:t>АаВВ</a:t>
            </a:r>
            <a:r>
              <a:rPr lang="ru-RU" dirty="0"/>
              <a:t>), </a:t>
            </a:r>
            <a:r>
              <a:rPr lang="ru-RU" dirty="0" err="1"/>
              <a:t>гетерозиготы</a:t>
            </a:r>
            <a:r>
              <a:rPr lang="ru-RU" dirty="0"/>
              <a:t> по признаку формы семян (</a:t>
            </a:r>
            <a:r>
              <a:rPr lang="ru-RU" dirty="0" err="1"/>
              <a:t>ААВb</a:t>
            </a:r>
            <a:r>
              <a:rPr lang="ru-RU" dirty="0"/>
              <a:t>) и, наконец, </a:t>
            </a:r>
            <a:r>
              <a:rPr lang="ru-RU" dirty="0" err="1"/>
              <a:t>гетерозиготы</a:t>
            </a:r>
            <a:r>
              <a:rPr lang="ru-RU" dirty="0"/>
              <a:t> по обеим парам аллелей (</a:t>
            </a:r>
            <a:r>
              <a:rPr lang="ru-RU" dirty="0" err="1"/>
              <a:t>АаВb</a:t>
            </a:r>
            <a:r>
              <a:rPr lang="ru-RU" dirty="0"/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500042"/>
            <a:ext cx="8443914" cy="6126163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	Растения </a:t>
            </a:r>
            <a:r>
              <a:rPr lang="ru-RU" sz="2800" dirty="0"/>
              <a:t>с желтыми морщинистыми семенами представлены двумя генотипами: </a:t>
            </a:r>
            <a:r>
              <a:rPr lang="ru-RU" sz="2800" dirty="0" err="1"/>
              <a:t>гомозиготами</a:t>
            </a:r>
            <a:r>
              <a:rPr lang="ru-RU" sz="2800" dirty="0"/>
              <a:t> </a:t>
            </a:r>
            <a:r>
              <a:rPr lang="ru-RU" sz="2800" dirty="0" err="1"/>
              <a:t>АAbb</a:t>
            </a:r>
            <a:r>
              <a:rPr lang="ru-RU" sz="2800" dirty="0"/>
              <a:t> и </a:t>
            </a:r>
            <a:r>
              <a:rPr lang="ru-RU" sz="2800" dirty="0" err="1"/>
              <a:t>гетерозиготами</a:t>
            </a:r>
            <a:r>
              <a:rPr lang="ru-RU" sz="2800" dirty="0"/>
              <a:t> </a:t>
            </a:r>
            <a:r>
              <a:rPr lang="ru-RU" sz="2800" dirty="0" err="1"/>
              <a:t>Ааbb</a:t>
            </a:r>
            <a:r>
              <a:rPr lang="ru-RU" sz="2800" dirty="0"/>
              <a:t>. Два генотипа включают фенотип с зелеными гладкими семенами: </a:t>
            </a:r>
            <a:r>
              <a:rPr lang="ru-RU" sz="2800" dirty="0" err="1"/>
              <a:t>ааВВ</a:t>
            </a:r>
            <a:r>
              <a:rPr lang="ru-RU" sz="2800" dirty="0"/>
              <a:t> и </a:t>
            </a:r>
            <a:r>
              <a:rPr lang="ru-RU" sz="2800" dirty="0" err="1"/>
              <a:t>ааВb</a:t>
            </a:r>
            <a:r>
              <a:rPr lang="ru-RU" sz="2800" dirty="0"/>
              <a:t>. Рецессивные формы с морщинистыми зелеными семенами всегда </a:t>
            </a:r>
            <a:r>
              <a:rPr lang="ru-RU" sz="2800" dirty="0" err="1"/>
              <a:t>гомозиготны</a:t>
            </a:r>
            <a:r>
              <a:rPr lang="ru-RU" sz="2800" dirty="0"/>
              <a:t> и представлены одним генотипом </a:t>
            </a:r>
            <a:r>
              <a:rPr lang="ru-RU" sz="2800" dirty="0" err="1"/>
              <a:t>ааbb</a:t>
            </a:r>
            <a:r>
              <a:rPr lang="ru-RU" sz="2800" dirty="0"/>
              <a:t>. Таким образом, при </a:t>
            </a:r>
            <a:r>
              <a:rPr lang="ru-RU" sz="2800" dirty="0" err="1"/>
              <a:t>дигибридном</a:t>
            </a:r>
            <a:r>
              <a:rPr lang="ru-RU" sz="2800" dirty="0"/>
              <a:t> скрещивании образовалось девять генотипов (из 16 возможных комбинаций).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7" t="17708" r="21875" b="16666"/>
          <a:stretch>
            <a:fillRect/>
          </a:stretch>
        </p:blipFill>
        <p:spPr>
          <a:xfrm>
            <a:off x="642910" y="214290"/>
            <a:ext cx="7715304" cy="4786346"/>
          </a:xfr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357158" y="5072074"/>
            <a:ext cx="850112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Отношение числа желтых семян (А) к зеленым (а) равняется 12:4 (3:1), как и отношение гладких семян (В) к морщинистым (в).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Анализирующее скрещивание 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Проводят с целью выявления состава генотипа каких-либо организмов, имеющих доминантный генотип по исследуемому гену или генам.</a:t>
            </a:r>
          </a:p>
          <a:p>
            <a:r>
              <a:rPr lang="ru-RU"/>
              <a:t>Для этого скрещивают особь с неизвестным генотипом и организм гомозиготный по рецессивной аллели, имеющий рецессивный фенотип.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Схема анализирующего скрещивания</a:t>
            </a:r>
          </a:p>
        </p:txBody>
      </p:sp>
      <p:graphicFrame>
        <p:nvGraphicFramePr>
          <p:cNvPr id="76851" name="Group 51"/>
          <p:cNvGraphicFramePr>
            <a:graphicFrameLocks noGrp="1"/>
          </p:cNvGraphicFramePr>
          <p:nvPr>
            <p:ph sz="half" idx="1"/>
          </p:nvPr>
        </p:nvGraphicFramePr>
        <p:xfrm>
          <a:off x="457200" y="1557338"/>
          <a:ext cx="4038600" cy="4860926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152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49" name="Rectangle 4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/>
              <a:t>ХХ – неизвестный генотип</a:t>
            </a:r>
          </a:p>
          <a:p>
            <a:r>
              <a:rPr lang="ru-RU" sz="2800"/>
              <a:t>Расщепление 50:50, </a:t>
            </a:r>
          </a:p>
          <a:p>
            <a:pPr>
              <a:buFontTx/>
              <a:buNone/>
            </a:pPr>
            <a:r>
              <a:rPr lang="ru-RU" sz="2800"/>
              <a:t>следовательно, неизвестный генотип –      </a:t>
            </a:r>
            <a:r>
              <a:rPr lang="ru-RU" sz="2800" b="1"/>
              <a:t>Аа.</a:t>
            </a:r>
            <a:r>
              <a:rPr lang="ru-RU" sz="2800"/>
              <a:t> </a:t>
            </a:r>
          </a:p>
        </p:txBody>
      </p:sp>
      <p:sp>
        <p:nvSpPr>
          <p:cNvPr id="76842" name="Line 42"/>
          <p:cNvSpPr>
            <a:spLocks noChangeShapeType="1"/>
          </p:cNvSpPr>
          <p:nvPr/>
        </p:nvSpPr>
        <p:spPr bwMode="auto">
          <a:xfrm>
            <a:off x="468313" y="1628775"/>
            <a:ext cx="1366837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43" name="Oval 43"/>
          <p:cNvSpPr>
            <a:spLocks noChangeArrowheads="1"/>
          </p:cNvSpPr>
          <p:nvPr/>
        </p:nvSpPr>
        <p:spPr bwMode="auto">
          <a:xfrm>
            <a:off x="1331913" y="1700213"/>
            <a:ext cx="287337" cy="288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44" name="Oval 44"/>
          <p:cNvSpPr>
            <a:spLocks noChangeArrowheads="1"/>
          </p:cNvSpPr>
          <p:nvPr/>
        </p:nvSpPr>
        <p:spPr bwMode="auto">
          <a:xfrm>
            <a:off x="611188" y="2708275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45" name="Line 45"/>
          <p:cNvSpPr>
            <a:spLocks noChangeShapeType="1"/>
          </p:cNvSpPr>
          <p:nvPr/>
        </p:nvSpPr>
        <p:spPr bwMode="auto">
          <a:xfrm flipV="1">
            <a:off x="827088" y="2565400"/>
            <a:ext cx="144462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46" name="Line 46"/>
          <p:cNvSpPr>
            <a:spLocks noChangeShapeType="1"/>
          </p:cNvSpPr>
          <p:nvPr/>
        </p:nvSpPr>
        <p:spPr bwMode="auto">
          <a:xfrm>
            <a:off x="1403350" y="19891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47" name="Line 47"/>
          <p:cNvSpPr>
            <a:spLocks noChangeShapeType="1"/>
          </p:cNvSpPr>
          <p:nvPr/>
        </p:nvSpPr>
        <p:spPr bwMode="auto">
          <a:xfrm>
            <a:off x="1331913" y="21336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53" name="Oval 53"/>
          <p:cNvSpPr>
            <a:spLocks noChangeArrowheads="1"/>
          </p:cNvSpPr>
          <p:nvPr/>
        </p:nvSpPr>
        <p:spPr bwMode="auto">
          <a:xfrm>
            <a:off x="6732588" y="3429000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54" name="Line 54"/>
          <p:cNvSpPr>
            <a:spLocks noChangeShapeType="1"/>
          </p:cNvSpPr>
          <p:nvPr/>
        </p:nvSpPr>
        <p:spPr bwMode="auto">
          <a:xfrm flipV="1">
            <a:off x="6877050" y="3213100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Схема анализирующего скрещивания</a:t>
            </a:r>
          </a:p>
        </p:txBody>
      </p:sp>
      <p:sp>
        <p:nvSpPr>
          <p:cNvPr id="81929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/>
              <a:t>Все потомство единообразное, следовательно неизвестный генотип -         АА.</a:t>
            </a:r>
          </a:p>
          <a:p>
            <a:endParaRPr lang="ru-RU" sz="2800"/>
          </a:p>
        </p:txBody>
      </p:sp>
      <p:graphicFrame>
        <p:nvGraphicFramePr>
          <p:cNvPr id="81947" name="Group 27"/>
          <p:cNvGraphicFramePr>
            <a:graphicFrameLocks noGrp="1"/>
          </p:cNvGraphicFramePr>
          <p:nvPr>
            <p:ph sz="half" idx="1"/>
          </p:nvPr>
        </p:nvGraphicFramePr>
        <p:xfrm>
          <a:off x="457200" y="1916113"/>
          <a:ext cx="4038600" cy="4210050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140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1948" name="Line 28"/>
          <p:cNvSpPr>
            <a:spLocks noChangeShapeType="1"/>
          </p:cNvSpPr>
          <p:nvPr/>
        </p:nvSpPr>
        <p:spPr bwMode="auto">
          <a:xfrm>
            <a:off x="468313" y="1916113"/>
            <a:ext cx="129540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49" name="Oval 29"/>
          <p:cNvSpPr>
            <a:spLocks noChangeArrowheads="1"/>
          </p:cNvSpPr>
          <p:nvPr/>
        </p:nvSpPr>
        <p:spPr bwMode="auto">
          <a:xfrm>
            <a:off x="1403350" y="1989138"/>
            <a:ext cx="215900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0" name="Oval 30"/>
          <p:cNvSpPr>
            <a:spLocks noChangeArrowheads="1"/>
          </p:cNvSpPr>
          <p:nvPr/>
        </p:nvSpPr>
        <p:spPr bwMode="auto">
          <a:xfrm>
            <a:off x="684213" y="2997200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1" name="Line 31"/>
          <p:cNvSpPr>
            <a:spLocks noChangeShapeType="1"/>
          </p:cNvSpPr>
          <p:nvPr/>
        </p:nvSpPr>
        <p:spPr bwMode="auto">
          <a:xfrm flipV="1">
            <a:off x="900113" y="2852738"/>
            <a:ext cx="14287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52" name="Line 32"/>
          <p:cNvSpPr>
            <a:spLocks noChangeShapeType="1"/>
          </p:cNvSpPr>
          <p:nvPr/>
        </p:nvSpPr>
        <p:spPr bwMode="auto">
          <a:xfrm>
            <a:off x="1476375" y="22764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53" name="Line 33"/>
          <p:cNvSpPr>
            <a:spLocks noChangeShapeType="1"/>
          </p:cNvSpPr>
          <p:nvPr/>
        </p:nvSpPr>
        <p:spPr bwMode="auto">
          <a:xfrm>
            <a:off x="1403350" y="249237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54" name="Oval 34"/>
          <p:cNvSpPr>
            <a:spLocks noChangeArrowheads="1"/>
          </p:cNvSpPr>
          <p:nvPr/>
        </p:nvSpPr>
        <p:spPr bwMode="auto">
          <a:xfrm>
            <a:off x="6732588" y="3500438"/>
            <a:ext cx="215900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5" name="Line 35"/>
          <p:cNvSpPr>
            <a:spLocks noChangeShapeType="1"/>
          </p:cNvSpPr>
          <p:nvPr/>
        </p:nvSpPr>
        <p:spPr bwMode="auto">
          <a:xfrm flipV="1">
            <a:off x="6877050" y="3429000"/>
            <a:ext cx="287338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504351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Томас Морган (1866 -1945) - американский биолог, один и основоположников генетики. Работы Моргана и его школы обосновали хромосомную теорию наследственности</a:t>
            </a:r>
            <a:endParaRPr lang="ru-RU" sz="2800" dirty="0"/>
          </a:p>
        </p:txBody>
      </p:sp>
      <p:pic>
        <p:nvPicPr>
          <p:cNvPr id="1198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4071965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Изменчивость</a:t>
            </a:r>
            <a:r>
              <a:rPr lang="ru-RU"/>
              <a:t> -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 smtClean="0"/>
              <a:t>	</a:t>
            </a:r>
            <a:r>
              <a:rPr lang="ru-RU" sz="2800" dirty="0" smtClean="0"/>
              <a:t>свойство </a:t>
            </a:r>
            <a:r>
              <a:rPr lang="ru-RU" sz="2800" dirty="0"/>
              <a:t>организмов приобретать новые признаки при изменении наследственных задатков в процессе индивидуального развития организма при взаимодействии с внешней средой.</a:t>
            </a:r>
          </a:p>
          <a:p>
            <a:pPr>
              <a:buNone/>
            </a:pPr>
            <a:r>
              <a:rPr lang="en-US" sz="2800" dirty="0" smtClean="0"/>
              <a:t>	</a:t>
            </a:r>
            <a:r>
              <a:rPr lang="ru-RU" sz="2800" dirty="0" smtClean="0"/>
              <a:t>Благодаря </a:t>
            </a:r>
            <a:r>
              <a:rPr lang="ru-RU" sz="2800" dirty="0"/>
              <a:t>наследственности сохраняется однородность вида, а изменчивость, в противоположность наследственности, делает вид неоднородным.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Явление сцепления генов, локализованных в одной хромосоме, называется </a:t>
            </a:r>
            <a:r>
              <a:rPr lang="ru-RU" sz="2800" b="1"/>
              <a:t>законом Моргана.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Гены, расположенные в одной паре гомологичных хромосом, наследуются вместе.</a:t>
            </a:r>
          </a:p>
          <a:p>
            <a:r>
              <a:rPr lang="ru-RU"/>
              <a:t>Явление совместного наследования генов, локализованных в одной хромосоме, называется сцепленным наследованием.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29058" y="500042"/>
            <a:ext cx="4872046" cy="5857916"/>
          </a:xfrm>
        </p:spPr>
        <p:txBody>
          <a:bodyPr/>
          <a:lstStyle/>
          <a:p>
            <a:pPr algn="l"/>
            <a:r>
              <a:rPr lang="ru-RU" sz="2800" dirty="0" smtClean="0"/>
              <a:t>Большинство доказательств  в пользу хромосомной теории наследственности было получено на основании опытов с плодовой мушкой </a:t>
            </a:r>
            <a:r>
              <a:rPr lang="ru-RU" sz="2800" dirty="0" err="1" smtClean="0"/>
              <a:t>дрозофиллой</a:t>
            </a:r>
            <a:r>
              <a:rPr lang="ru-RU" sz="2800" dirty="0" smtClean="0"/>
              <a:t>. В частности явление </a:t>
            </a:r>
            <a:r>
              <a:rPr lang="ru-RU" sz="2800" dirty="0"/>
              <a:t>сцепления генов, локализованных в одной хромосоме, было изучено </a:t>
            </a:r>
            <a:r>
              <a:rPr lang="ru-RU" sz="2800" dirty="0" smtClean="0"/>
              <a:t>на </a:t>
            </a:r>
            <a:r>
              <a:rPr lang="ru-RU" sz="2800" dirty="0" err="1" smtClean="0"/>
              <a:t>дрозофиллах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70657" name="Picture 1" descr="C:\Documents and Settings\Admin\Мои документы\Мои рисунки\Новый рисунок (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3000396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Хромосомная теория наследственности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Каждый ген имеет определенное место (локус) в хромосоме;</a:t>
            </a:r>
          </a:p>
          <a:p>
            <a:r>
              <a:rPr lang="ru-RU" dirty="0"/>
              <a:t>Гены расположены в хромосоме в определенной последовательности;</a:t>
            </a:r>
          </a:p>
          <a:p>
            <a:r>
              <a:rPr lang="ru-RU" dirty="0"/>
              <a:t>Частота кроссинговера между генами пропорциональна расстоянию между </a:t>
            </a:r>
            <a:r>
              <a:rPr lang="ru-RU" dirty="0" smtClean="0"/>
              <a:t>ними.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2800"/>
              <a:t>Каждый вид растений и животных обладает определенным числом хромосом. В соматических клетках (клетках тела) все хромосомы парные (за исключением половых).</a:t>
            </a:r>
          </a:p>
        </p:txBody>
      </p:sp>
      <p:pic>
        <p:nvPicPr>
          <p:cNvPr id="60420" name="Picture 4" descr="Копия хромосомы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5984" y="1928802"/>
            <a:ext cx="5643602" cy="421484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/>
              <a:t>Хромосомы в ядре клетки</a:t>
            </a: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285992"/>
            <a:ext cx="3116262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720" y="1000108"/>
            <a:ext cx="52864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Хромосомы – носители наследственной информации  в ядре клетки состоят из молекул ДНК (дезоксирибонуклеиновой кислоты ). В свою очередь состоящих из 4-х оснований (аденин, гуанин. Тимин, цитозин), которые имеют прочные связи и дополняются углеводами и остатками фосфорной кислоты. Эти четыре основания  являются четырьмя буквами  генетического кода, последовательность которых у каждого  организма и определяет генетический код.</a:t>
            </a:r>
            <a:endParaRPr lang="ru-RU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 descr="митохондрии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85860"/>
            <a:ext cx="5461009" cy="52403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214291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Хромосомы находятся в ядре клетки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564357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Ядро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857364"/>
          </a:xfrm>
        </p:spPr>
        <p:txBody>
          <a:bodyPr/>
          <a:lstStyle/>
          <a:p>
            <a:r>
              <a:rPr lang="ru-RU" dirty="0" smtClean="0"/>
              <a:t>ДНК – дезоксирибонуклеиновая кислота</a:t>
            </a:r>
            <a:endParaRPr lang="ru-RU" dirty="0"/>
          </a:p>
        </p:txBody>
      </p:sp>
      <p:pic>
        <p:nvPicPr>
          <p:cNvPr id="6451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428868"/>
            <a:ext cx="31432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628" y="3000372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Объемная модель ДНК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ДНК</a:t>
            </a:r>
          </a:p>
        </p:txBody>
      </p:sp>
      <p:pic>
        <p:nvPicPr>
          <p:cNvPr id="2" name="Picture 4" descr="C:\Documents and Settings\Admin\Мои документы\Мои рисунки\Новый рисунок (9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14422"/>
            <a:ext cx="6277852" cy="41058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5429264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ДНК входят: нуклеотиды (</a:t>
            </a:r>
            <a:r>
              <a:rPr lang="ru-RU" sz="2400" dirty="0" err="1" smtClean="0"/>
              <a:t>аденин</a:t>
            </a:r>
            <a:r>
              <a:rPr lang="ru-RU" sz="2400" dirty="0" smtClean="0"/>
              <a:t>, </a:t>
            </a:r>
            <a:r>
              <a:rPr lang="ru-RU" sz="2400" dirty="0" err="1" smtClean="0"/>
              <a:t>тимин</a:t>
            </a:r>
            <a:r>
              <a:rPr lang="ru-RU" sz="2400" dirty="0" smtClean="0"/>
              <a:t>, гуанин, </a:t>
            </a:r>
            <a:r>
              <a:rPr lang="ru-RU" sz="2400" dirty="0" err="1" smtClean="0"/>
              <a:t>цитозин</a:t>
            </a:r>
            <a:r>
              <a:rPr lang="ru-RU" sz="2400" dirty="0" smtClean="0"/>
              <a:t>); углевод – </a:t>
            </a:r>
            <a:r>
              <a:rPr lang="ru-RU" sz="2400" dirty="0" err="1" smtClean="0"/>
              <a:t>дезоксирибоза</a:t>
            </a:r>
            <a:r>
              <a:rPr lang="ru-RU" sz="2400" dirty="0" smtClean="0"/>
              <a:t> и остатки фосфорной кислоты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357166"/>
            <a:ext cx="4786346" cy="5730901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 Молекула ДНК, состоящая из двух спиралей, удваивается при делении клетки. Удвоение ДНК основано на том, что при </a:t>
            </a:r>
            <a:r>
              <a:rPr lang="ru-RU" sz="2800" dirty="0" err="1" smtClean="0"/>
              <a:t>расплетении</a:t>
            </a:r>
            <a:r>
              <a:rPr lang="ru-RU" sz="2800" dirty="0" smtClean="0"/>
              <a:t> нитей к каждой нити можно достроить </a:t>
            </a:r>
            <a:r>
              <a:rPr lang="ru-RU" sz="2800" dirty="0" err="1" smtClean="0"/>
              <a:t>комплементарную</a:t>
            </a:r>
            <a:r>
              <a:rPr lang="ru-RU" sz="2800" dirty="0" smtClean="0"/>
              <a:t> копию, таким образом получая две нити молекулы ДНК, копирующие исходную. </a:t>
            </a:r>
          </a:p>
          <a:p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642918"/>
            <a:ext cx="3095622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643578"/>
            <a:ext cx="5715040" cy="857232"/>
          </a:xfrm>
        </p:spPr>
        <p:txBody>
          <a:bodyPr/>
          <a:lstStyle/>
          <a:p>
            <a:r>
              <a:rPr lang="ru-RU" sz="2400" dirty="0"/>
              <a:t>Нуклеотиды- </a:t>
            </a:r>
            <a:r>
              <a:rPr lang="ru-RU" sz="2400" dirty="0" err="1"/>
              <a:t>аденин</a:t>
            </a:r>
            <a:r>
              <a:rPr lang="ru-RU" sz="2400" dirty="0"/>
              <a:t>, </a:t>
            </a:r>
            <a:r>
              <a:rPr lang="ru-RU" sz="2400" dirty="0" err="1"/>
              <a:t>тимин</a:t>
            </a:r>
            <a:r>
              <a:rPr lang="ru-RU" sz="2400" dirty="0"/>
              <a:t>, гуанин, </a:t>
            </a:r>
            <a:r>
              <a:rPr lang="ru-RU" sz="2400" dirty="0" err="1"/>
              <a:t>цитозин</a:t>
            </a:r>
            <a:endParaRPr lang="ru-RU" sz="2400" dirty="0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714884"/>
            <a:ext cx="25718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596" y="214290"/>
            <a:ext cx="792961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Исследуя состав ДНК, известный ученый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Чаргафф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пришел к следующим заключениям (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правила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Чаргаффа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1. Состав азотистых оснований в ДНК варьирует от одного вида растений и животных к другому.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2.  Образцы ДНК, выделенные из органов и тканей одного вида растения или  животного, имеют одинаковый состав азотистых оснований.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3. Состав оснований в ДНК данного вида не изменяется с его возрастом, условиями питания, не зависит от изменений в окружающей среде.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4. Во всех ДНК независимо от вида число остатков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аденина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равно числу  остатков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тимина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А=Т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), число остатков гуанина равно числу остатков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цитозина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G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). Сумма пуриновых остатков равна сумме пиримидиновых остатков (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G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ГРЕГОР МЕНДЕЛЬ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Тысячи лет механизм наследственности был окутан тайной. И только чешский монах Грегор Мендель в 1865 г. сформулировал первые законы наследственности.</a:t>
            </a:r>
          </a:p>
        </p:txBody>
      </p:sp>
      <p:pic>
        <p:nvPicPr>
          <p:cNvPr id="96257" name="Picture 1" descr="D:\Мои документы\Мои рисунки\грегор мен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85860"/>
            <a:ext cx="3714776" cy="528641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Нарушение  сцепления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dirty="0" smtClean="0"/>
              <a:t>		Перекомбинация </a:t>
            </a:r>
            <a:r>
              <a:rPr lang="ru-RU" dirty="0"/>
              <a:t>генов обусловлена тем, что в процессе мейоза при конъюгации(сближении)  гомологичных хромосом они иногда обмениваются своими участками, т.е. между ними происходит перекрест (кроссинговер).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	Мейоз </a:t>
            </a:r>
            <a:r>
              <a:rPr lang="ru-RU" dirty="0"/>
              <a:t>– период созревания гамет – половых клеток.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Схема перекреста хромосом</a:t>
            </a: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71612"/>
            <a:ext cx="70723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/>
          <a:lstStyle/>
          <a:p>
            <a:r>
              <a:rPr lang="ru-RU" sz="2400" dirty="0"/>
              <a:t>Схематическое изображение механизма кроссинговера.</a:t>
            </a:r>
            <a:br>
              <a:rPr lang="ru-RU" sz="2400" dirty="0"/>
            </a:br>
            <a:r>
              <a:rPr lang="ru-RU" sz="2400" dirty="0"/>
              <a:t>КРОССИНГОВЕР (англ. </a:t>
            </a:r>
            <a:r>
              <a:rPr lang="ru-RU" sz="2400" dirty="0" err="1"/>
              <a:t>crossing-over</a:t>
            </a:r>
            <a:r>
              <a:rPr lang="ru-RU" sz="2400" dirty="0"/>
              <a:t>), взаимный обмен участками гомологичных (парных) хромосом, приводящий к перераспределению (рекомбинации) локализованных в них генов. </a:t>
            </a: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58229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Овечка Долли</a:t>
            </a:r>
          </a:p>
        </p:txBody>
      </p:sp>
      <p:pic>
        <p:nvPicPr>
          <p:cNvPr id="86020" name="Picture 4" descr="dol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700213"/>
            <a:ext cx="4572032" cy="33718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5572140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Появление на свет овечки Доли  стало возможным благодаря достижениям науки генетики.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214290"/>
            <a:ext cx="8358246" cy="121442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Им были разработаны следующие законы:</a:t>
            </a:r>
            <a:endParaRPr lang="ru-RU" sz="3600" dirty="0"/>
          </a:p>
        </p:txBody>
      </p:sp>
      <p:pic>
        <p:nvPicPr>
          <p:cNvPr id="9523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3" y="1428736"/>
            <a:ext cx="299537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7158" y="1714488"/>
            <a:ext cx="4857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 закон –</a:t>
            </a:r>
            <a:r>
              <a:rPr lang="ru-RU" sz="2400" b="1" dirty="0" err="1" smtClean="0"/>
              <a:t>закон</a:t>
            </a:r>
            <a:r>
              <a:rPr lang="ru-RU" sz="2400" b="1" dirty="0" smtClean="0"/>
              <a:t> доминирования</a:t>
            </a:r>
            <a:endParaRPr lang="en-US" sz="2400" b="1" dirty="0" smtClean="0"/>
          </a:p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2 закон – </a:t>
            </a:r>
            <a:r>
              <a:rPr lang="ru-RU" sz="2400" b="1" dirty="0" err="1" smtClean="0"/>
              <a:t>закон</a:t>
            </a:r>
            <a:r>
              <a:rPr lang="ru-RU" sz="2400" b="1" dirty="0" smtClean="0"/>
              <a:t> расщепления</a:t>
            </a:r>
            <a:endParaRPr lang="en-US" sz="2400" b="1" dirty="0" smtClean="0"/>
          </a:p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3 закон – </a:t>
            </a:r>
            <a:r>
              <a:rPr lang="ru-RU" sz="2400" b="1" dirty="0" err="1" smtClean="0"/>
              <a:t>закон</a:t>
            </a:r>
            <a:r>
              <a:rPr lang="ru-RU" sz="2400" b="1" dirty="0" smtClean="0"/>
              <a:t> независимого комбинирования.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Эти законы называются законами Менделя</a:t>
            </a:r>
            <a:r>
              <a:rPr lang="en-US" sz="2400" b="1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Гомозиготные и гетерозиготные клетки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	</a:t>
            </a:r>
            <a:r>
              <a:rPr lang="ru-RU" sz="2400" dirty="0" smtClean="0"/>
              <a:t>В </a:t>
            </a:r>
            <a:r>
              <a:rPr lang="ru-RU" sz="2400" dirty="0"/>
              <a:t>гомозиготных клетках гомологичные хромосомы несут одну и ту же форму определенного гена. В гетерозиготных клетках гомологичные хромосомы несут разные (или аллельные) формы того или иного гена.</a:t>
            </a:r>
          </a:p>
        </p:txBody>
      </p:sp>
      <p:pic>
        <p:nvPicPr>
          <p:cNvPr id="9318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1559863"/>
            <a:ext cx="4537075" cy="49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Доминантные и рецессивные аллели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972072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/>
              <a:t>	</a:t>
            </a:r>
            <a:r>
              <a:rPr lang="ru-RU" sz="2400" b="1" dirty="0" smtClean="0"/>
              <a:t>Гены</a:t>
            </a:r>
            <a:r>
              <a:rPr lang="ru-RU" sz="2400" b="1" dirty="0"/>
              <a:t>, расположенные в одних и тех же локусах гомологичных хромосом и ответственные за развитие одного признака, называются аллельными.</a:t>
            </a:r>
            <a:r>
              <a:rPr lang="ru-RU" sz="2400" dirty="0"/>
              <a:t> </a:t>
            </a:r>
            <a:r>
              <a:rPr lang="ru-RU" sz="2400" b="1" dirty="0"/>
              <a:t>Доминантные аллели</a:t>
            </a:r>
            <a:r>
              <a:rPr lang="ru-RU" sz="2400" dirty="0"/>
              <a:t> обозначается большими </a:t>
            </a:r>
            <a:r>
              <a:rPr lang="ru-RU" sz="2400" dirty="0" smtClean="0"/>
              <a:t>буквами</a:t>
            </a:r>
            <a:r>
              <a:rPr lang="en-US" sz="2400" dirty="0" smtClean="0"/>
              <a:t> (</a:t>
            </a:r>
            <a:r>
              <a:rPr lang="en-US" sz="2800" b="1" dirty="0" smtClean="0"/>
              <a:t>A</a:t>
            </a:r>
            <a:r>
              <a:rPr lang="en-US" sz="2400" dirty="0" smtClean="0"/>
              <a:t>)</a:t>
            </a:r>
            <a:r>
              <a:rPr lang="ru-RU" sz="2400" dirty="0" smtClean="0"/>
              <a:t>, </a:t>
            </a:r>
            <a:r>
              <a:rPr lang="ru-RU" sz="2400" dirty="0"/>
              <a:t>а </a:t>
            </a:r>
            <a:r>
              <a:rPr lang="ru-RU" sz="2400" b="1" dirty="0"/>
              <a:t>рецессивные</a:t>
            </a:r>
            <a:r>
              <a:rPr lang="ru-RU" sz="2400" dirty="0"/>
              <a:t> </a:t>
            </a:r>
            <a:r>
              <a:rPr lang="ru-RU" sz="2400" dirty="0" smtClean="0"/>
              <a:t>– малыми</a:t>
            </a:r>
            <a:r>
              <a:rPr lang="en-US" sz="2400" dirty="0" smtClean="0"/>
              <a:t> (</a:t>
            </a:r>
            <a:r>
              <a:rPr lang="en-US" sz="2800" b="1" dirty="0" smtClean="0"/>
              <a:t>a</a:t>
            </a:r>
            <a:r>
              <a:rPr lang="en-US" sz="2400" dirty="0" smtClean="0"/>
              <a:t>)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9216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819" y="1643050"/>
            <a:ext cx="386346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Первый закон Менделя – закон (доминирования) единообразия</a:t>
            </a:r>
            <a:r>
              <a:rPr lang="ru-RU" sz="4000"/>
              <a:t> 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2332038"/>
            <a:ext cx="4535488" cy="2668598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 Для </a:t>
            </a:r>
            <a:r>
              <a:rPr lang="ru-RU" sz="3600" dirty="0"/>
              <a:t>исследования были взяты образцы желтого и зеленого гороха.</a:t>
            </a:r>
          </a:p>
        </p:txBody>
      </p:sp>
      <p:pic>
        <p:nvPicPr>
          <p:cNvPr id="9420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500174"/>
            <a:ext cx="371477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Скрещивание двух гомозиготных организмов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	</a:t>
            </a:r>
            <a:r>
              <a:rPr lang="ru-RU" sz="2400" dirty="0" smtClean="0"/>
              <a:t>При </a:t>
            </a:r>
            <a:r>
              <a:rPr lang="ru-RU" sz="2400" dirty="0"/>
              <a:t>скрещивании двух гомозиготных организмов, отличающихся по одной паре альтернативных признаков, все первое поколение гибридов </a:t>
            </a:r>
            <a:r>
              <a:rPr lang="en-US" sz="2400" dirty="0"/>
              <a:t>F</a:t>
            </a:r>
            <a:r>
              <a:rPr lang="ru-RU" sz="2400" dirty="0"/>
              <a:t>1 становится единообразным и будет нести признак одного родителя. </a:t>
            </a:r>
          </a:p>
        </p:txBody>
      </p:sp>
      <p:pic>
        <p:nvPicPr>
          <p:cNvPr id="9113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20" y="1428736"/>
            <a:ext cx="4124336" cy="42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447</TotalTime>
  <Words>830</Words>
  <Application>Microsoft Office PowerPoint</Application>
  <PresentationFormat>Экран (4:3)</PresentationFormat>
  <Paragraphs>144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Оформление по умолчанию</vt:lpstr>
      <vt:lpstr>Генетика -</vt:lpstr>
      <vt:lpstr>Наследственность -</vt:lpstr>
      <vt:lpstr>Изменчивость -</vt:lpstr>
      <vt:lpstr>ГРЕГОР МЕНДЕЛЬ</vt:lpstr>
      <vt:lpstr>Слайд 5</vt:lpstr>
      <vt:lpstr>Гомозиготные и гетерозиготные клетки</vt:lpstr>
      <vt:lpstr>Доминантные и рецессивные аллели</vt:lpstr>
      <vt:lpstr>Первый закон Менделя – закон (доминирования) единообразия </vt:lpstr>
      <vt:lpstr>Скрещивание двух гомозиготных организмов</vt:lpstr>
      <vt:lpstr>Схема скрещивания  Все потомство F1 будет единообразным  (весь горох – желтый, т.к. А –доминантный ген несет желтый цвет)</vt:lpstr>
      <vt:lpstr>Моногибридное скрещивание</vt:lpstr>
      <vt:lpstr>Генотип и фенотип</vt:lpstr>
      <vt:lpstr>Второй закон Менделя – закон расщепления</vt:lpstr>
      <vt:lpstr>.</vt:lpstr>
      <vt:lpstr>СХЕМА СКРЕЩИВАНИЯ потомков первого поколения F1 Расщепление по генотипу 1:2:1, по фенотипу 3:1. </vt:lpstr>
      <vt:lpstr>Неполное доминирование</vt:lpstr>
      <vt:lpstr>Слайд 17</vt:lpstr>
      <vt:lpstr>Слайд 18</vt:lpstr>
      <vt:lpstr>Дигибридное скрещивание</vt:lpstr>
      <vt:lpstr>Третий закон Менделя</vt:lpstr>
      <vt:lpstr>Формулировка 3-его закона</vt:lpstr>
      <vt:lpstr>Слайд 22</vt:lpstr>
      <vt:lpstr>Слайд 23</vt:lpstr>
      <vt:lpstr>Слайд 24</vt:lpstr>
      <vt:lpstr>Слайд 25</vt:lpstr>
      <vt:lpstr>Анализирующее скрещивание </vt:lpstr>
      <vt:lpstr>Схема анализирующего скрещивания</vt:lpstr>
      <vt:lpstr>Схема анализирующего скрещивания</vt:lpstr>
      <vt:lpstr>Слайд 29</vt:lpstr>
      <vt:lpstr>Явление сцепления генов, локализованных в одной хромосоме, называется законом Моргана.</vt:lpstr>
      <vt:lpstr>Большинство доказательств  в пользу хромосомной теории наследственности было получено на основании опытов с плодовой мушкой дрозофиллой. В частности явление сцепления генов, локализованных в одной хромосоме, было изучено на дрозофиллах.</vt:lpstr>
      <vt:lpstr>Хромосомная теория наследственности</vt:lpstr>
      <vt:lpstr>Каждый вид растений и животных обладает определенным числом хромосом. В соматических клетках (клетках тела) все хромосомы парные (за исключением половых).</vt:lpstr>
      <vt:lpstr>Хромосомы в ядре клетки</vt:lpstr>
      <vt:lpstr>Слайд 35</vt:lpstr>
      <vt:lpstr>ДНК – дезоксирибонуклеиновая кислота</vt:lpstr>
      <vt:lpstr>Строение ДНК</vt:lpstr>
      <vt:lpstr>Слайд 38</vt:lpstr>
      <vt:lpstr>Нуклеотиды- аденин, тимин, гуанин, цитозин</vt:lpstr>
      <vt:lpstr>Нарушение  сцепления</vt:lpstr>
      <vt:lpstr>Схема перекреста хромосом</vt:lpstr>
      <vt:lpstr>Схематическое изображение механизма кроссинговера. КРОССИНГОВЕР (англ. crossing-over), взаимный обмен участками гомологичных (парных) хромосом, приводящий к перераспределению (рекомбинации) локализованных в них генов. </vt:lpstr>
      <vt:lpstr>Овечка Долли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ОЛьга</cp:lastModifiedBy>
  <cp:revision>61</cp:revision>
  <dcterms:created xsi:type="dcterms:W3CDTF">2007-01-14T16:48:58Z</dcterms:created>
  <dcterms:modified xsi:type="dcterms:W3CDTF">2009-06-03T13:05:46Z</dcterms:modified>
</cp:coreProperties>
</file>