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4" r:id="rId9"/>
    <p:sldId id="263" r:id="rId10"/>
    <p:sldId id="265" r:id="rId11"/>
    <p:sldId id="266" r:id="rId12"/>
    <p:sldId id="267" r:id="rId13"/>
    <p:sldId id="268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344" autoAdjust="0"/>
    <p:restoredTop sz="86420" autoAdjust="0"/>
  </p:normalViewPr>
  <p:slideViewPr>
    <p:cSldViewPr>
      <p:cViewPr varScale="1">
        <p:scale>
          <a:sx n="63" d="100"/>
          <a:sy n="63" d="100"/>
        </p:scale>
        <p:origin x="-16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467CF4-2B49-474D-860B-D61F963DE16F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2349B-E65D-4AAA-AC10-12236F8362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2349B-E65D-4AAA-AC10-12236F83622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0E32969-2830-471D-9CD0-154D531AE66B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32969-2830-471D-9CD0-154D531AE66B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32969-2830-471D-9CD0-154D531AE66B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32969-2830-471D-9CD0-154D531AE66B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32969-2830-471D-9CD0-154D531AE66B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32969-2830-471D-9CD0-154D531AE66B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0E32969-2830-471D-9CD0-154D531AE66B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0E32969-2830-471D-9CD0-154D531AE66B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32969-2830-471D-9CD0-154D531AE66B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32969-2830-471D-9CD0-154D531AE66B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32969-2830-471D-9CD0-154D531AE66B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0E32969-2830-471D-9CD0-154D531AE66B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2DC09E3A-0433-4366-A5A4-ED3F7D137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-428652"/>
            <a:ext cx="8172480" cy="414340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Кровь –носительница    жизни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8800" b="1" dirty="0" smtClean="0">
                <a:solidFill>
                  <a:srgbClr val="C00000"/>
                </a:solidFill>
              </a:rPr>
              <a:t>Переливание крови</a:t>
            </a:r>
            <a:endParaRPr lang="ru-RU" sz="8800" b="1" dirty="0">
              <a:solidFill>
                <a:srgbClr val="C00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http://miss-slim.ru/uploads/posts/2010-06/1277619527_po-gruppe-krovi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4000504"/>
            <a:ext cx="3714776" cy="22193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464347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Группа крови и резус фактор - индивидуальная врожденная биологическая особенность человека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www.strana-sovetov.com/images/stories/tip/kids/child-blood-group_tab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00042"/>
            <a:ext cx="9144000" cy="635795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ladyportal.info/uploads/posts/2010-12/1292260418_larorator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142984"/>
            <a:ext cx="3429024" cy="5143536"/>
          </a:xfrm>
          <a:prstGeom prst="rect">
            <a:avLst/>
          </a:prstGeom>
          <a:noFill/>
        </p:spPr>
      </p:pic>
      <p:pic>
        <p:nvPicPr>
          <p:cNvPr id="24578" name="Picture 2" descr="http://mirbiologii.ru/wp-content/uploads/2011/08/gruppa-kro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500042"/>
            <a:ext cx="5357818" cy="635795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  ИНТЕРЕСНЫЕ   ФАКТЫ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501222" cy="5429264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 </a:t>
            </a:r>
          </a:p>
          <a:p>
            <a:r>
              <a:rPr lang="ru-RU" sz="11200" b="1" dirty="0" smtClean="0"/>
              <a:t>- Цепочкой эритроцитов можно трижды описать земной шар.</a:t>
            </a:r>
          </a:p>
          <a:p>
            <a:r>
              <a:rPr lang="ru-RU" sz="11200" b="1" dirty="0" smtClean="0"/>
              <a:t>- Суммарная площадь поверхности все          эритроцитов человека составляет 3400м .</a:t>
            </a:r>
          </a:p>
          <a:p>
            <a:r>
              <a:rPr lang="ru-RU" sz="11200" b="1" dirty="0" smtClean="0"/>
              <a:t>- В истории медицины известен донор, который за свою жизнь сдавал кровь 624 раза.</a:t>
            </a:r>
          </a:p>
          <a:p>
            <a:r>
              <a:rPr lang="ru-RU" sz="11200" b="1" dirty="0" smtClean="0"/>
              <a:t>- Каждую секунду в организме человека разрушается от 2 до 10 млн. эритроцитов.</a:t>
            </a:r>
          </a:p>
          <a:p>
            <a:r>
              <a:rPr lang="ru-RU" sz="11200" b="1" dirty="0" smtClean="0"/>
              <a:t>- Потеря 1/3 крови может привести организм к гибели. Причиной несвертываемости крови может быть болезнь гемофилия , которая передается по женской линии, но болеют ею только мужчины.</a:t>
            </a:r>
          </a:p>
          <a:p>
            <a:pPr>
              <a:buNone/>
            </a:pPr>
            <a:r>
              <a:rPr lang="ru-RU" sz="11200" b="1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Цель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Обобщить и систематизировать знания о составе и функциях основных элементов крови; проверить усвоение понятий и терминов по теме; умение решать познавательные биологические задачи, расширить кругозор учащихся.</a:t>
            </a:r>
            <a:endParaRPr lang="ru-RU" sz="32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9323"/>
            <a:ext cx="2423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85720" y="845236"/>
            <a:ext cx="857256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«Скажи и ,и я забуду. Покажи мне, и я запомню. Дай мне действовать самому, и я научусь.»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071802" y="3899938"/>
            <a:ext cx="6072198" cy="17526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    Китайская мудрость.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8000" dirty="0" smtClean="0">
                <a:solidFill>
                  <a:srgbClr val="FF0000"/>
                </a:solidFill>
              </a:rPr>
              <a:t>Форменные элементы крови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www.biologycorner.com/anatomy/blood/2309_blood_4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4143380"/>
            <a:ext cx="5072099" cy="228601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73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600" dirty="0" smtClean="0"/>
              <a:t>      </a:t>
            </a:r>
            <a:r>
              <a:rPr lang="ru-RU" sz="6600" b="1" dirty="0" smtClean="0">
                <a:solidFill>
                  <a:srgbClr val="00B050"/>
                </a:solidFill>
              </a:rPr>
              <a:t>Эритроциты</a:t>
            </a:r>
            <a:endParaRPr lang="ru-RU" sz="6600" b="1" dirty="0">
              <a:solidFill>
                <a:srgbClr val="00B05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29190" y="2285993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Красные безъядерные клетки двояковогнутой формы, содержащие белок </a:t>
            </a:r>
            <a:r>
              <a:rPr lang="en-US" dirty="0" err="1" smtClean="0">
                <a:solidFill>
                  <a:srgbClr val="FF0000"/>
                </a:solidFill>
                <a:latin typeface="Bookman Old Style" pitchFamily="18" charset="0"/>
              </a:rPr>
              <a:t>Hb</a:t>
            </a:r>
            <a:r>
              <a:rPr lang="en-US" dirty="0" smtClean="0">
                <a:solidFill>
                  <a:srgbClr val="FF0000"/>
                </a:solidFill>
                <a:latin typeface="Bookman Old Style" pitchFamily="18" charset="0"/>
              </a:rPr>
              <a:t> (</a:t>
            </a:r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гемоглобин</a:t>
            </a:r>
            <a:endParaRPr lang="ru-RU" dirty="0"/>
          </a:p>
        </p:txBody>
      </p:sp>
      <p:grpSp>
        <p:nvGrpSpPr>
          <p:cNvPr id="15" name="Прямоугольник с двумя скругленными соседними углами 7"/>
          <p:cNvGrpSpPr>
            <a:grpSpLocks/>
          </p:cNvGrpSpPr>
          <p:nvPr/>
        </p:nvGrpSpPr>
        <p:grpSpPr bwMode="auto">
          <a:xfrm>
            <a:off x="4643439" y="3643485"/>
            <a:ext cx="3071834" cy="786003"/>
            <a:chOff x="3291" y="2063"/>
            <a:chExt cx="2008" cy="750"/>
          </a:xfrm>
        </p:grpSpPr>
        <p:pic>
          <p:nvPicPr>
            <p:cNvPr id="16" name="Прямоугольник с двумя скругленными соседними углами 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91" y="2131"/>
              <a:ext cx="2008" cy="615"/>
            </a:xfrm>
            <a:prstGeom prst="rect">
              <a:avLst/>
            </a:prstGeom>
            <a:noFill/>
          </p:spPr>
        </p:pic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3356" y="2063"/>
              <a:ext cx="1883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4000" dirty="0">
                  <a:solidFill>
                    <a:srgbClr val="FFFFFF"/>
                  </a:solidFill>
                  <a:latin typeface="Calibri" pitchFamily="34" charset="0"/>
                </a:rPr>
                <a:t>Функции</a:t>
              </a: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4929190" y="4643447"/>
            <a:ext cx="27860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Bookman Old Style" pitchFamily="18" charset="0"/>
              </a:rPr>
              <a:t>Перенос кислорода </a:t>
            </a:r>
          </a:p>
          <a:p>
            <a:pPr algn="ctr"/>
            <a:r>
              <a:rPr lang="ru-RU" dirty="0" smtClean="0">
                <a:latin typeface="Bookman Old Style" pitchFamily="18" charset="0"/>
              </a:rPr>
              <a:t>из легких в ткани и углекислого газа </a:t>
            </a:r>
          </a:p>
          <a:p>
            <a:pPr algn="ctr"/>
            <a:r>
              <a:rPr lang="ru-RU" dirty="0" smtClean="0">
                <a:latin typeface="Bookman Old Style" pitchFamily="18" charset="0"/>
              </a:rPr>
              <a:t>из тканей в легкие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6215074" y="4500570"/>
            <a:ext cx="45719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5786446" y="4357694"/>
            <a:ext cx="1000132" cy="285752"/>
          </a:xfrm>
          <a:prstGeom prst="downArrow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28802"/>
            <a:ext cx="4572000" cy="442915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sp>
        <p:nvSpPr>
          <p:cNvPr id="23" name="Прямоугольник 22"/>
          <p:cNvSpPr/>
          <p:nvPr/>
        </p:nvSpPr>
        <p:spPr>
          <a:xfrm>
            <a:off x="1" y="2000240"/>
            <a:ext cx="1928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4,5-5 млн. в 1 см 3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00B050"/>
                </a:solidFill>
              </a:rPr>
              <a:t>   Лейкоциты</a:t>
            </a:r>
            <a:endParaRPr lang="ru-RU" sz="8800" b="1" dirty="0">
              <a:solidFill>
                <a:srgbClr val="00B050"/>
              </a:solidFill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571744"/>
            <a:ext cx="3286148" cy="3609524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071934" y="2357430"/>
            <a:ext cx="4857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>
                <a:latin typeface="Bookman Old Style" pitchFamily="18" charset="0"/>
              </a:rPr>
              <a:t>Белые </a:t>
            </a:r>
            <a:r>
              <a:rPr lang="ru-RU" sz="3200" dirty="0" err="1">
                <a:latin typeface="Bookman Old Style" pitchFamily="18" charset="0"/>
              </a:rPr>
              <a:t>амебообразные</a:t>
            </a:r>
            <a:r>
              <a:rPr lang="ru-RU" sz="3200" dirty="0">
                <a:latin typeface="Bookman Old Style" pitchFamily="18" charset="0"/>
              </a:rPr>
              <a:t> клетки с </a:t>
            </a:r>
            <a:r>
              <a:rPr lang="ru-RU" sz="3200" dirty="0" smtClean="0">
                <a:latin typeface="Bookman Old Style" pitchFamily="18" charset="0"/>
              </a:rPr>
              <a:t>ядром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 smtClean="0">
                <a:latin typeface="Bookman Old Style" pitchFamily="18" charset="0"/>
              </a:rPr>
              <a:t>Функции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929190" y="3500438"/>
            <a:ext cx="3214688" cy="571504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000" dirty="0">
                <a:solidFill>
                  <a:srgbClr val="FFFFFF"/>
                </a:solidFill>
                <a:latin typeface="Calibri" pitchFamily="34" charset="0"/>
              </a:rPr>
              <a:t>Функции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6143636" y="4214818"/>
            <a:ext cx="1143008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4786322"/>
            <a:ext cx="36433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Bookman Old Style" pitchFamily="18" charset="0"/>
              </a:rPr>
              <a:t>Иммунитет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3143248"/>
            <a:ext cx="3214710" cy="523220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6-8 тыс. в 1 см 3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4757742" cy="500066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Виды лейкоцитов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142984"/>
            <a:ext cx="4038600" cy="56324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00B050"/>
                </a:solidFill>
              </a:rPr>
              <a:t> </a:t>
            </a:r>
            <a:r>
              <a:rPr lang="ru-RU" sz="3600" b="1" dirty="0" smtClean="0">
                <a:solidFill>
                  <a:srgbClr val="00B050"/>
                </a:solidFill>
              </a:rPr>
              <a:t>Фагоциты.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B050"/>
                </a:solidFill>
              </a:rPr>
              <a:t>  </a:t>
            </a:r>
            <a:r>
              <a:rPr lang="ru-RU" sz="2800" b="1" dirty="0" smtClean="0">
                <a:solidFill>
                  <a:srgbClr val="7030A0"/>
                </a:solidFill>
              </a:rPr>
              <a:t>захватывают микробы и уничтожают их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214422"/>
            <a:ext cx="4038600" cy="556096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600" b="1" dirty="0" smtClean="0">
                <a:solidFill>
                  <a:srgbClr val="00B050"/>
                </a:solidFill>
              </a:rPr>
              <a:t>Лимфоциты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Отыскивает чужеродные </a:t>
            </a:r>
            <a:r>
              <a:rPr lang="ru-RU" sz="2400" b="1" dirty="0" smtClean="0">
                <a:solidFill>
                  <a:srgbClr val="FF0000"/>
                </a:solidFill>
              </a:rPr>
              <a:t>соединения-антитела,</a:t>
            </a:r>
            <a:r>
              <a:rPr lang="ru-RU" sz="2400" b="1" dirty="0" smtClean="0">
                <a:solidFill>
                  <a:srgbClr val="7030A0"/>
                </a:solidFill>
              </a:rPr>
              <a:t> с помощью ворсинок и вырабатывает </a:t>
            </a:r>
            <a:r>
              <a:rPr lang="ru-RU" sz="2400" b="1" dirty="0" smtClean="0">
                <a:solidFill>
                  <a:srgbClr val="FF0000"/>
                </a:solidFill>
              </a:rPr>
              <a:t>противоядия-антитела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www.pc.maricopa.edu/Biology/rcotter/BIO%20205/LessonBuilders/Chapter%2014%20LB/macrophagemicrosco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19" y="3786190"/>
            <a:ext cx="3357587" cy="2786082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0242" name="Picture 2" descr="http://tr.pihtaciok.ru/uploads/posts/2011-06/1307123256_mikro_b_limfocu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786190"/>
            <a:ext cx="4000528" cy="278608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</a:t>
            </a:r>
            <a:r>
              <a:rPr lang="ru-RU" sz="7200" b="1" dirty="0" smtClean="0">
                <a:solidFill>
                  <a:srgbClr val="0070C0"/>
                </a:solidFill>
              </a:rPr>
              <a:t>И.И. МЕЧНИКОВ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 1845- 1916г.</a:t>
            </a:r>
          </a:p>
          <a:p>
            <a:r>
              <a:rPr lang="ru-RU" sz="3200" dirty="0" smtClean="0"/>
              <a:t>Великий русский ученый, лауреат Нобелевской премии.</a:t>
            </a:r>
          </a:p>
          <a:p>
            <a:r>
              <a:rPr lang="ru-RU" sz="3200" dirty="0" smtClean="0">
                <a:solidFill>
                  <a:srgbClr val="7030A0"/>
                </a:solidFill>
              </a:rPr>
              <a:t>Открыл явление фагоцитоз</a:t>
            </a: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7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3116"/>
            <a:ext cx="4143403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B050"/>
                </a:solidFill>
              </a:rPr>
              <a:t>    Тромбоциты</a:t>
            </a:r>
            <a:endParaRPr lang="ru-RU" sz="7200" b="1" dirty="0">
              <a:solidFill>
                <a:srgbClr val="00B050"/>
              </a:solidFill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5721" y="2688431"/>
            <a:ext cx="3786214" cy="345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</a:effec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00562" y="2643182"/>
            <a:ext cx="4429156" cy="350046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 smtClean="0">
                <a:latin typeface="Bookman Old Style" pitchFamily="18" charset="0"/>
              </a:rPr>
              <a:t>Кровяные тельца 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 smtClean="0">
                <a:latin typeface="Bookman Old Style" pitchFamily="18" charset="0"/>
              </a:rPr>
              <a:t>без ядра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 smtClean="0">
                <a:solidFill>
                  <a:srgbClr val="00B050"/>
                </a:solidFill>
                <a:latin typeface="Bookman Old Style" pitchFamily="18" charset="0"/>
              </a:rPr>
              <a:t>Функции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dirty="0" smtClean="0">
              <a:solidFill>
                <a:srgbClr val="00B050"/>
              </a:solidFill>
              <a:latin typeface="Bookman Old Style" pitchFamily="18" charset="0"/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dirty="0" smtClean="0">
              <a:solidFill>
                <a:srgbClr val="00B050"/>
              </a:solidFill>
              <a:latin typeface="Bookman Old Style" pitchFamily="18" charset="0"/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Свертывание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214555"/>
            <a:ext cx="3619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C00000"/>
                </a:solidFill>
              </a:rPr>
              <a:t>300-400 тыс. 1 см 3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6429388" y="4214818"/>
            <a:ext cx="785818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460</TotalTime>
  <Words>200</Words>
  <Application>Microsoft Office PowerPoint</Application>
  <PresentationFormat>Экран (4:3)</PresentationFormat>
  <Paragraphs>52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Городская</vt:lpstr>
      <vt:lpstr>Кровь –носительница    жизни</vt:lpstr>
      <vt:lpstr>  Цель урока:</vt:lpstr>
      <vt:lpstr>Слайд 3</vt:lpstr>
      <vt:lpstr> Форменные элементы крови</vt:lpstr>
      <vt:lpstr> </vt:lpstr>
      <vt:lpstr>   Лейкоциты</vt:lpstr>
      <vt:lpstr> Виды лейкоцитов</vt:lpstr>
      <vt:lpstr>   И.И. МЕЧНИКОВ</vt:lpstr>
      <vt:lpstr>    Тромбоциты</vt:lpstr>
      <vt:lpstr> Переливание крови</vt:lpstr>
      <vt:lpstr>Слайд 11</vt:lpstr>
      <vt:lpstr>Слайд 12</vt:lpstr>
      <vt:lpstr>Слайд 13</vt:lpstr>
      <vt:lpstr>  ИНТЕРЕСНЫЕ   ФАКТЫ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Урок-конференция  « Кровь –носительница    жизни»</dc:title>
  <dc:creator>Admin</dc:creator>
  <cp:lastModifiedBy>Николай</cp:lastModifiedBy>
  <cp:revision>37</cp:revision>
  <dcterms:created xsi:type="dcterms:W3CDTF">2011-12-02T10:06:08Z</dcterms:created>
  <dcterms:modified xsi:type="dcterms:W3CDTF">2012-12-11T12:27:54Z</dcterms:modified>
</cp:coreProperties>
</file>