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2893DC30-7A3F-46C3-B93E-6EF2C0D20252}" type="datetimeFigureOut">
              <a:rPr lang="ru-RU" smtClean="0"/>
              <a:pPr/>
              <a:t>01.11.2015</a:t>
            </a:fld>
            <a:endParaRPr lang="ru-RU" dirty="0"/>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dirty="0"/>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B4D92142-5B74-44E7-B2A6-31F9096DE378}"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893DC30-7A3F-46C3-B93E-6EF2C0D20252}" type="datetimeFigureOut">
              <a:rPr lang="ru-RU" smtClean="0"/>
              <a:pPr/>
              <a:t>01.11.2015</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B4D92142-5B74-44E7-B2A6-31F9096DE37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893DC30-7A3F-46C3-B93E-6EF2C0D20252}" type="datetimeFigureOut">
              <a:rPr lang="ru-RU" smtClean="0"/>
              <a:pPr/>
              <a:t>01.11.2015</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B4D92142-5B74-44E7-B2A6-31F9096DE37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893DC30-7A3F-46C3-B93E-6EF2C0D20252}" type="datetimeFigureOut">
              <a:rPr lang="ru-RU" smtClean="0"/>
              <a:pPr/>
              <a:t>01.11.2015</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B4D92142-5B74-44E7-B2A6-31F9096DE378}" type="slidenum">
              <a:rPr lang="ru-RU" smtClean="0"/>
              <a:pPr/>
              <a:t>‹#›</a:t>
            </a:fld>
            <a:endParaRPr lang="ru-RU" dirty="0"/>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2893DC30-7A3F-46C3-B93E-6EF2C0D20252}" type="datetimeFigureOut">
              <a:rPr lang="ru-RU" smtClean="0"/>
              <a:pPr/>
              <a:t>01.11.2015</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B4D92142-5B74-44E7-B2A6-31F9096DE378}" type="slidenum">
              <a:rPr lang="ru-RU" smtClean="0"/>
              <a:pPr/>
              <a:t>‹#›</a:t>
            </a:fld>
            <a:endParaRPr lang="ru-RU" dirty="0"/>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2893DC30-7A3F-46C3-B93E-6EF2C0D20252}" type="datetimeFigureOut">
              <a:rPr lang="ru-RU" smtClean="0"/>
              <a:pPr/>
              <a:t>01.11.2015</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B4D92142-5B74-44E7-B2A6-31F9096DE378}" type="slidenum">
              <a:rPr lang="ru-RU" smtClean="0"/>
              <a:pPr/>
              <a:t>‹#›</a:t>
            </a:fld>
            <a:endParaRPr lang="ru-RU" dirty="0"/>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2893DC30-7A3F-46C3-B93E-6EF2C0D20252}" type="datetimeFigureOut">
              <a:rPr lang="ru-RU" smtClean="0"/>
              <a:pPr/>
              <a:t>01.11.2015</a:t>
            </a:fld>
            <a:endParaRPr lang="ru-RU" dirty="0"/>
          </a:p>
        </p:txBody>
      </p:sp>
      <p:sp>
        <p:nvSpPr>
          <p:cNvPr id="8" name="Нижний колонтитул 7"/>
          <p:cNvSpPr>
            <a:spLocks noGrp="1"/>
          </p:cNvSpPr>
          <p:nvPr>
            <p:ph type="ftr" sz="quarter" idx="11"/>
          </p:nvPr>
        </p:nvSpPr>
        <p:spPr/>
        <p:txBody>
          <a:bodyPr/>
          <a:lstStyle>
            <a:extLst/>
          </a:lstStyle>
          <a:p>
            <a:endParaRPr lang="ru-RU" dirty="0"/>
          </a:p>
        </p:txBody>
      </p:sp>
      <p:sp>
        <p:nvSpPr>
          <p:cNvPr id="9" name="Номер слайда 8"/>
          <p:cNvSpPr>
            <a:spLocks noGrp="1"/>
          </p:cNvSpPr>
          <p:nvPr>
            <p:ph type="sldNum" sz="quarter" idx="12"/>
          </p:nvPr>
        </p:nvSpPr>
        <p:spPr/>
        <p:txBody>
          <a:bodyPr/>
          <a:lstStyle>
            <a:extLst/>
          </a:lstStyle>
          <a:p>
            <a:fld id="{B4D92142-5B74-44E7-B2A6-31F9096DE378}" type="slidenum">
              <a:rPr lang="ru-RU" smtClean="0"/>
              <a:pPr/>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2893DC30-7A3F-46C3-B93E-6EF2C0D20252}" type="datetimeFigureOut">
              <a:rPr lang="ru-RU" smtClean="0"/>
              <a:pPr/>
              <a:t>01.11.2015</a:t>
            </a:fld>
            <a:endParaRPr lang="ru-RU" dirty="0"/>
          </a:p>
        </p:txBody>
      </p:sp>
      <p:sp>
        <p:nvSpPr>
          <p:cNvPr id="4" name="Нижний колонтитул 3"/>
          <p:cNvSpPr>
            <a:spLocks noGrp="1"/>
          </p:cNvSpPr>
          <p:nvPr>
            <p:ph type="ftr" sz="quarter" idx="11"/>
          </p:nvPr>
        </p:nvSpPr>
        <p:spPr/>
        <p:txBody>
          <a:bodyPr/>
          <a:lstStyle>
            <a:extLst/>
          </a:lstStyle>
          <a:p>
            <a:endParaRPr lang="ru-RU" dirty="0"/>
          </a:p>
        </p:txBody>
      </p:sp>
      <p:sp>
        <p:nvSpPr>
          <p:cNvPr id="5" name="Номер слайда 4"/>
          <p:cNvSpPr>
            <a:spLocks noGrp="1"/>
          </p:cNvSpPr>
          <p:nvPr>
            <p:ph type="sldNum" sz="quarter" idx="12"/>
          </p:nvPr>
        </p:nvSpPr>
        <p:spPr/>
        <p:txBody>
          <a:bodyPr/>
          <a:lstStyle>
            <a:extLst/>
          </a:lstStyle>
          <a:p>
            <a:fld id="{B4D92142-5B74-44E7-B2A6-31F9096DE378}" type="slidenum">
              <a:rPr lang="ru-RU" smtClean="0"/>
              <a:pPr/>
              <a:t>‹#›</a:t>
            </a:fld>
            <a:endParaRPr lang="ru-RU" dirty="0"/>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2893DC30-7A3F-46C3-B93E-6EF2C0D20252}" type="datetimeFigureOut">
              <a:rPr lang="ru-RU" smtClean="0"/>
              <a:pPr/>
              <a:t>01.11.2015</a:t>
            </a:fld>
            <a:endParaRPr lang="ru-RU" dirty="0"/>
          </a:p>
        </p:txBody>
      </p:sp>
      <p:sp>
        <p:nvSpPr>
          <p:cNvPr id="3" name="Нижний колонтитул 2"/>
          <p:cNvSpPr>
            <a:spLocks noGrp="1"/>
          </p:cNvSpPr>
          <p:nvPr>
            <p:ph type="ftr" sz="quarter" idx="11"/>
          </p:nvPr>
        </p:nvSpPr>
        <p:spPr/>
        <p:txBody>
          <a:bodyPr/>
          <a:lstStyle>
            <a:extLst/>
          </a:lstStyle>
          <a:p>
            <a:endParaRPr lang="ru-RU" dirty="0"/>
          </a:p>
        </p:txBody>
      </p:sp>
      <p:sp>
        <p:nvSpPr>
          <p:cNvPr id="4" name="Номер слайда 3"/>
          <p:cNvSpPr>
            <a:spLocks noGrp="1"/>
          </p:cNvSpPr>
          <p:nvPr>
            <p:ph type="sldNum" sz="quarter" idx="12"/>
          </p:nvPr>
        </p:nvSpPr>
        <p:spPr/>
        <p:txBody>
          <a:bodyPr/>
          <a:lstStyle>
            <a:extLst/>
          </a:lstStyle>
          <a:p>
            <a:fld id="{B4D92142-5B74-44E7-B2A6-31F9096DE37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2893DC30-7A3F-46C3-B93E-6EF2C0D20252}" type="datetimeFigureOut">
              <a:rPr lang="ru-RU" smtClean="0"/>
              <a:pPr/>
              <a:t>01.11.2015</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B4D92142-5B74-44E7-B2A6-31F9096DE378}" type="slidenum">
              <a:rPr lang="ru-RU" smtClean="0"/>
              <a:pPr/>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dirty="0"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2893DC30-7A3F-46C3-B93E-6EF2C0D20252}" type="datetimeFigureOut">
              <a:rPr lang="ru-RU" smtClean="0"/>
              <a:pPr/>
              <a:t>01.11.2015</a:t>
            </a:fld>
            <a:endParaRPr lang="ru-RU" dirty="0"/>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dirty="0"/>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B4D92142-5B74-44E7-B2A6-31F9096DE378}" type="slidenum">
              <a:rPr lang="ru-RU" smtClean="0"/>
              <a:pPr/>
              <a:t>‹#›</a:t>
            </a:fld>
            <a:endParaRPr lang="ru-RU" dirty="0"/>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893DC30-7A3F-46C3-B93E-6EF2C0D20252}" type="datetimeFigureOut">
              <a:rPr lang="ru-RU" smtClean="0"/>
              <a:pPr/>
              <a:t>01.11.2015</a:t>
            </a:fld>
            <a:endParaRPr lang="ru-RU" dirty="0"/>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dirty="0"/>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4D92142-5B74-44E7-B2A6-31F9096DE378}"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 Id="rId5" Type="http://schemas.openxmlformats.org/officeDocument/2006/relationships/image" Target="../media/image33.jpeg"/><Relationship Id="rId4" Type="http://schemas.openxmlformats.org/officeDocument/2006/relationships/image" Target="../media/image32.jpeg"/></Relationships>
</file>

<file path=ppt/slides/_rels/slide1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7.xml"/><Relationship Id="rId5" Type="http://schemas.openxmlformats.org/officeDocument/2006/relationships/image" Target="../media/image37.jpeg"/><Relationship Id="rId4" Type="http://schemas.openxmlformats.org/officeDocument/2006/relationships/image" Target="../media/image3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7.xml"/><Relationship Id="rId5" Type="http://schemas.openxmlformats.org/officeDocument/2006/relationships/image" Target="../media/image41.jpeg"/><Relationship Id="rId4" Type="http://schemas.openxmlformats.org/officeDocument/2006/relationships/image" Target="../media/image40.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gi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dirty="0"/>
              <a:t>Комменсализм</a:t>
            </a:r>
            <a:br>
              <a:rPr lang="ru-RU" dirty="0"/>
            </a:b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2"/>
                </a:solidFill>
              </a:rPr>
              <a:t>             Инквилинизм</a:t>
            </a:r>
            <a:endParaRPr lang="ru-RU" dirty="0"/>
          </a:p>
        </p:txBody>
      </p:sp>
      <p:sp>
        <p:nvSpPr>
          <p:cNvPr id="3" name="Прямоугольник 2"/>
          <p:cNvSpPr/>
          <p:nvPr/>
        </p:nvSpPr>
        <p:spPr>
          <a:xfrm>
            <a:off x="611560" y="1340768"/>
            <a:ext cx="7920880" cy="2308324"/>
          </a:xfrm>
          <a:prstGeom prst="rect">
            <a:avLst/>
          </a:prstGeom>
        </p:spPr>
        <p:txBody>
          <a:bodyPr wrap="square">
            <a:spAutoFit/>
          </a:bodyPr>
          <a:lstStyle/>
          <a:p>
            <a:r>
              <a:rPr lang="ru-RU" i="1" dirty="0" smtClean="0">
                <a:solidFill>
                  <a:schemeClr val="bg2"/>
                </a:solidFill>
              </a:rPr>
              <a:t>Инквилинизм</a:t>
            </a:r>
            <a:r>
              <a:rPr lang="ru-RU" i="1" dirty="0">
                <a:solidFill>
                  <a:schemeClr val="bg2"/>
                </a:solidFill>
              </a:rPr>
              <a:t> </a:t>
            </a:r>
            <a:r>
              <a:rPr lang="ru-RU" dirty="0">
                <a:solidFill>
                  <a:schemeClr val="bg2"/>
                </a:solidFill>
              </a:rPr>
              <a:t>— одно животное (инквилин), проникая в чужое жилище, уничтожает его хозяина, после чего использует жилище в своих целях. Тесно связан с синойкией. Изначально инквилинизм выделялся как подвид комменсализма, хотя он очень близок к хищничеству и </a:t>
            </a:r>
            <a:r>
              <a:rPr lang="ru-RU" dirty="0" smtClean="0">
                <a:solidFill>
                  <a:schemeClr val="bg2"/>
                </a:solidFill>
              </a:rPr>
              <a:t>паразитизму.</a:t>
            </a:r>
            <a:r>
              <a:rPr lang="ru-RU" dirty="0"/>
              <a:t>  </a:t>
            </a:r>
            <a:r>
              <a:rPr lang="ru-RU" dirty="0">
                <a:solidFill>
                  <a:schemeClr val="bg2"/>
                </a:solidFill>
              </a:rPr>
              <a:t>Примером инквилизма могут послужить осы-наездники, </a:t>
            </a:r>
            <a:r>
              <a:rPr lang="ru-RU" dirty="0" smtClean="0">
                <a:solidFill>
                  <a:schemeClr val="bg2"/>
                </a:solidFill>
              </a:rPr>
              <a:t>которые </a:t>
            </a:r>
            <a:r>
              <a:rPr lang="ru-RU" dirty="0">
                <a:solidFill>
                  <a:schemeClr val="bg2"/>
                </a:solidFill>
              </a:rPr>
              <a:t>откладывают яйца в тело гусениц - их личинки поедают личинок бабочек изнутри и используют их тело в качестве кокона. </a:t>
            </a:r>
          </a:p>
        </p:txBody>
      </p:sp>
      <p:pic>
        <p:nvPicPr>
          <p:cNvPr id="3074" name="Picture 2" descr="Унылопост-полукурилка. / . Персональный блог гимназиста."/>
          <p:cNvPicPr>
            <a:picLocks noChangeAspect="1" noChangeArrowheads="1"/>
          </p:cNvPicPr>
          <p:nvPr/>
        </p:nvPicPr>
        <p:blipFill>
          <a:blip r:embed="rId2" cstate="print"/>
          <a:srcRect/>
          <a:stretch>
            <a:fillRect/>
          </a:stretch>
        </p:blipFill>
        <p:spPr bwMode="auto">
          <a:xfrm>
            <a:off x="1115616" y="3717032"/>
            <a:ext cx="3501686" cy="2266092"/>
          </a:xfrm>
          <a:prstGeom prst="rect">
            <a:avLst/>
          </a:prstGeom>
          <a:noFill/>
        </p:spPr>
      </p:pic>
      <p:pic>
        <p:nvPicPr>
          <p:cNvPr id="3076" name="Picture 4" descr="Мемуары блогиатора :-) - Частная жисть насекомых.Оса-наездник."/>
          <p:cNvPicPr>
            <a:picLocks noChangeAspect="1" noChangeArrowheads="1"/>
          </p:cNvPicPr>
          <p:nvPr/>
        </p:nvPicPr>
        <p:blipFill>
          <a:blip r:embed="rId3" cstate="print"/>
          <a:srcRect/>
          <a:stretch>
            <a:fillRect/>
          </a:stretch>
        </p:blipFill>
        <p:spPr bwMode="auto">
          <a:xfrm>
            <a:off x="5364088" y="3573016"/>
            <a:ext cx="3528392" cy="2646294"/>
          </a:xfrm>
          <a:prstGeom prst="rect">
            <a:avLst/>
          </a:prstGeom>
          <a:noFill/>
        </p:spPr>
      </p:pic>
      <p:sp>
        <p:nvSpPr>
          <p:cNvPr id="6" name="Прямоугольник 5"/>
          <p:cNvSpPr/>
          <p:nvPr/>
        </p:nvSpPr>
        <p:spPr>
          <a:xfrm>
            <a:off x="6300192" y="6309320"/>
            <a:ext cx="1981633" cy="369332"/>
          </a:xfrm>
          <a:prstGeom prst="rect">
            <a:avLst/>
          </a:prstGeom>
        </p:spPr>
        <p:txBody>
          <a:bodyPr wrap="none">
            <a:spAutoFit/>
          </a:bodyPr>
          <a:lstStyle/>
          <a:p>
            <a:r>
              <a:rPr lang="ru-RU" dirty="0" smtClean="0">
                <a:solidFill>
                  <a:schemeClr val="bg2"/>
                </a:solidFill>
              </a:rPr>
              <a:t>Оса-наездница</a:t>
            </a:r>
            <a:endParaRPr lang="ru-RU" dirty="0"/>
          </a:p>
        </p:txBody>
      </p:sp>
      <p:sp>
        <p:nvSpPr>
          <p:cNvPr id="7" name="TextBox 6"/>
          <p:cNvSpPr txBox="1"/>
          <p:nvPr/>
        </p:nvSpPr>
        <p:spPr>
          <a:xfrm>
            <a:off x="3275856" y="6093296"/>
            <a:ext cx="1167307" cy="369332"/>
          </a:xfrm>
          <a:prstGeom prst="rect">
            <a:avLst/>
          </a:prstGeom>
          <a:noFill/>
        </p:spPr>
        <p:txBody>
          <a:bodyPr wrap="none" rtlCol="0">
            <a:spAutoFit/>
          </a:bodyPr>
          <a:lstStyle/>
          <a:p>
            <a:r>
              <a:rPr lang="ru-RU" dirty="0" smtClean="0">
                <a:solidFill>
                  <a:schemeClr val="bg2"/>
                </a:solidFill>
              </a:rPr>
              <a:t>Личинки</a:t>
            </a:r>
            <a:endParaRPr lang="ru-RU" dirty="0">
              <a:solidFill>
                <a:schemeClr val="bg2"/>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2"/>
                </a:solidFill>
              </a:rPr>
              <a:t>               Зоохория</a:t>
            </a:r>
            <a:endParaRPr lang="ru-RU" dirty="0"/>
          </a:p>
        </p:txBody>
      </p:sp>
      <p:sp>
        <p:nvSpPr>
          <p:cNvPr id="3" name="Прямоугольник 2"/>
          <p:cNvSpPr/>
          <p:nvPr/>
        </p:nvSpPr>
        <p:spPr>
          <a:xfrm>
            <a:off x="611560" y="1268760"/>
            <a:ext cx="7920880" cy="2308324"/>
          </a:xfrm>
          <a:prstGeom prst="rect">
            <a:avLst/>
          </a:prstGeom>
        </p:spPr>
        <p:txBody>
          <a:bodyPr wrap="square">
            <a:spAutoFit/>
          </a:bodyPr>
          <a:lstStyle/>
          <a:p>
            <a:r>
              <a:rPr lang="ru-RU" i="1" dirty="0" smtClean="0">
                <a:solidFill>
                  <a:schemeClr val="bg2"/>
                </a:solidFill>
              </a:rPr>
              <a:t>Зоохория</a:t>
            </a:r>
            <a:r>
              <a:rPr lang="ru-RU" dirty="0">
                <a:solidFill>
                  <a:schemeClr val="bg2"/>
                </a:solidFill>
              </a:rPr>
              <a:t> — распространение диаспор при помощи </a:t>
            </a:r>
            <a:r>
              <a:rPr lang="ru-RU" dirty="0" smtClean="0">
                <a:solidFill>
                  <a:schemeClr val="bg2"/>
                </a:solidFill>
              </a:rPr>
              <a:t>животных.</a:t>
            </a:r>
            <a:br>
              <a:rPr lang="ru-RU" dirty="0" smtClean="0">
                <a:solidFill>
                  <a:schemeClr val="bg2"/>
                </a:solidFill>
              </a:rPr>
            </a:br>
            <a:r>
              <a:rPr lang="ru-RU" dirty="0" smtClean="0">
                <a:solidFill>
                  <a:schemeClr val="bg2"/>
                </a:solidFill>
              </a:rPr>
              <a:t>Например, </a:t>
            </a:r>
            <a:r>
              <a:rPr lang="ru-RU" dirty="0">
                <a:solidFill>
                  <a:schemeClr val="bg2"/>
                </a:solidFill>
              </a:rPr>
              <a:t>м</a:t>
            </a:r>
            <a:r>
              <a:rPr lang="ru-RU" dirty="0" smtClean="0">
                <a:solidFill>
                  <a:schemeClr val="bg2"/>
                </a:solidFill>
              </a:rPr>
              <a:t>уравьи распространяют семена фиалки; </a:t>
            </a:r>
            <a:br>
              <a:rPr lang="ru-RU" dirty="0" smtClean="0">
                <a:solidFill>
                  <a:schemeClr val="bg2"/>
                </a:solidFill>
              </a:rPr>
            </a:br>
            <a:r>
              <a:rPr lang="ru-RU" dirty="0" smtClean="0">
                <a:solidFill>
                  <a:schemeClr val="bg2"/>
                </a:solidFill>
              </a:rPr>
              <a:t>птица сойка - дуба (летит, в клюве несет желудь и нечаянно обронила), к шерсти животных цепляются плоды череды, лопуха и др. растений; птицы поедают сочные плоды, а семена не перевариваются и попадают в почву вместе с пометом.</a:t>
            </a:r>
          </a:p>
          <a:p>
            <a:r>
              <a:rPr lang="ru-RU" dirty="0" smtClean="0">
                <a:solidFill>
                  <a:schemeClr val="bg2"/>
                </a:solidFill>
              </a:rPr>
              <a:t/>
            </a:r>
            <a:br>
              <a:rPr lang="ru-RU" dirty="0" smtClean="0">
                <a:solidFill>
                  <a:schemeClr val="bg2"/>
                </a:solidFill>
              </a:rPr>
            </a:br>
            <a:endParaRPr lang="ru-RU" dirty="0">
              <a:solidFill>
                <a:schemeClr val="bg2"/>
              </a:solidFill>
            </a:endParaRPr>
          </a:p>
        </p:txBody>
      </p:sp>
      <p:pic>
        <p:nvPicPr>
          <p:cNvPr id="2050" name="Picture 2" descr="Сойка Животный мир"/>
          <p:cNvPicPr>
            <a:picLocks noChangeAspect="1" noChangeArrowheads="1"/>
          </p:cNvPicPr>
          <p:nvPr/>
        </p:nvPicPr>
        <p:blipFill>
          <a:blip r:embed="rId2" cstate="print"/>
          <a:srcRect l="8141" t="14098" r="17423" b="6603"/>
          <a:stretch>
            <a:fillRect/>
          </a:stretch>
        </p:blipFill>
        <p:spPr bwMode="auto">
          <a:xfrm>
            <a:off x="827584" y="3068960"/>
            <a:ext cx="4096455" cy="2880320"/>
          </a:xfrm>
          <a:prstGeom prst="rect">
            <a:avLst/>
          </a:prstGeom>
          <a:noFill/>
        </p:spPr>
      </p:pic>
      <p:pic>
        <p:nvPicPr>
          <p:cNvPr id="2052" name="Picture 4" descr="лунные дни Записи в рубрике лунные дни Дневник vasolina : LiveInternet - Российский Сервис Онлайн-Дневников"/>
          <p:cNvPicPr>
            <a:picLocks noChangeAspect="1" noChangeArrowheads="1"/>
          </p:cNvPicPr>
          <p:nvPr/>
        </p:nvPicPr>
        <p:blipFill>
          <a:blip r:embed="rId3" cstate="print"/>
          <a:srcRect r="1245" b="9281"/>
          <a:stretch>
            <a:fillRect/>
          </a:stretch>
        </p:blipFill>
        <p:spPr bwMode="auto">
          <a:xfrm>
            <a:off x="5076056" y="3861048"/>
            <a:ext cx="3863229" cy="2664296"/>
          </a:xfrm>
          <a:prstGeom prst="rect">
            <a:avLst/>
          </a:prstGeom>
          <a:noFill/>
        </p:spPr>
      </p:pic>
      <p:sp>
        <p:nvSpPr>
          <p:cNvPr id="9" name="Прямоугольник 8"/>
          <p:cNvSpPr/>
          <p:nvPr/>
        </p:nvSpPr>
        <p:spPr>
          <a:xfrm>
            <a:off x="3419872" y="6093296"/>
            <a:ext cx="881973" cy="369332"/>
          </a:xfrm>
          <a:prstGeom prst="rect">
            <a:avLst/>
          </a:prstGeom>
        </p:spPr>
        <p:txBody>
          <a:bodyPr wrap="none">
            <a:spAutoFit/>
          </a:bodyPr>
          <a:lstStyle/>
          <a:p>
            <a:r>
              <a:rPr lang="ru-RU" dirty="0">
                <a:solidFill>
                  <a:schemeClr val="bg2"/>
                </a:solidFill>
              </a:rPr>
              <a:t>С</a:t>
            </a:r>
            <a:r>
              <a:rPr lang="ru-RU" dirty="0" smtClean="0">
                <a:solidFill>
                  <a:schemeClr val="bg2"/>
                </a:solidFill>
              </a:rPr>
              <a:t>ойка</a:t>
            </a:r>
            <a:endParaRPr lang="ru-RU" dirty="0"/>
          </a:p>
        </p:txBody>
      </p:sp>
      <p:sp>
        <p:nvSpPr>
          <p:cNvPr id="10" name="Прямоугольник 9"/>
          <p:cNvSpPr/>
          <p:nvPr/>
        </p:nvSpPr>
        <p:spPr>
          <a:xfrm>
            <a:off x="6732240" y="3284984"/>
            <a:ext cx="620683" cy="369332"/>
          </a:xfrm>
          <a:prstGeom prst="rect">
            <a:avLst/>
          </a:prstGeom>
        </p:spPr>
        <p:txBody>
          <a:bodyPr wrap="none">
            <a:spAutoFit/>
          </a:bodyPr>
          <a:lstStyle/>
          <a:p>
            <a:r>
              <a:rPr lang="ru-RU" dirty="0">
                <a:solidFill>
                  <a:schemeClr val="bg2"/>
                </a:solidFill>
              </a:rPr>
              <a:t>Д</a:t>
            </a:r>
            <a:r>
              <a:rPr lang="ru-RU" dirty="0" smtClean="0">
                <a:solidFill>
                  <a:schemeClr val="bg2"/>
                </a:solidFill>
              </a:rPr>
              <a:t>уб</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2"/>
                </a:solidFill>
              </a:rPr>
              <a:t>                 Форезия</a:t>
            </a:r>
            <a:endParaRPr lang="ru-RU" dirty="0"/>
          </a:p>
        </p:txBody>
      </p:sp>
      <p:sp>
        <p:nvSpPr>
          <p:cNvPr id="3" name="Прямоугольник 2"/>
          <p:cNvSpPr/>
          <p:nvPr/>
        </p:nvSpPr>
        <p:spPr>
          <a:xfrm>
            <a:off x="683568" y="1412776"/>
            <a:ext cx="7992888" cy="1754326"/>
          </a:xfrm>
          <a:prstGeom prst="rect">
            <a:avLst/>
          </a:prstGeom>
        </p:spPr>
        <p:txBody>
          <a:bodyPr wrap="square">
            <a:spAutoFit/>
          </a:bodyPr>
          <a:lstStyle/>
          <a:p>
            <a:r>
              <a:rPr lang="ru-RU" i="1" dirty="0" smtClean="0">
                <a:solidFill>
                  <a:schemeClr val="bg2"/>
                </a:solidFill>
              </a:rPr>
              <a:t>Форезия</a:t>
            </a:r>
            <a:r>
              <a:rPr lang="ru-RU" dirty="0">
                <a:solidFill>
                  <a:schemeClr val="bg2"/>
                </a:solidFill>
              </a:rPr>
              <a:t> — расселение организма при помощи его переноса другим, (например</a:t>
            </a:r>
            <a:r>
              <a:rPr lang="ru-RU" dirty="0" smtClean="0">
                <a:solidFill>
                  <a:schemeClr val="bg2"/>
                </a:solidFill>
              </a:rPr>
              <a:t>,</a:t>
            </a:r>
            <a:r>
              <a:rPr lang="ru-RU" dirty="0"/>
              <a:t> </a:t>
            </a:r>
            <a:r>
              <a:rPr lang="ru-RU" dirty="0">
                <a:solidFill>
                  <a:schemeClr val="bg2"/>
                </a:solidFill>
              </a:rPr>
              <a:t>за шерсть крупных млекопитающих могут цепляться своими шипами семена лопуха или череды и переноситься на большие </a:t>
            </a:r>
            <a:r>
              <a:rPr lang="ru-RU" dirty="0" smtClean="0">
                <a:solidFill>
                  <a:schemeClr val="bg2"/>
                </a:solidFill>
              </a:rPr>
              <a:t>расстояния). </a:t>
            </a:r>
            <a:r>
              <a:rPr lang="ru-RU" dirty="0">
                <a:solidFill>
                  <a:schemeClr val="bg2"/>
                </a:solidFill>
              </a:rPr>
              <a:t>Важный признак истинной форезии — отсутствие между форонтом и транспортным хозяином физиологической или биохимической </a:t>
            </a:r>
            <a:r>
              <a:rPr lang="ru-RU" dirty="0" smtClean="0">
                <a:solidFill>
                  <a:schemeClr val="bg2"/>
                </a:solidFill>
              </a:rPr>
              <a:t>зависимости.</a:t>
            </a:r>
            <a:endParaRPr lang="ru-RU" dirty="0">
              <a:solidFill>
                <a:schemeClr val="bg2"/>
              </a:solidFill>
            </a:endParaRPr>
          </a:p>
        </p:txBody>
      </p:sp>
      <p:pic>
        <p:nvPicPr>
          <p:cNvPr id="1028" name="Picture 4" descr="Семена лопуха оптом - лекарственные растения, травы, продажа семян лопуха Семеновод"/>
          <p:cNvPicPr>
            <a:picLocks noChangeAspect="1" noChangeArrowheads="1"/>
          </p:cNvPicPr>
          <p:nvPr/>
        </p:nvPicPr>
        <p:blipFill>
          <a:blip r:embed="rId2" cstate="print"/>
          <a:srcRect/>
          <a:stretch>
            <a:fillRect/>
          </a:stretch>
        </p:blipFill>
        <p:spPr bwMode="auto">
          <a:xfrm>
            <a:off x="2123728" y="3140968"/>
            <a:ext cx="2040227" cy="3060340"/>
          </a:xfrm>
          <a:prstGeom prst="rect">
            <a:avLst/>
          </a:prstGeom>
          <a:noFill/>
        </p:spPr>
      </p:pic>
      <p:sp>
        <p:nvSpPr>
          <p:cNvPr id="7" name="Прямоугольник 6"/>
          <p:cNvSpPr/>
          <p:nvPr/>
        </p:nvSpPr>
        <p:spPr>
          <a:xfrm>
            <a:off x="755576" y="3789040"/>
            <a:ext cx="894797" cy="369332"/>
          </a:xfrm>
          <a:prstGeom prst="rect">
            <a:avLst/>
          </a:prstGeom>
        </p:spPr>
        <p:txBody>
          <a:bodyPr wrap="none">
            <a:spAutoFit/>
          </a:bodyPr>
          <a:lstStyle/>
          <a:p>
            <a:pPr lvl="0"/>
            <a:r>
              <a:rPr lang="ru-RU" dirty="0">
                <a:solidFill>
                  <a:srgbClr val="4E5B6F"/>
                </a:solidFill>
              </a:rPr>
              <a:t>Лопух</a:t>
            </a:r>
          </a:p>
        </p:txBody>
      </p:sp>
      <p:pic>
        <p:nvPicPr>
          <p:cNvPr id="1030" name="Picture 6" descr="Россельхознадзор - Территориальные управления"/>
          <p:cNvPicPr>
            <a:picLocks noChangeAspect="1" noChangeArrowheads="1"/>
          </p:cNvPicPr>
          <p:nvPr/>
        </p:nvPicPr>
        <p:blipFill>
          <a:blip r:embed="rId3" cstate="print"/>
          <a:srcRect/>
          <a:stretch>
            <a:fillRect/>
          </a:stretch>
        </p:blipFill>
        <p:spPr bwMode="auto">
          <a:xfrm>
            <a:off x="5652120" y="3212976"/>
            <a:ext cx="3240360" cy="3408860"/>
          </a:xfrm>
          <a:prstGeom prst="rect">
            <a:avLst/>
          </a:prstGeom>
          <a:noFill/>
        </p:spPr>
      </p:pic>
      <p:sp>
        <p:nvSpPr>
          <p:cNvPr id="9" name="Прямоугольник 8"/>
          <p:cNvSpPr/>
          <p:nvPr/>
        </p:nvSpPr>
        <p:spPr>
          <a:xfrm>
            <a:off x="4499992" y="4509120"/>
            <a:ext cx="1016625" cy="369332"/>
          </a:xfrm>
          <a:prstGeom prst="rect">
            <a:avLst/>
          </a:prstGeom>
        </p:spPr>
        <p:txBody>
          <a:bodyPr wrap="none">
            <a:spAutoFit/>
          </a:bodyPr>
          <a:lstStyle/>
          <a:p>
            <a:r>
              <a:rPr lang="ru-RU" dirty="0" smtClean="0">
                <a:solidFill>
                  <a:schemeClr val="bg2"/>
                </a:solidFill>
              </a:rPr>
              <a:t>Череда</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lstStyle/>
          <a:p>
            <a:r>
              <a:rPr lang="ru-RU" dirty="0" smtClean="0">
                <a:solidFill>
                  <a:schemeClr val="bg2"/>
                </a:solidFill>
              </a:rPr>
              <a:t>       Примеры у растений</a:t>
            </a:r>
            <a:endParaRPr lang="ru-RU" dirty="0">
              <a:solidFill>
                <a:schemeClr val="bg2"/>
              </a:solidFill>
            </a:endParaRPr>
          </a:p>
        </p:txBody>
      </p:sp>
      <p:sp>
        <p:nvSpPr>
          <p:cNvPr id="3" name="Прямоугольник 2"/>
          <p:cNvSpPr/>
          <p:nvPr/>
        </p:nvSpPr>
        <p:spPr>
          <a:xfrm>
            <a:off x="467544" y="980729"/>
            <a:ext cx="8352928" cy="1477328"/>
          </a:xfrm>
          <a:prstGeom prst="rect">
            <a:avLst/>
          </a:prstGeom>
        </p:spPr>
        <p:txBody>
          <a:bodyPr wrap="square">
            <a:spAutoFit/>
          </a:bodyPr>
          <a:lstStyle/>
          <a:p>
            <a:r>
              <a:rPr lang="ru-RU" dirty="0" smtClean="0">
                <a:solidFill>
                  <a:schemeClr val="bg2"/>
                </a:solidFill>
              </a:rPr>
              <a:t>Примером комменсализма могут служить бобовые (например, клевер) и злаки, совместно произрастающие на почвах, бедных доступными соединениями азота, но богатых соединениями калия и фосфора. При этом если злак не подавляет бобовое, то оно в свою очередь обеспечивает его дополнительным количеством доступного азота. </a:t>
            </a:r>
            <a:endParaRPr lang="ru-RU" dirty="0">
              <a:solidFill>
                <a:schemeClr val="bg2"/>
              </a:solidFill>
            </a:endParaRPr>
          </a:p>
        </p:txBody>
      </p:sp>
      <p:sp>
        <p:nvSpPr>
          <p:cNvPr id="4" name="Прямоугольник 3"/>
          <p:cNvSpPr/>
          <p:nvPr/>
        </p:nvSpPr>
        <p:spPr>
          <a:xfrm>
            <a:off x="4716016" y="2492896"/>
            <a:ext cx="4427984" cy="3384376"/>
          </a:xfrm>
          <a:prstGeom prst="rect">
            <a:avLst/>
          </a:prstGeom>
        </p:spPr>
        <p:txBody>
          <a:bodyPr wrap="square">
            <a:spAutoFit/>
          </a:bodyPr>
          <a:lstStyle/>
          <a:p>
            <a:pPr algn="ctr"/>
            <a:r>
              <a:rPr lang="ru-RU" dirty="0" smtClean="0">
                <a:solidFill>
                  <a:schemeClr val="bg2"/>
                </a:solidFill>
              </a:rPr>
              <a:t>Но подобные взаимоотношения могут продолжаться только до тех пор, пока почва бедна азотом и злаки не могут сильно разрастаться. Если же в результате роста бобовых и активной работы азотфиксирующих клубеньковых бактерий в почве накапливается достаточное количество доступных для растений соединений азота, этот тип взаимоотношений сменяется конкуренцией. </a:t>
            </a:r>
            <a:endParaRPr lang="ru-RU" dirty="0"/>
          </a:p>
        </p:txBody>
      </p:sp>
      <p:sp>
        <p:nvSpPr>
          <p:cNvPr id="5" name="Прямоугольник 4"/>
          <p:cNvSpPr/>
          <p:nvPr/>
        </p:nvSpPr>
        <p:spPr>
          <a:xfrm>
            <a:off x="179512" y="5877272"/>
            <a:ext cx="9144000" cy="646331"/>
          </a:xfrm>
          <a:prstGeom prst="rect">
            <a:avLst/>
          </a:prstGeom>
        </p:spPr>
        <p:txBody>
          <a:bodyPr wrap="square">
            <a:spAutoFit/>
          </a:bodyPr>
          <a:lstStyle/>
          <a:p>
            <a:pPr algn="ctr"/>
            <a:r>
              <a:rPr lang="ru-RU" dirty="0" smtClean="0">
                <a:solidFill>
                  <a:schemeClr val="bg2"/>
                </a:solidFill>
              </a:rPr>
              <a:t>Результатом ее, как правило, является полное или частичное вытеснение менее конкурентоспособных бобовых из фитоценоза.</a:t>
            </a:r>
            <a:endParaRPr lang="ru-RU" dirty="0"/>
          </a:p>
        </p:txBody>
      </p:sp>
      <p:pic>
        <p:nvPicPr>
          <p:cNvPr id="4104" name="Picture 8" descr="Время для семьи. . Сайт для женщин - Part 96"/>
          <p:cNvPicPr>
            <a:picLocks noChangeAspect="1" noChangeArrowheads="1"/>
          </p:cNvPicPr>
          <p:nvPr/>
        </p:nvPicPr>
        <p:blipFill>
          <a:blip r:embed="rId2" cstate="print"/>
          <a:srcRect/>
          <a:stretch>
            <a:fillRect/>
          </a:stretch>
        </p:blipFill>
        <p:spPr bwMode="auto">
          <a:xfrm>
            <a:off x="611560" y="2636912"/>
            <a:ext cx="4028021" cy="3024114"/>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88640"/>
            <a:ext cx="8568952" cy="2304256"/>
          </a:xfrm>
          <a:prstGeom prst="rect">
            <a:avLst/>
          </a:prstGeom>
        </p:spPr>
        <p:txBody>
          <a:bodyPr wrap="square">
            <a:spAutoFit/>
          </a:bodyPr>
          <a:lstStyle/>
          <a:p>
            <a:r>
              <a:rPr lang="ru-RU" dirty="0" smtClean="0">
                <a:solidFill>
                  <a:schemeClr val="bg2"/>
                </a:solidFill>
              </a:rPr>
              <a:t>Другой вариант комменсализма: односторонняя помощь растения-«няни» другому растению. Так, береза или ольха могут быть няней для ели: они защищают молодые ели от прямых солнечных лучей, без чего на открытом месте ель вырасти не может, а также защищают всходы молодых елочек от выжимания их из почвы морозом. Такой тип взаимоотношений характерен лишь для молодых растений ели. Как правило, при достижении елью определенного возраста она начинает вести себя как очень сильный конкурент и подавляет своих нянь.</a:t>
            </a:r>
            <a:endParaRPr lang="ru-RU" dirty="0">
              <a:solidFill>
                <a:schemeClr val="bg2"/>
              </a:solidFill>
            </a:endParaRPr>
          </a:p>
        </p:txBody>
      </p:sp>
      <p:pic>
        <p:nvPicPr>
          <p:cNvPr id="3074" name="Picture 2" descr="Русская береза"/>
          <p:cNvPicPr>
            <a:picLocks noChangeAspect="1" noChangeArrowheads="1"/>
          </p:cNvPicPr>
          <p:nvPr/>
        </p:nvPicPr>
        <p:blipFill>
          <a:blip r:embed="rId2" cstate="print"/>
          <a:srcRect/>
          <a:stretch>
            <a:fillRect/>
          </a:stretch>
        </p:blipFill>
        <p:spPr bwMode="auto">
          <a:xfrm>
            <a:off x="251520" y="2492896"/>
            <a:ext cx="4320480" cy="3247110"/>
          </a:xfrm>
          <a:prstGeom prst="rect">
            <a:avLst/>
          </a:prstGeom>
          <a:noFill/>
        </p:spPr>
      </p:pic>
      <p:pic>
        <p:nvPicPr>
          <p:cNvPr id="3076" name="Picture 4" descr="FOTO-konkurs - конкурс фото галерея фото - Березы да елки"/>
          <p:cNvPicPr>
            <a:picLocks noChangeAspect="1" noChangeArrowheads="1"/>
          </p:cNvPicPr>
          <p:nvPr/>
        </p:nvPicPr>
        <p:blipFill>
          <a:blip r:embed="rId3" cstate="print"/>
          <a:srcRect/>
          <a:stretch>
            <a:fillRect/>
          </a:stretch>
        </p:blipFill>
        <p:spPr bwMode="auto">
          <a:xfrm>
            <a:off x="4644008" y="3356992"/>
            <a:ext cx="4320480" cy="3240360"/>
          </a:xfrm>
          <a:prstGeom prst="rect">
            <a:avLst/>
          </a:prstGeom>
          <a:noFill/>
        </p:spPr>
      </p:pic>
      <p:sp>
        <p:nvSpPr>
          <p:cNvPr id="7" name="TextBox 6"/>
          <p:cNvSpPr txBox="1"/>
          <p:nvPr/>
        </p:nvSpPr>
        <p:spPr>
          <a:xfrm>
            <a:off x="6588224" y="2924944"/>
            <a:ext cx="590226" cy="369332"/>
          </a:xfrm>
          <a:prstGeom prst="rect">
            <a:avLst/>
          </a:prstGeom>
          <a:noFill/>
        </p:spPr>
        <p:txBody>
          <a:bodyPr wrap="none" rtlCol="0">
            <a:spAutoFit/>
          </a:bodyPr>
          <a:lstStyle/>
          <a:p>
            <a:r>
              <a:rPr lang="ru-RU" dirty="0" smtClean="0">
                <a:solidFill>
                  <a:schemeClr val="bg2"/>
                </a:solidFill>
              </a:rPr>
              <a:t>Ели</a:t>
            </a:r>
            <a:endParaRPr lang="ru-RU" dirty="0">
              <a:solidFill>
                <a:schemeClr val="bg2"/>
              </a:solidFill>
            </a:endParaRPr>
          </a:p>
        </p:txBody>
      </p:sp>
      <p:sp>
        <p:nvSpPr>
          <p:cNvPr id="8" name="TextBox 7"/>
          <p:cNvSpPr txBox="1"/>
          <p:nvPr/>
        </p:nvSpPr>
        <p:spPr>
          <a:xfrm>
            <a:off x="2987824" y="5877272"/>
            <a:ext cx="998991" cy="369332"/>
          </a:xfrm>
          <a:prstGeom prst="rect">
            <a:avLst/>
          </a:prstGeom>
          <a:noFill/>
        </p:spPr>
        <p:txBody>
          <a:bodyPr wrap="none" rtlCol="0">
            <a:spAutoFit/>
          </a:bodyPr>
          <a:lstStyle/>
          <a:p>
            <a:r>
              <a:rPr lang="ru-RU" dirty="0" smtClean="0">
                <a:solidFill>
                  <a:schemeClr val="bg2"/>
                </a:solidFill>
              </a:rPr>
              <a:t>Березы</a:t>
            </a:r>
            <a:endParaRPr lang="ru-RU" dirty="0">
              <a:solidFill>
                <a:schemeClr val="bg2"/>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260648"/>
            <a:ext cx="8568952" cy="2031325"/>
          </a:xfrm>
          <a:prstGeom prst="rect">
            <a:avLst/>
          </a:prstGeom>
        </p:spPr>
        <p:txBody>
          <a:bodyPr wrap="square">
            <a:spAutoFit/>
          </a:bodyPr>
          <a:lstStyle/>
          <a:p>
            <a:r>
              <a:rPr lang="ru-RU" dirty="0" smtClean="0">
                <a:solidFill>
                  <a:schemeClr val="tx2"/>
                </a:solidFill>
              </a:rPr>
              <a:t>В таких же отношениях состоят кустарники из семейств Яснотковые и Астровые и южно-американские кактусы. Обладая особым типом фотосинтеза (САМ-метаболизм), который происходит днем при закрытых устьицах, молодые кактусы сильно перегреваются и страдают от прямого солнечного света. Поэтому они могут развиваться только в тени под защитой засухоустойчивых кустарников.</a:t>
            </a:r>
            <a:endParaRPr lang="ru-RU" dirty="0">
              <a:solidFill>
                <a:schemeClr val="tx2"/>
              </a:solidFill>
            </a:endParaRPr>
          </a:p>
        </p:txBody>
      </p:sp>
      <p:pic>
        <p:nvPicPr>
          <p:cNvPr id="2050" name="Picture 2" descr="Свой сад - Цветы"/>
          <p:cNvPicPr>
            <a:picLocks noChangeAspect="1" noChangeArrowheads="1"/>
          </p:cNvPicPr>
          <p:nvPr/>
        </p:nvPicPr>
        <p:blipFill>
          <a:blip r:embed="rId2" cstate="print"/>
          <a:srcRect/>
          <a:stretch>
            <a:fillRect/>
          </a:stretch>
        </p:blipFill>
        <p:spPr bwMode="auto">
          <a:xfrm>
            <a:off x="395536" y="2276872"/>
            <a:ext cx="4920547" cy="3690410"/>
          </a:xfrm>
          <a:prstGeom prst="rect">
            <a:avLst/>
          </a:prstGeom>
          <a:noFill/>
        </p:spPr>
      </p:pic>
      <p:pic>
        <p:nvPicPr>
          <p:cNvPr id="2052" name="Picture 4" descr="Мята перечная выращивание из семян дома"/>
          <p:cNvPicPr>
            <a:picLocks noChangeAspect="1" noChangeArrowheads="1"/>
          </p:cNvPicPr>
          <p:nvPr/>
        </p:nvPicPr>
        <p:blipFill>
          <a:blip r:embed="rId3" cstate="print"/>
          <a:srcRect/>
          <a:stretch>
            <a:fillRect/>
          </a:stretch>
        </p:blipFill>
        <p:spPr bwMode="auto">
          <a:xfrm>
            <a:off x="5580112" y="2132856"/>
            <a:ext cx="3024336" cy="2016224"/>
          </a:xfrm>
          <a:prstGeom prst="rect">
            <a:avLst/>
          </a:prstGeom>
          <a:noFill/>
        </p:spPr>
      </p:pic>
      <p:sp>
        <p:nvSpPr>
          <p:cNvPr id="5" name="TextBox 4"/>
          <p:cNvSpPr txBox="1"/>
          <p:nvPr/>
        </p:nvSpPr>
        <p:spPr>
          <a:xfrm>
            <a:off x="3635896" y="6093296"/>
            <a:ext cx="926857" cy="369332"/>
          </a:xfrm>
          <a:prstGeom prst="rect">
            <a:avLst/>
          </a:prstGeom>
          <a:noFill/>
        </p:spPr>
        <p:txBody>
          <a:bodyPr wrap="none" rtlCol="0">
            <a:spAutoFit/>
          </a:bodyPr>
          <a:lstStyle/>
          <a:p>
            <a:r>
              <a:rPr lang="ru-RU" dirty="0" smtClean="0">
                <a:solidFill>
                  <a:schemeClr val="tx2"/>
                </a:solidFill>
              </a:rPr>
              <a:t>Кактус</a:t>
            </a:r>
            <a:endParaRPr lang="ru-RU" dirty="0">
              <a:solidFill>
                <a:schemeClr val="tx2"/>
              </a:solidFill>
            </a:endParaRPr>
          </a:p>
        </p:txBody>
      </p:sp>
      <p:sp>
        <p:nvSpPr>
          <p:cNvPr id="6" name="TextBox 5"/>
          <p:cNvSpPr txBox="1"/>
          <p:nvPr/>
        </p:nvSpPr>
        <p:spPr>
          <a:xfrm>
            <a:off x="6660232" y="4221088"/>
            <a:ext cx="742511" cy="369332"/>
          </a:xfrm>
          <a:prstGeom prst="rect">
            <a:avLst/>
          </a:prstGeom>
          <a:noFill/>
        </p:spPr>
        <p:txBody>
          <a:bodyPr wrap="none" rtlCol="0">
            <a:spAutoFit/>
          </a:bodyPr>
          <a:lstStyle/>
          <a:p>
            <a:r>
              <a:rPr lang="ru-RU" dirty="0" smtClean="0">
                <a:solidFill>
                  <a:schemeClr val="tx2"/>
                </a:solidFill>
              </a:rPr>
              <a:t>Мята</a:t>
            </a:r>
            <a:endParaRPr lang="ru-RU" dirty="0">
              <a:solidFill>
                <a:schemeClr val="tx2"/>
              </a:solidFill>
            </a:endParaRPr>
          </a:p>
        </p:txBody>
      </p:sp>
      <p:pic>
        <p:nvPicPr>
          <p:cNvPr id="2054" name="Picture 6" descr="Базилик душистый"/>
          <p:cNvPicPr>
            <a:picLocks noChangeAspect="1" noChangeArrowheads="1"/>
          </p:cNvPicPr>
          <p:nvPr/>
        </p:nvPicPr>
        <p:blipFill>
          <a:blip r:embed="rId4" cstate="print"/>
          <a:srcRect/>
          <a:stretch>
            <a:fillRect/>
          </a:stretch>
        </p:blipFill>
        <p:spPr bwMode="auto">
          <a:xfrm>
            <a:off x="5652120" y="4581128"/>
            <a:ext cx="2952328" cy="1886722"/>
          </a:xfrm>
          <a:prstGeom prst="rect">
            <a:avLst/>
          </a:prstGeom>
          <a:noFill/>
        </p:spPr>
      </p:pic>
      <p:sp>
        <p:nvSpPr>
          <p:cNvPr id="8" name="TextBox 7"/>
          <p:cNvSpPr txBox="1"/>
          <p:nvPr/>
        </p:nvSpPr>
        <p:spPr>
          <a:xfrm>
            <a:off x="6588224" y="6488668"/>
            <a:ext cx="1106393" cy="369332"/>
          </a:xfrm>
          <a:prstGeom prst="rect">
            <a:avLst/>
          </a:prstGeom>
          <a:noFill/>
        </p:spPr>
        <p:txBody>
          <a:bodyPr wrap="none" rtlCol="0">
            <a:spAutoFit/>
          </a:bodyPr>
          <a:lstStyle/>
          <a:p>
            <a:r>
              <a:rPr lang="ru-RU" dirty="0" smtClean="0">
                <a:solidFill>
                  <a:schemeClr val="tx2"/>
                </a:solidFill>
              </a:rPr>
              <a:t>Базилик</a:t>
            </a:r>
            <a:endParaRPr lang="ru-RU" dirty="0">
              <a:solidFill>
                <a:schemeClr val="tx2"/>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5"/>
            <a:ext cx="8568952" cy="1477328"/>
          </a:xfrm>
          <a:prstGeom prst="rect">
            <a:avLst/>
          </a:prstGeom>
        </p:spPr>
        <p:txBody>
          <a:bodyPr wrap="square">
            <a:spAutoFit/>
          </a:bodyPr>
          <a:lstStyle/>
          <a:p>
            <a:r>
              <a:rPr lang="ru-RU" dirty="0" smtClean="0">
                <a:solidFill>
                  <a:schemeClr val="tx2"/>
                </a:solidFill>
              </a:rPr>
              <a:t>Растения — эпифиты (растения, произрастающие или постоянно прикреплённые на других растениях) поселяются на деревьях. Например, на деревьях поселяются водоросли, лишайники, мхи, орхидеи — они питаются за счет фотосинтеза и отмирающих тканей хозяина, но не их соками.</a:t>
            </a:r>
            <a:endParaRPr lang="ru-RU" dirty="0">
              <a:solidFill>
                <a:schemeClr val="tx2"/>
              </a:solidFill>
            </a:endParaRPr>
          </a:p>
        </p:txBody>
      </p:sp>
      <p:pic>
        <p:nvPicPr>
          <p:cNvPr id="1026" name="Picture 2" descr="https://upload.wikimedia.org/wikipedia/commons/thumb/a/a4/DirkvdM_red_flat_epiphyte.jpg/640px-DirkvdM_red_flat_epiphyte.jpg"/>
          <p:cNvPicPr>
            <a:picLocks noChangeAspect="1" noChangeArrowheads="1"/>
          </p:cNvPicPr>
          <p:nvPr/>
        </p:nvPicPr>
        <p:blipFill>
          <a:blip r:embed="rId2" cstate="print"/>
          <a:srcRect/>
          <a:stretch>
            <a:fillRect/>
          </a:stretch>
        </p:blipFill>
        <p:spPr bwMode="auto">
          <a:xfrm>
            <a:off x="827584" y="1844824"/>
            <a:ext cx="3672408" cy="4894632"/>
          </a:xfrm>
          <a:prstGeom prst="rect">
            <a:avLst/>
          </a:prstGeom>
          <a:noFill/>
        </p:spPr>
      </p:pic>
      <p:pic>
        <p:nvPicPr>
          <p:cNvPr id="1028" name="Picture 4" descr="https://upload.wikimedia.org/wikipedia/commons/thumb/c/cc/Hoh_Valley_Bigleaf_Maples2b.jpg/640px-Hoh_Valley_Bigleaf_Maples2b.jpg"/>
          <p:cNvPicPr>
            <a:picLocks noChangeAspect="1" noChangeArrowheads="1"/>
          </p:cNvPicPr>
          <p:nvPr/>
        </p:nvPicPr>
        <p:blipFill>
          <a:blip r:embed="rId3" cstate="print"/>
          <a:srcRect/>
          <a:stretch>
            <a:fillRect/>
          </a:stretch>
        </p:blipFill>
        <p:spPr bwMode="auto">
          <a:xfrm>
            <a:off x="5004048" y="1844824"/>
            <a:ext cx="3547489" cy="4827912"/>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2"/>
                </a:solidFill>
              </a:rPr>
              <a:t>       Примеры у животных</a:t>
            </a:r>
            <a:endParaRPr lang="ru-RU" dirty="0">
              <a:solidFill>
                <a:schemeClr val="bg2"/>
              </a:solidFill>
            </a:endParaRPr>
          </a:p>
        </p:txBody>
      </p:sp>
      <p:sp>
        <p:nvSpPr>
          <p:cNvPr id="3" name="Прямоугольник 2"/>
          <p:cNvSpPr/>
          <p:nvPr/>
        </p:nvSpPr>
        <p:spPr>
          <a:xfrm>
            <a:off x="467544" y="1268760"/>
            <a:ext cx="8352928" cy="369332"/>
          </a:xfrm>
          <a:prstGeom prst="rect">
            <a:avLst/>
          </a:prstGeom>
        </p:spPr>
        <p:txBody>
          <a:bodyPr wrap="square">
            <a:spAutoFit/>
          </a:bodyPr>
          <a:lstStyle/>
          <a:p>
            <a:r>
              <a:rPr lang="ru-RU" dirty="0" smtClean="0">
                <a:solidFill>
                  <a:schemeClr val="bg2"/>
                </a:solidFill>
              </a:rPr>
              <a:t>В норе сурка могут поселяться различные насекомые, жабы, ящерицы.</a:t>
            </a:r>
            <a:endParaRPr lang="ru-RU" dirty="0">
              <a:solidFill>
                <a:schemeClr val="bg2"/>
              </a:solidFill>
            </a:endParaRPr>
          </a:p>
        </p:txBody>
      </p:sp>
      <p:pic>
        <p:nvPicPr>
          <p:cNvPr id="29698" name="Picture 2" descr="Оружейный портал &quot; Охота"/>
          <p:cNvPicPr>
            <a:picLocks noChangeAspect="1" noChangeArrowheads="1"/>
          </p:cNvPicPr>
          <p:nvPr/>
        </p:nvPicPr>
        <p:blipFill>
          <a:blip r:embed="rId2" cstate="print"/>
          <a:srcRect/>
          <a:stretch>
            <a:fillRect/>
          </a:stretch>
        </p:blipFill>
        <p:spPr bwMode="auto">
          <a:xfrm>
            <a:off x="179512" y="1844824"/>
            <a:ext cx="5184576" cy="3888432"/>
          </a:xfrm>
          <a:prstGeom prst="rect">
            <a:avLst/>
          </a:prstGeom>
          <a:noFill/>
        </p:spPr>
      </p:pic>
      <p:pic>
        <p:nvPicPr>
          <p:cNvPr id="29700" name="Picture 4" descr="Ящерица"/>
          <p:cNvPicPr>
            <a:picLocks noChangeAspect="1" noChangeArrowheads="1"/>
          </p:cNvPicPr>
          <p:nvPr/>
        </p:nvPicPr>
        <p:blipFill>
          <a:blip r:embed="rId3" cstate="print"/>
          <a:srcRect t="6530"/>
          <a:stretch>
            <a:fillRect/>
          </a:stretch>
        </p:blipFill>
        <p:spPr bwMode="auto">
          <a:xfrm>
            <a:off x="5508104" y="1844824"/>
            <a:ext cx="3491880" cy="4122764"/>
          </a:xfrm>
          <a:prstGeom prst="rect">
            <a:avLst/>
          </a:prstGeom>
          <a:noFill/>
        </p:spPr>
      </p:pic>
      <p:sp>
        <p:nvSpPr>
          <p:cNvPr id="6" name="TextBox 5"/>
          <p:cNvSpPr txBox="1"/>
          <p:nvPr/>
        </p:nvSpPr>
        <p:spPr>
          <a:xfrm>
            <a:off x="3347864" y="5877272"/>
            <a:ext cx="877163" cy="369332"/>
          </a:xfrm>
          <a:prstGeom prst="rect">
            <a:avLst/>
          </a:prstGeom>
          <a:noFill/>
        </p:spPr>
        <p:txBody>
          <a:bodyPr wrap="none" rtlCol="0">
            <a:spAutoFit/>
          </a:bodyPr>
          <a:lstStyle/>
          <a:p>
            <a:r>
              <a:rPr lang="ru-RU" dirty="0" smtClean="0">
                <a:solidFill>
                  <a:schemeClr val="bg2"/>
                </a:solidFill>
              </a:rPr>
              <a:t>Сурок</a:t>
            </a:r>
            <a:endParaRPr lang="ru-RU" dirty="0">
              <a:solidFill>
                <a:schemeClr val="bg2"/>
              </a:solidFill>
            </a:endParaRPr>
          </a:p>
        </p:txBody>
      </p:sp>
      <p:sp>
        <p:nvSpPr>
          <p:cNvPr id="7" name="TextBox 6"/>
          <p:cNvSpPr txBox="1"/>
          <p:nvPr/>
        </p:nvSpPr>
        <p:spPr>
          <a:xfrm>
            <a:off x="6732240" y="6165304"/>
            <a:ext cx="1233030" cy="369332"/>
          </a:xfrm>
          <a:prstGeom prst="rect">
            <a:avLst/>
          </a:prstGeom>
          <a:noFill/>
        </p:spPr>
        <p:txBody>
          <a:bodyPr wrap="none" rtlCol="0">
            <a:spAutoFit/>
          </a:bodyPr>
          <a:lstStyle/>
          <a:p>
            <a:r>
              <a:rPr lang="ru-RU" dirty="0" smtClean="0">
                <a:solidFill>
                  <a:schemeClr val="bg2"/>
                </a:solidFill>
              </a:rPr>
              <a:t>Ящерица</a:t>
            </a:r>
            <a:endParaRPr lang="ru-RU" dirty="0">
              <a:solidFill>
                <a:schemeClr val="bg2"/>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260649"/>
            <a:ext cx="8964488" cy="646331"/>
          </a:xfrm>
          <a:prstGeom prst="rect">
            <a:avLst/>
          </a:prstGeom>
        </p:spPr>
        <p:txBody>
          <a:bodyPr wrap="square">
            <a:spAutoFit/>
          </a:bodyPr>
          <a:lstStyle/>
          <a:p>
            <a:r>
              <a:rPr lang="ru-RU" dirty="0" smtClean="0">
                <a:solidFill>
                  <a:schemeClr val="tx2"/>
                </a:solidFill>
              </a:rPr>
              <a:t>В полости голотурии «морского огурца» находят убежище разнообразные мелкие виды животных.</a:t>
            </a:r>
            <a:endParaRPr lang="ru-RU" dirty="0">
              <a:solidFill>
                <a:schemeClr val="tx2"/>
              </a:solidFill>
            </a:endParaRPr>
          </a:p>
        </p:txBody>
      </p:sp>
      <p:pic>
        <p:nvPicPr>
          <p:cNvPr id="30724" name="Picture 4" descr="Голотурии и морские ежи знают секрет продления молодости &quot; Занимательная астрономия и космонавтика"/>
          <p:cNvPicPr>
            <a:picLocks noChangeAspect="1" noChangeArrowheads="1"/>
          </p:cNvPicPr>
          <p:nvPr/>
        </p:nvPicPr>
        <p:blipFill>
          <a:blip r:embed="rId2" cstate="print"/>
          <a:srcRect l="6934" r="5374" b="-1852"/>
          <a:stretch>
            <a:fillRect/>
          </a:stretch>
        </p:blipFill>
        <p:spPr bwMode="auto">
          <a:xfrm>
            <a:off x="4572000" y="980728"/>
            <a:ext cx="4032448" cy="2736304"/>
          </a:xfrm>
          <a:prstGeom prst="rect">
            <a:avLst/>
          </a:prstGeom>
          <a:noFill/>
        </p:spPr>
      </p:pic>
      <p:pic>
        <p:nvPicPr>
          <p:cNvPr id="30726" name="Picture 6" descr="Ответы@Mail.Ru: Парикмахер это личное дело каждого..как вы считаете? . Что это за вид? латынь?"/>
          <p:cNvPicPr>
            <a:picLocks noChangeAspect="1" noChangeArrowheads="1"/>
          </p:cNvPicPr>
          <p:nvPr/>
        </p:nvPicPr>
        <p:blipFill>
          <a:blip r:embed="rId3" cstate="print"/>
          <a:srcRect/>
          <a:stretch>
            <a:fillRect/>
          </a:stretch>
        </p:blipFill>
        <p:spPr bwMode="auto">
          <a:xfrm>
            <a:off x="611560" y="980728"/>
            <a:ext cx="3672408" cy="2754306"/>
          </a:xfrm>
          <a:prstGeom prst="rect">
            <a:avLst/>
          </a:prstGeom>
          <a:noFill/>
        </p:spPr>
      </p:pic>
      <p:pic>
        <p:nvPicPr>
          <p:cNvPr id="30728" name="Picture 8" descr="Молодежный"/>
          <p:cNvPicPr>
            <a:picLocks noChangeAspect="1" noChangeArrowheads="1"/>
          </p:cNvPicPr>
          <p:nvPr/>
        </p:nvPicPr>
        <p:blipFill>
          <a:blip r:embed="rId4" cstate="print"/>
          <a:srcRect/>
          <a:stretch>
            <a:fillRect/>
          </a:stretch>
        </p:blipFill>
        <p:spPr bwMode="auto">
          <a:xfrm>
            <a:off x="539552" y="3861048"/>
            <a:ext cx="3740693" cy="2808312"/>
          </a:xfrm>
          <a:prstGeom prst="rect">
            <a:avLst/>
          </a:prstGeom>
          <a:noFill/>
        </p:spPr>
      </p:pic>
      <p:sp>
        <p:nvSpPr>
          <p:cNvPr id="30730" name="AutoShape 10" descr="Голотурии в мини море - Биология и содержание прочих морских &quot;беспов&quot; - МОРСКОЙ АКВАРИУМ - форум Аква Лого"/>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32" name="AutoShape 12" descr="Голотурии в мини море - Биология и содержание прочих морских &quot;беспов&quot; - МОРСКОЙ АКВАРИУМ - форум Аква Лого"/>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0734" name="AutoShape 14" descr="Голотурии в мини море - Биология и содержание прочих морских &quot;беспов&quot; - МОРСКОЙ АКВАРИУМ - форум Аква Лого"/>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0736" name="Picture 16" descr="Необычные и редкие животные со всего мира - фото 1 Обозреватель"/>
          <p:cNvPicPr>
            <a:picLocks noChangeAspect="1" noChangeArrowheads="1"/>
          </p:cNvPicPr>
          <p:nvPr/>
        </p:nvPicPr>
        <p:blipFill>
          <a:blip r:embed="rId5" cstate="print"/>
          <a:srcRect l="4320" t="4439" r="6041" b="12714"/>
          <a:stretch>
            <a:fillRect/>
          </a:stretch>
        </p:blipFill>
        <p:spPr bwMode="auto">
          <a:xfrm>
            <a:off x="4572000" y="3861048"/>
            <a:ext cx="4055593" cy="2736304"/>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260648"/>
            <a:ext cx="8856984" cy="369332"/>
          </a:xfrm>
          <a:prstGeom prst="rect">
            <a:avLst/>
          </a:prstGeom>
        </p:spPr>
        <p:txBody>
          <a:bodyPr wrap="square">
            <a:spAutoFit/>
          </a:bodyPr>
          <a:lstStyle/>
          <a:p>
            <a:r>
              <a:rPr lang="ru-RU" dirty="0" smtClean="0">
                <a:solidFill>
                  <a:schemeClr val="tx2"/>
                </a:solidFill>
              </a:rPr>
              <a:t>Среди щупалец медузы цианеи прячутся мальки рыб пикши и трески.</a:t>
            </a:r>
            <a:endParaRPr lang="ru-RU" dirty="0">
              <a:solidFill>
                <a:schemeClr val="tx2"/>
              </a:solidFill>
            </a:endParaRPr>
          </a:p>
        </p:txBody>
      </p:sp>
      <p:pic>
        <p:nvPicPr>
          <p:cNvPr id="31746" name="Picture 2" descr="Красивая маленькая рыбка и медуза обои, фото, картинки"/>
          <p:cNvPicPr>
            <a:picLocks noChangeAspect="1" noChangeArrowheads="1"/>
          </p:cNvPicPr>
          <p:nvPr/>
        </p:nvPicPr>
        <p:blipFill>
          <a:blip r:embed="rId2" cstate="print"/>
          <a:srcRect/>
          <a:stretch>
            <a:fillRect/>
          </a:stretch>
        </p:blipFill>
        <p:spPr bwMode="auto">
          <a:xfrm>
            <a:off x="4716016" y="764704"/>
            <a:ext cx="4032448" cy="2880320"/>
          </a:xfrm>
          <a:prstGeom prst="rect">
            <a:avLst/>
          </a:prstGeom>
          <a:noFill/>
        </p:spPr>
      </p:pic>
      <p:pic>
        <p:nvPicPr>
          <p:cNvPr id="31750" name="Picture 6" descr="Интересное о медузах - Животные - Морские обитатели"/>
          <p:cNvPicPr>
            <a:picLocks noChangeAspect="1" noChangeArrowheads="1"/>
          </p:cNvPicPr>
          <p:nvPr/>
        </p:nvPicPr>
        <p:blipFill>
          <a:blip r:embed="rId3" cstate="print"/>
          <a:srcRect/>
          <a:stretch>
            <a:fillRect/>
          </a:stretch>
        </p:blipFill>
        <p:spPr bwMode="auto">
          <a:xfrm>
            <a:off x="4716016" y="3789040"/>
            <a:ext cx="4199933" cy="2808312"/>
          </a:xfrm>
          <a:prstGeom prst="rect">
            <a:avLst/>
          </a:prstGeom>
          <a:noFill/>
        </p:spPr>
      </p:pic>
      <p:pic>
        <p:nvPicPr>
          <p:cNvPr id="31752" name="Picture 8" descr="Арктическая цианея - самая большая в мире медуза Научная Библиотека"/>
          <p:cNvPicPr>
            <a:picLocks noChangeAspect="1" noChangeArrowheads="1"/>
          </p:cNvPicPr>
          <p:nvPr/>
        </p:nvPicPr>
        <p:blipFill>
          <a:blip r:embed="rId4" cstate="print"/>
          <a:srcRect/>
          <a:stretch>
            <a:fillRect/>
          </a:stretch>
        </p:blipFill>
        <p:spPr bwMode="auto">
          <a:xfrm>
            <a:off x="395536" y="764704"/>
            <a:ext cx="4036117" cy="2880320"/>
          </a:xfrm>
          <a:prstGeom prst="rect">
            <a:avLst/>
          </a:prstGeom>
          <a:noFill/>
        </p:spPr>
      </p:pic>
      <p:pic>
        <p:nvPicPr>
          <p:cNvPr id="31754" name="Picture 10" descr="Арктическая цианея: Дневник группы &quot;ОКЕАН и ВОДНАЯ СТИХИЯ.&quot;: . Группы - женская социальная сеть myJulia.ru"/>
          <p:cNvPicPr>
            <a:picLocks noChangeAspect="1" noChangeArrowheads="1"/>
          </p:cNvPicPr>
          <p:nvPr/>
        </p:nvPicPr>
        <p:blipFill>
          <a:blip r:embed="rId5" cstate="print"/>
          <a:srcRect/>
          <a:stretch>
            <a:fillRect/>
          </a:stretch>
        </p:blipFill>
        <p:spPr bwMode="auto">
          <a:xfrm>
            <a:off x="467544" y="3789040"/>
            <a:ext cx="3960440" cy="2825114"/>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2"/>
                </a:solidFill>
              </a:rPr>
              <a:t>              Определение</a:t>
            </a:r>
            <a:endParaRPr lang="ru-RU" dirty="0">
              <a:solidFill>
                <a:schemeClr val="bg2"/>
              </a:solidFill>
            </a:endParaRPr>
          </a:p>
        </p:txBody>
      </p:sp>
      <p:sp>
        <p:nvSpPr>
          <p:cNvPr id="3" name="Прямоугольник 2"/>
          <p:cNvSpPr/>
          <p:nvPr/>
        </p:nvSpPr>
        <p:spPr>
          <a:xfrm>
            <a:off x="683568" y="1556792"/>
            <a:ext cx="7488832" cy="3539430"/>
          </a:xfrm>
          <a:prstGeom prst="rect">
            <a:avLst/>
          </a:prstGeom>
        </p:spPr>
        <p:txBody>
          <a:bodyPr wrap="square">
            <a:spAutoFit/>
          </a:bodyPr>
          <a:lstStyle/>
          <a:p>
            <a:r>
              <a:rPr lang="ru-RU" sz="2800" b="1" dirty="0">
                <a:solidFill>
                  <a:schemeClr val="bg2"/>
                </a:solidFill>
              </a:rPr>
              <a:t>Комменсализм</a:t>
            </a:r>
            <a:r>
              <a:rPr lang="ru-RU" sz="2800" dirty="0">
                <a:solidFill>
                  <a:schemeClr val="bg2"/>
                </a:solidFill>
              </a:rPr>
              <a:t> </a:t>
            </a:r>
            <a:r>
              <a:rPr lang="ru-RU" sz="2800" dirty="0" smtClean="0">
                <a:solidFill>
                  <a:schemeClr val="bg2"/>
                </a:solidFill>
              </a:rPr>
              <a:t> </a:t>
            </a:r>
            <a:r>
              <a:rPr lang="ru-RU" sz="2800" dirty="0">
                <a:solidFill>
                  <a:schemeClr val="bg2"/>
                </a:solidFill>
              </a:rPr>
              <a:t>— способ совместного существования (симбиоза) двух разных видов живых организмов, при котором один из партнёров этой системы (комменсал) возлагает на другого (хозяина) регуляцию своих отношений с внешней средой, но не вступает с ним в тесные </a:t>
            </a:r>
            <a:r>
              <a:rPr lang="ru-RU" sz="2800" dirty="0" smtClean="0">
                <a:solidFill>
                  <a:schemeClr val="bg2"/>
                </a:solidFill>
              </a:rPr>
              <a:t>взаимоотношения.</a:t>
            </a:r>
            <a:endParaRPr lang="ru-RU" sz="2800" dirty="0">
              <a:solidFill>
                <a:schemeClr val="bg2"/>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11760" y="260648"/>
            <a:ext cx="4414991" cy="369332"/>
          </a:xfrm>
          <a:prstGeom prst="rect">
            <a:avLst/>
          </a:prstGeom>
        </p:spPr>
        <p:txBody>
          <a:bodyPr wrap="none">
            <a:spAutoFit/>
          </a:bodyPr>
          <a:lstStyle/>
          <a:p>
            <a:r>
              <a:rPr lang="ru-RU" dirty="0" smtClean="0">
                <a:solidFill>
                  <a:schemeClr val="tx2"/>
                </a:solidFill>
              </a:rPr>
              <a:t>Волоклюи (птицы) на теле буйволов.</a:t>
            </a:r>
            <a:endParaRPr lang="ru-RU" dirty="0">
              <a:solidFill>
                <a:schemeClr val="tx2"/>
              </a:solidFill>
            </a:endParaRPr>
          </a:p>
        </p:txBody>
      </p:sp>
      <p:pic>
        <p:nvPicPr>
          <p:cNvPr id="32770" name="Picture 2" descr="Африканские буйволы - самые крутые рогатые (фото, видео)"/>
          <p:cNvPicPr>
            <a:picLocks noChangeAspect="1" noChangeArrowheads="1"/>
          </p:cNvPicPr>
          <p:nvPr/>
        </p:nvPicPr>
        <p:blipFill>
          <a:blip r:embed="rId2" cstate="print"/>
          <a:srcRect t="6452" b="7527"/>
          <a:stretch>
            <a:fillRect/>
          </a:stretch>
        </p:blipFill>
        <p:spPr bwMode="auto">
          <a:xfrm>
            <a:off x="251520" y="836712"/>
            <a:ext cx="4464496" cy="2880320"/>
          </a:xfrm>
          <a:prstGeom prst="rect">
            <a:avLst/>
          </a:prstGeom>
          <a:noFill/>
        </p:spPr>
      </p:pic>
      <p:pic>
        <p:nvPicPr>
          <p:cNvPr id="32772" name="Picture 4" descr="Какая птица на языке суахили переводится как страж носорогов, что вы о ней знаете? . MOREBIRDS.RU"/>
          <p:cNvPicPr>
            <a:picLocks noChangeAspect="1" noChangeArrowheads="1"/>
          </p:cNvPicPr>
          <p:nvPr/>
        </p:nvPicPr>
        <p:blipFill>
          <a:blip r:embed="rId3" cstate="print"/>
          <a:srcRect/>
          <a:stretch>
            <a:fillRect/>
          </a:stretch>
        </p:blipFill>
        <p:spPr bwMode="auto">
          <a:xfrm>
            <a:off x="4788024" y="836712"/>
            <a:ext cx="4171950" cy="2880320"/>
          </a:xfrm>
          <a:prstGeom prst="rect">
            <a:avLst/>
          </a:prstGeom>
          <a:noFill/>
        </p:spPr>
      </p:pic>
      <p:pic>
        <p:nvPicPr>
          <p:cNvPr id="32774" name="Picture 6" descr="Обои Африканский буйвол, картинки - Обои для рабочего стола Африканский буйвол фото из альбома: (животные)"/>
          <p:cNvPicPr>
            <a:picLocks noChangeAspect="1" noChangeArrowheads="1"/>
          </p:cNvPicPr>
          <p:nvPr/>
        </p:nvPicPr>
        <p:blipFill>
          <a:blip r:embed="rId4" cstate="print"/>
          <a:srcRect r="20302" b="2439"/>
          <a:stretch>
            <a:fillRect/>
          </a:stretch>
        </p:blipFill>
        <p:spPr bwMode="auto">
          <a:xfrm>
            <a:off x="4788024" y="3789040"/>
            <a:ext cx="4176464" cy="2880320"/>
          </a:xfrm>
          <a:prstGeom prst="rect">
            <a:avLst/>
          </a:prstGeom>
          <a:noFill/>
        </p:spPr>
      </p:pic>
      <p:pic>
        <p:nvPicPr>
          <p:cNvPr id="32778" name="Picture 10" descr="Волоклюи"/>
          <p:cNvPicPr>
            <a:picLocks noChangeAspect="1" noChangeArrowheads="1"/>
          </p:cNvPicPr>
          <p:nvPr/>
        </p:nvPicPr>
        <p:blipFill>
          <a:blip r:embed="rId5" cstate="print"/>
          <a:srcRect/>
          <a:stretch>
            <a:fillRect/>
          </a:stretch>
        </p:blipFill>
        <p:spPr bwMode="auto">
          <a:xfrm>
            <a:off x="323528" y="3789040"/>
            <a:ext cx="4320480" cy="288392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04664"/>
            <a:ext cx="8676456" cy="1754326"/>
          </a:xfrm>
          <a:prstGeom prst="rect">
            <a:avLst/>
          </a:prstGeom>
        </p:spPr>
        <p:txBody>
          <a:bodyPr wrap="square">
            <a:spAutoFit/>
          </a:bodyPr>
          <a:lstStyle/>
          <a:p>
            <a:pPr algn="ctr"/>
            <a:r>
              <a:rPr lang="ru-RU" dirty="0">
                <a:solidFill>
                  <a:schemeClr val="tx2"/>
                </a:solidFill>
              </a:rPr>
              <a:t>При этом, популяция комменсалов извлекает </a:t>
            </a:r>
            <a:r>
              <a:rPr lang="ru-RU" i="1" dirty="0">
                <a:solidFill>
                  <a:schemeClr val="tx2"/>
                </a:solidFill>
              </a:rPr>
              <a:t>пользу</a:t>
            </a:r>
            <a:r>
              <a:rPr lang="ru-RU" dirty="0">
                <a:solidFill>
                  <a:schemeClr val="tx2"/>
                </a:solidFill>
              </a:rPr>
              <a:t> от взаимоотношения, а популяция хозяев не получает </a:t>
            </a:r>
            <a:r>
              <a:rPr lang="ru-RU" i="1" dirty="0">
                <a:solidFill>
                  <a:schemeClr val="tx2"/>
                </a:solidFill>
              </a:rPr>
              <a:t>ни пользы, ни </a:t>
            </a:r>
            <a:r>
              <a:rPr lang="ru-RU" i="1" dirty="0" smtClean="0">
                <a:solidFill>
                  <a:schemeClr val="tx2"/>
                </a:solidFill>
              </a:rPr>
              <a:t>вреда</a:t>
            </a:r>
            <a:r>
              <a:rPr lang="ru-RU" dirty="0" smtClean="0">
                <a:solidFill>
                  <a:schemeClr val="tx2"/>
                </a:solidFill>
              </a:rPr>
              <a:t>, т.е</a:t>
            </a:r>
            <a:r>
              <a:rPr lang="ru-RU" dirty="0">
                <a:solidFill>
                  <a:schemeClr val="tx2"/>
                </a:solidFill>
              </a:rPr>
              <a:t>. метаболические взаимодействия и антагонизм между такими партнёрами чаще всего </a:t>
            </a:r>
            <a:r>
              <a:rPr lang="ru-RU" dirty="0" smtClean="0">
                <a:solidFill>
                  <a:schemeClr val="tx2"/>
                </a:solidFill>
              </a:rPr>
              <a:t>отсутствуют. </a:t>
            </a:r>
            <a:br>
              <a:rPr lang="ru-RU" dirty="0" smtClean="0">
                <a:solidFill>
                  <a:schemeClr val="tx2"/>
                </a:solidFill>
              </a:rPr>
            </a:br>
            <a:r>
              <a:rPr lang="ru-RU" dirty="0" smtClean="0">
                <a:solidFill>
                  <a:schemeClr val="tx2"/>
                </a:solidFill>
              </a:rPr>
              <a:t>Комменсализм </a:t>
            </a:r>
            <a:r>
              <a:rPr lang="ru-RU" dirty="0">
                <a:solidFill>
                  <a:schemeClr val="tx2"/>
                </a:solidFill>
              </a:rPr>
              <a:t>— как бы переходная форма от нейтрализма к </a:t>
            </a:r>
            <a:r>
              <a:rPr lang="ru-RU" dirty="0" smtClean="0">
                <a:solidFill>
                  <a:schemeClr val="tx2"/>
                </a:solidFill>
              </a:rPr>
              <a:t>мутуализму.</a:t>
            </a:r>
            <a:endParaRPr lang="ru-RU" dirty="0">
              <a:solidFill>
                <a:schemeClr val="tx2"/>
              </a:solidFill>
            </a:endParaRPr>
          </a:p>
        </p:txBody>
      </p:sp>
      <p:pic>
        <p:nvPicPr>
          <p:cNvPr id="14338" name="Picture 2" descr="Взаимоотношения между организмами Биотические связи"/>
          <p:cNvPicPr>
            <a:picLocks noChangeAspect="1" noChangeArrowheads="1"/>
          </p:cNvPicPr>
          <p:nvPr/>
        </p:nvPicPr>
        <p:blipFill>
          <a:blip r:embed="rId2" cstate="print"/>
          <a:srcRect r="886"/>
          <a:stretch>
            <a:fillRect/>
          </a:stretch>
        </p:blipFill>
        <p:spPr bwMode="auto">
          <a:xfrm>
            <a:off x="4499992" y="3905672"/>
            <a:ext cx="4490214" cy="2733173"/>
          </a:xfrm>
          <a:prstGeom prst="rect">
            <a:avLst/>
          </a:prstGeom>
          <a:noFill/>
        </p:spPr>
      </p:pic>
      <p:pic>
        <p:nvPicPr>
          <p:cNvPr id="14340" name="Picture 4" descr="Animal Commensalism"/>
          <p:cNvPicPr>
            <a:picLocks noChangeAspect="1" noChangeArrowheads="1"/>
          </p:cNvPicPr>
          <p:nvPr/>
        </p:nvPicPr>
        <p:blipFill>
          <a:blip r:embed="rId3" cstate="print"/>
          <a:srcRect l="15120" r="12440" b="1721"/>
          <a:stretch>
            <a:fillRect/>
          </a:stretch>
        </p:blipFill>
        <p:spPr bwMode="auto">
          <a:xfrm>
            <a:off x="251520" y="2564904"/>
            <a:ext cx="4139952" cy="2808312"/>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1124745"/>
            <a:ext cx="8136904" cy="646331"/>
          </a:xfrm>
          <a:prstGeom prst="rect">
            <a:avLst/>
          </a:prstGeom>
        </p:spPr>
        <p:txBody>
          <a:bodyPr wrap="square">
            <a:spAutoFit/>
          </a:bodyPr>
          <a:lstStyle/>
          <a:p>
            <a:r>
              <a:rPr lang="ru-RU" dirty="0">
                <a:solidFill>
                  <a:schemeClr val="bg2"/>
                </a:solidFill>
              </a:rPr>
              <a:t>В зависимости от характера взаимоотношений видов-комменсалов выделяют следующие </a:t>
            </a:r>
            <a:r>
              <a:rPr lang="ru-RU" dirty="0" smtClean="0">
                <a:solidFill>
                  <a:schemeClr val="bg2"/>
                </a:solidFill>
              </a:rPr>
              <a:t>формы:</a:t>
            </a:r>
            <a:endParaRPr lang="ru-RU" dirty="0">
              <a:solidFill>
                <a:schemeClr val="bg2"/>
              </a:solidFill>
            </a:endParaRPr>
          </a:p>
        </p:txBody>
      </p:sp>
      <p:sp>
        <p:nvSpPr>
          <p:cNvPr id="4" name="Заголовок 3"/>
          <p:cNvSpPr>
            <a:spLocks noGrp="1"/>
          </p:cNvSpPr>
          <p:nvPr>
            <p:ph type="title"/>
          </p:nvPr>
        </p:nvSpPr>
        <p:spPr/>
        <p:txBody>
          <a:bodyPr>
            <a:normAutofit fontScale="90000"/>
          </a:bodyPr>
          <a:lstStyle/>
          <a:p>
            <a:r>
              <a:rPr lang="ru-RU" b="0" dirty="0" smtClean="0">
                <a:solidFill>
                  <a:schemeClr val="bg2"/>
                </a:solidFill>
              </a:rPr>
              <a:t>              Классификация</a:t>
            </a:r>
            <a:r>
              <a:rPr lang="ru-RU" b="0" dirty="0" smtClean="0"/>
              <a:t/>
            </a:r>
            <a:br>
              <a:rPr lang="ru-RU" b="0" dirty="0" smtClean="0"/>
            </a:br>
            <a:endParaRPr lang="ru-RU" dirty="0"/>
          </a:p>
        </p:txBody>
      </p:sp>
      <p:sp>
        <p:nvSpPr>
          <p:cNvPr id="5" name="Прямоугольник 4"/>
          <p:cNvSpPr/>
          <p:nvPr/>
        </p:nvSpPr>
        <p:spPr>
          <a:xfrm>
            <a:off x="7956376" y="2564904"/>
            <a:ext cx="5040560" cy="1077218"/>
          </a:xfrm>
          <a:prstGeom prst="rect">
            <a:avLst/>
          </a:prstGeom>
        </p:spPr>
        <p:txBody>
          <a:bodyPr wrap="square">
            <a:spAutoFit/>
          </a:bodyPr>
          <a:lstStyle/>
          <a:p>
            <a:r>
              <a:rPr lang="ru-RU" sz="3200" dirty="0">
                <a:solidFill>
                  <a:schemeClr val="bg2"/>
                </a:solidFill>
              </a:rPr>
              <a:t> </a:t>
            </a:r>
          </a:p>
          <a:p>
            <a:r>
              <a:rPr lang="ru-RU" sz="3200" dirty="0">
                <a:solidFill>
                  <a:schemeClr val="bg2"/>
                </a:solidFill>
              </a:rPr>
              <a:t> </a:t>
            </a:r>
          </a:p>
        </p:txBody>
      </p:sp>
      <p:sp>
        <p:nvSpPr>
          <p:cNvPr id="7" name="Прямоугольник 6"/>
          <p:cNvSpPr/>
          <p:nvPr/>
        </p:nvSpPr>
        <p:spPr>
          <a:xfrm>
            <a:off x="4716016" y="4941168"/>
            <a:ext cx="2376264"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dirty="0" smtClean="0">
                <a:solidFill>
                  <a:schemeClr val="bg2"/>
                </a:solidFill>
              </a:rPr>
              <a:t>     форезия</a:t>
            </a:r>
            <a:r>
              <a:rPr lang="ru-RU" dirty="0" smtClean="0">
                <a:solidFill>
                  <a:schemeClr val="bg2"/>
                </a:solidFill>
              </a:rPr>
              <a:t> </a:t>
            </a:r>
            <a:endParaRPr lang="ru-RU" sz="900" dirty="0">
              <a:solidFill>
                <a:schemeClr val="bg2"/>
              </a:solidFill>
            </a:endParaRPr>
          </a:p>
        </p:txBody>
      </p:sp>
      <p:sp>
        <p:nvSpPr>
          <p:cNvPr id="8" name="Прямоугольник 7"/>
          <p:cNvSpPr/>
          <p:nvPr/>
        </p:nvSpPr>
        <p:spPr>
          <a:xfrm>
            <a:off x="4716016" y="2996952"/>
            <a:ext cx="2376264"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dirty="0" smtClean="0">
                <a:solidFill>
                  <a:schemeClr val="bg2"/>
                </a:solidFill>
              </a:rPr>
              <a:t>инквилинизм </a:t>
            </a:r>
            <a:endParaRPr lang="ru-RU" sz="2400" dirty="0">
              <a:solidFill>
                <a:schemeClr val="bg2"/>
              </a:solidFill>
            </a:endParaRPr>
          </a:p>
        </p:txBody>
      </p:sp>
      <p:sp>
        <p:nvSpPr>
          <p:cNvPr id="9" name="Прямоугольник 8"/>
          <p:cNvSpPr/>
          <p:nvPr/>
        </p:nvSpPr>
        <p:spPr>
          <a:xfrm>
            <a:off x="4716016" y="3933056"/>
            <a:ext cx="2376264"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bg2"/>
                </a:solidFill>
              </a:rPr>
              <a:t>зоохория</a:t>
            </a:r>
            <a:endParaRPr lang="ru-RU" sz="2400" dirty="0"/>
          </a:p>
        </p:txBody>
      </p:sp>
      <p:sp>
        <p:nvSpPr>
          <p:cNvPr id="10" name="Прямоугольник 9"/>
          <p:cNvSpPr/>
          <p:nvPr/>
        </p:nvSpPr>
        <p:spPr>
          <a:xfrm>
            <a:off x="4716016" y="2060848"/>
            <a:ext cx="2376264"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bg2"/>
                </a:solidFill>
              </a:rPr>
              <a:t>эпиойкия</a:t>
            </a:r>
            <a:endParaRPr lang="ru-RU" sz="2400" dirty="0"/>
          </a:p>
        </p:txBody>
      </p:sp>
      <p:sp>
        <p:nvSpPr>
          <p:cNvPr id="11" name="Прямоугольник 10"/>
          <p:cNvSpPr/>
          <p:nvPr/>
        </p:nvSpPr>
        <p:spPr>
          <a:xfrm>
            <a:off x="1547664" y="4941168"/>
            <a:ext cx="2376264"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3600" dirty="0" smtClean="0">
                <a:solidFill>
                  <a:schemeClr val="bg2"/>
                </a:solidFill>
              </a:rPr>
              <a:t>   </a:t>
            </a:r>
            <a:r>
              <a:rPr lang="ru-RU" sz="2400" dirty="0" smtClean="0">
                <a:solidFill>
                  <a:schemeClr val="bg2"/>
                </a:solidFill>
              </a:rPr>
              <a:t>эпибиоз</a:t>
            </a:r>
            <a:r>
              <a:rPr lang="ru-RU" dirty="0" smtClean="0">
                <a:solidFill>
                  <a:schemeClr val="bg2"/>
                </a:solidFill>
              </a:rPr>
              <a:t> </a:t>
            </a:r>
            <a:endParaRPr lang="ru-RU" dirty="0">
              <a:solidFill>
                <a:schemeClr val="bg2"/>
              </a:solidFill>
            </a:endParaRPr>
          </a:p>
        </p:txBody>
      </p:sp>
      <p:sp>
        <p:nvSpPr>
          <p:cNvPr id="12" name="Прямоугольник 11"/>
          <p:cNvSpPr/>
          <p:nvPr/>
        </p:nvSpPr>
        <p:spPr>
          <a:xfrm>
            <a:off x="1547664" y="3933056"/>
            <a:ext cx="2376264"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dirty="0" smtClean="0">
                <a:solidFill>
                  <a:schemeClr val="bg2"/>
                </a:solidFill>
              </a:rPr>
              <a:t>    энтойкия</a:t>
            </a:r>
            <a:r>
              <a:rPr lang="ru-RU" dirty="0" smtClean="0">
                <a:solidFill>
                  <a:schemeClr val="bg2"/>
                </a:solidFill>
              </a:rPr>
              <a:t> </a:t>
            </a:r>
            <a:endParaRPr lang="ru-RU" dirty="0">
              <a:solidFill>
                <a:schemeClr val="bg2"/>
              </a:solidFill>
            </a:endParaRPr>
          </a:p>
        </p:txBody>
      </p:sp>
      <p:sp>
        <p:nvSpPr>
          <p:cNvPr id="13" name="Прямоугольник 12"/>
          <p:cNvSpPr/>
          <p:nvPr/>
        </p:nvSpPr>
        <p:spPr>
          <a:xfrm>
            <a:off x="1547664" y="2996952"/>
            <a:ext cx="2376264"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dirty="0" smtClean="0">
                <a:solidFill>
                  <a:schemeClr val="bg2"/>
                </a:solidFill>
              </a:rPr>
              <a:t>    синойкия</a:t>
            </a:r>
            <a:r>
              <a:rPr lang="ru-RU" dirty="0" smtClean="0">
                <a:solidFill>
                  <a:schemeClr val="bg2"/>
                </a:solidFill>
              </a:rPr>
              <a:t> </a:t>
            </a:r>
            <a:endParaRPr lang="ru-RU" dirty="0">
              <a:solidFill>
                <a:schemeClr val="bg2"/>
              </a:solidFill>
            </a:endParaRPr>
          </a:p>
        </p:txBody>
      </p:sp>
      <p:sp>
        <p:nvSpPr>
          <p:cNvPr id="14" name="Прямоугольник 13"/>
          <p:cNvSpPr/>
          <p:nvPr/>
        </p:nvSpPr>
        <p:spPr>
          <a:xfrm>
            <a:off x="1547664" y="2060848"/>
            <a:ext cx="2376264"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solidFill>
                  <a:schemeClr val="bg2"/>
                </a:solidFill>
              </a:rPr>
              <a:t>     </a:t>
            </a:r>
            <a:r>
              <a:rPr lang="ru-RU" sz="2400" dirty="0" smtClean="0">
                <a:solidFill>
                  <a:schemeClr val="bg2"/>
                </a:solidFill>
              </a:rPr>
              <a:t>паройкия</a:t>
            </a:r>
            <a:endParaRPr lang="ru-RU" sz="1400" dirty="0">
              <a:solidFill>
                <a:schemeClr val="bg2"/>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1268760"/>
            <a:ext cx="7416824" cy="1477328"/>
          </a:xfrm>
          <a:prstGeom prst="rect">
            <a:avLst/>
          </a:prstGeom>
        </p:spPr>
        <p:txBody>
          <a:bodyPr wrap="square">
            <a:spAutoFit/>
          </a:bodyPr>
          <a:lstStyle/>
          <a:p>
            <a:r>
              <a:rPr lang="ru-RU" i="1" dirty="0" smtClean="0">
                <a:solidFill>
                  <a:schemeClr val="bg2"/>
                </a:solidFill>
              </a:rPr>
              <a:t>Паройкия</a:t>
            </a:r>
            <a:r>
              <a:rPr lang="ru-RU" dirty="0">
                <a:solidFill>
                  <a:schemeClr val="bg2"/>
                </a:solidFill>
              </a:rPr>
              <a:t> — один организм использует другого (его самого, либо его жилище: раковину, гнездо и т. п.) в качестве убежища; складывается между животными, обладающими средствами защиты и незащищенными (</a:t>
            </a:r>
            <a:r>
              <a:rPr lang="ru-RU" dirty="0" smtClean="0">
                <a:solidFill>
                  <a:schemeClr val="bg2"/>
                </a:solidFill>
              </a:rPr>
              <a:t>например, актиния на раковине рака-отшельника).</a:t>
            </a:r>
            <a:endParaRPr lang="ru-RU" dirty="0">
              <a:solidFill>
                <a:schemeClr val="bg2"/>
              </a:solidFill>
            </a:endParaRPr>
          </a:p>
        </p:txBody>
      </p:sp>
      <p:sp>
        <p:nvSpPr>
          <p:cNvPr id="3" name="Заголовок 2"/>
          <p:cNvSpPr>
            <a:spLocks noGrp="1"/>
          </p:cNvSpPr>
          <p:nvPr>
            <p:ph type="title"/>
          </p:nvPr>
        </p:nvSpPr>
        <p:spPr/>
        <p:txBody>
          <a:bodyPr/>
          <a:lstStyle/>
          <a:p>
            <a:r>
              <a:rPr lang="ru-RU" dirty="0" smtClean="0">
                <a:solidFill>
                  <a:schemeClr val="bg2"/>
                </a:solidFill>
              </a:rPr>
              <a:t>                 Паройкия</a:t>
            </a:r>
            <a:endParaRPr lang="ru-RU" dirty="0">
              <a:solidFill>
                <a:schemeClr val="bg2"/>
              </a:solidFill>
            </a:endParaRPr>
          </a:p>
        </p:txBody>
      </p:sp>
      <p:pic>
        <p:nvPicPr>
          <p:cNvPr id="8194" name="Picture 2" descr="Подводный мир: АКТИНИИ. Обсуждение на LiveInternet - Российский Сервис Онлайн-Дневников"/>
          <p:cNvPicPr>
            <a:picLocks noChangeAspect="1" noChangeArrowheads="1"/>
          </p:cNvPicPr>
          <p:nvPr/>
        </p:nvPicPr>
        <p:blipFill>
          <a:blip r:embed="rId2" cstate="print"/>
          <a:srcRect/>
          <a:stretch>
            <a:fillRect/>
          </a:stretch>
        </p:blipFill>
        <p:spPr bwMode="auto">
          <a:xfrm>
            <a:off x="827584" y="2780928"/>
            <a:ext cx="4224469" cy="3168352"/>
          </a:xfrm>
          <a:prstGeom prst="rect">
            <a:avLst/>
          </a:prstGeom>
          <a:noFill/>
        </p:spPr>
      </p:pic>
      <p:pic>
        <p:nvPicPr>
          <p:cNvPr id="8196" name="Picture 4" descr="Цветочная гостиная. . - Клуб Сезон"/>
          <p:cNvPicPr>
            <a:picLocks noChangeAspect="1" noChangeArrowheads="1"/>
          </p:cNvPicPr>
          <p:nvPr/>
        </p:nvPicPr>
        <p:blipFill>
          <a:blip r:embed="rId3" cstate="print"/>
          <a:srcRect/>
          <a:stretch>
            <a:fillRect/>
          </a:stretch>
        </p:blipFill>
        <p:spPr bwMode="auto">
          <a:xfrm>
            <a:off x="5220072" y="3861048"/>
            <a:ext cx="3732923" cy="2799692"/>
          </a:xfrm>
          <a:prstGeom prst="rect">
            <a:avLst/>
          </a:prstGeom>
          <a:noFill/>
        </p:spPr>
      </p:pic>
      <p:sp>
        <p:nvSpPr>
          <p:cNvPr id="6" name="Прямоугольник 5"/>
          <p:cNvSpPr/>
          <p:nvPr/>
        </p:nvSpPr>
        <p:spPr>
          <a:xfrm>
            <a:off x="6516216" y="3284984"/>
            <a:ext cx="1130438" cy="369332"/>
          </a:xfrm>
          <a:prstGeom prst="rect">
            <a:avLst/>
          </a:prstGeom>
        </p:spPr>
        <p:txBody>
          <a:bodyPr wrap="none">
            <a:spAutoFit/>
          </a:bodyPr>
          <a:lstStyle/>
          <a:p>
            <a:r>
              <a:rPr lang="ru-RU" dirty="0">
                <a:solidFill>
                  <a:schemeClr val="bg2"/>
                </a:solidFill>
              </a:rPr>
              <a:t>А</a:t>
            </a:r>
            <a:r>
              <a:rPr lang="ru-RU" dirty="0" smtClean="0">
                <a:solidFill>
                  <a:schemeClr val="bg2"/>
                </a:solidFill>
              </a:rPr>
              <a:t>ктиния</a:t>
            </a:r>
            <a:endParaRPr lang="ru-RU" dirty="0"/>
          </a:p>
        </p:txBody>
      </p:sp>
      <p:sp>
        <p:nvSpPr>
          <p:cNvPr id="7" name="Прямоугольник 6"/>
          <p:cNvSpPr/>
          <p:nvPr/>
        </p:nvSpPr>
        <p:spPr>
          <a:xfrm>
            <a:off x="2843808" y="6021288"/>
            <a:ext cx="1939955" cy="369332"/>
          </a:xfrm>
          <a:prstGeom prst="rect">
            <a:avLst/>
          </a:prstGeom>
        </p:spPr>
        <p:txBody>
          <a:bodyPr wrap="none">
            <a:spAutoFit/>
          </a:bodyPr>
          <a:lstStyle/>
          <a:p>
            <a:r>
              <a:rPr lang="ru-RU" dirty="0" smtClean="0">
                <a:solidFill>
                  <a:schemeClr val="bg2"/>
                </a:solidFill>
              </a:rPr>
              <a:t>Рак-отшельник</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2"/>
                </a:solidFill>
              </a:rPr>
              <a:t>                Синойкия</a:t>
            </a:r>
            <a:endParaRPr lang="ru-RU" dirty="0"/>
          </a:p>
        </p:txBody>
      </p:sp>
      <p:sp>
        <p:nvSpPr>
          <p:cNvPr id="3" name="Прямоугольник 2"/>
          <p:cNvSpPr/>
          <p:nvPr/>
        </p:nvSpPr>
        <p:spPr>
          <a:xfrm>
            <a:off x="251520" y="1268760"/>
            <a:ext cx="8568952" cy="2308324"/>
          </a:xfrm>
          <a:prstGeom prst="rect">
            <a:avLst/>
          </a:prstGeom>
        </p:spPr>
        <p:txBody>
          <a:bodyPr wrap="square">
            <a:spAutoFit/>
          </a:bodyPr>
          <a:lstStyle/>
          <a:p>
            <a:r>
              <a:rPr lang="ru-RU" i="1" dirty="0" smtClean="0">
                <a:solidFill>
                  <a:schemeClr val="bg2"/>
                </a:solidFill>
              </a:rPr>
              <a:t>Синойкия</a:t>
            </a:r>
            <a:r>
              <a:rPr lang="ru-RU" i="1" dirty="0">
                <a:solidFill>
                  <a:schemeClr val="bg2"/>
                </a:solidFill>
              </a:rPr>
              <a:t> (квартирантство) </a:t>
            </a:r>
            <a:r>
              <a:rPr lang="ru-RU" dirty="0">
                <a:solidFill>
                  <a:schemeClr val="bg2"/>
                </a:solidFill>
              </a:rPr>
              <a:t>— один организм (комменсал) использует другого (его самого либо его жилище) в качестве </a:t>
            </a:r>
            <a:r>
              <a:rPr lang="ru-RU" dirty="0" smtClean="0">
                <a:solidFill>
                  <a:schemeClr val="bg2"/>
                </a:solidFill>
              </a:rPr>
              <a:t>жилища. </a:t>
            </a:r>
            <a:br>
              <a:rPr lang="ru-RU" dirty="0" smtClean="0">
                <a:solidFill>
                  <a:schemeClr val="bg2"/>
                </a:solidFill>
              </a:rPr>
            </a:br>
            <a:r>
              <a:rPr lang="ru-RU" dirty="0" smtClean="0">
                <a:solidFill>
                  <a:schemeClr val="bg2"/>
                </a:solidFill>
              </a:rPr>
              <a:t>Например, пресноводные рыбы горчаки откладывают икринки в мантийную полость двустворчатых моллюсков (перловиц или беззубок). Развивающиеся икринки надежно защищены раковиной моллюска, но они безразличны для хозяина и не питаются за его счет.</a:t>
            </a:r>
          </a:p>
          <a:p>
            <a:endParaRPr lang="ru-RU" dirty="0">
              <a:solidFill>
                <a:schemeClr val="bg2"/>
              </a:solidFill>
            </a:endParaRPr>
          </a:p>
        </p:txBody>
      </p:sp>
      <p:pic>
        <p:nvPicPr>
          <p:cNvPr id="7170" name="Picture 2" descr="PУCCKAЯ PЫБAЛKA 2.4 Renewed - лучшая индивидуальная сборка * Просмотр темы - Горчак"/>
          <p:cNvPicPr>
            <a:picLocks noChangeAspect="1" noChangeArrowheads="1"/>
          </p:cNvPicPr>
          <p:nvPr/>
        </p:nvPicPr>
        <p:blipFill>
          <a:blip r:embed="rId2" cstate="print"/>
          <a:srcRect/>
          <a:stretch>
            <a:fillRect/>
          </a:stretch>
        </p:blipFill>
        <p:spPr bwMode="auto">
          <a:xfrm flipH="1">
            <a:off x="323528" y="3140968"/>
            <a:ext cx="4536504" cy="2681874"/>
          </a:xfrm>
          <a:prstGeom prst="rect">
            <a:avLst/>
          </a:prstGeom>
          <a:noFill/>
        </p:spPr>
      </p:pic>
      <p:pic>
        <p:nvPicPr>
          <p:cNvPr id="7172" name="Picture 4" descr="Tetis.ru :: Просмотр темы - Заселение дрессеной пресных водоемов"/>
          <p:cNvPicPr>
            <a:picLocks noChangeAspect="1" noChangeArrowheads="1"/>
          </p:cNvPicPr>
          <p:nvPr/>
        </p:nvPicPr>
        <p:blipFill>
          <a:blip r:embed="rId3" cstate="print"/>
          <a:srcRect/>
          <a:stretch>
            <a:fillRect/>
          </a:stretch>
        </p:blipFill>
        <p:spPr bwMode="auto">
          <a:xfrm>
            <a:off x="5076056" y="3717032"/>
            <a:ext cx="3744416" cy="2291584"/>
          </a:xfrm>
          <a:prstGeom prst="rect">
            <a:avLst/>
          </a:prstGeom>
          <a:noFill/>
        </p:spPr>
      </p:pic>
      <p:sp>
        <p:nvSpPr>
          <p:cNvPr id="7" name="TextBox 6"/>
          <p:cNvSpPr txBox="1"/>
          <p:nvPr/>
        </p:nvSpPr>
        <p:spPr>
          <a:xfrm>
            <a:off x="6300192" y="6165304"/>
            <a:ext cx="1180131" cy="369332"/>
          </a:xfrm>
          <a:prstGeom prst="rect">
            <a:avLst/>
          </a:prstGeom>
          <a:noFill/>
        </p:spPr>
        <p:txBody>
          <a:bodyPr wrap="none" rtlCol="0">
            <a:spAutoFit/>
          </a:bodyPr>
          <a:lstStyle/>
          <a:p>
            <a:r>
              <a:rPr lang="ru-RU" dirty="0" smtClean="0">
                <a:solidFill>
                  <a:schemeClr val="bg2"/>
                </a:solidFill>
              </a:rPr>
              <a:t>Беззубка</a:t>
            </a:r>
            <a:endParaRPr lang="ru-RU" dirty="0">
              <a:solidFill>
                <a:schemeClr val="bg2"/>
              </a:solidFill>
            </a:endParaRPr>
          </a:p>
        </p:txBody>
      </p:sp>
      <p:sp>
        <p:nvSpPr>
          <p:cNvPr id="8" name="TextBox 7"/>
          <p:cNvSpPr txBox="1"/>
          <p:nvPr/>
        </p:nvSpPr>
        <p:spPr>
          <a:xfrm>
            <a:off x="3059832" y="5733256"/>
            <a:ext cx="960519" cy="369332"/>
          </a:xfrm>
          <a:prstGeom prst="rect">
            <a:avLst/>
          </a:prstGeom>
          <a:noFill/>
        </p:spPr>
        <p:txBody>
          <a:bodyPr wrap="none" rtlCol="0">
            <a:spAutoFit/>
          </a:bodyPr>
          <a:lstStyle/>
          <a:p>
            <a:r>
              <a:rPr lang="ru-RU" dirty="0" smtClean="0">
                <a:solidFill>
                  <a:schemeClr val="bg2"/>
                </a:solidFill>
              </a:rPr>
              <a:t>Горчак</a:t>
            </a:r>
            <a:endParaRPr lang="ru-RU" dirty="0">
              <a:solidFill>
                <a:schemeClr val="bg2"/>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2"/>
                </a:solidFill>
              </a:rPr>
              <a:t>                Энтойкия</a:t>
            </a:r>
            <a:endParaRPr lang="ru-RU" dirty="0"/>
          </a:p>
        </p:txBody>
      </p:sp>
      <p:sp>
        <p:nvSpPr>
          <p:cNvPr id="3" name="Прямоугольник 2"/>
          <p:cNvSpPr/>
          <p:nvPr/>
        </p:nvSpPr>
        <p:spPr>
          <a:xfrm>
            <a:off x="539552" y="1628801"/>
            <a:ext cx="7920880" cy="923330"/>
          </a:xfrm>
          <a:prstGeom prst="rect">
            <a:avLst/>
          </a:prstGeom>
        </p:spPr>
        <p:txBody>
          <a:bodyPr wrap="square">
            <a:spAutoFit/>
          </a:bodyPr>
          <a:lstStyle/>
          <a:p>
            <a:r>
              <a:rPr lang="ru-RU" i="1" dirty="0" smtClean="0">
                <a:solidFill>
                  <a:schemeClr val="bg2"/>
                </a:solidFill>
              </a:rPr>
              <a:t>Энтойкия</a:t>
            </a:r>
            <a:r>
              <a:rPr lang="ru-RU" dirty="0">
                <a:solidFill>
                  <a:schemeClr val="bg2"/>
                </a:solidFill>
              </a:rPr>
              <a:t> — одни животные поселяются внутри полостей других, имеющих сообщение с внешней средой, </a:t>
            </a:r>
            <a:r>
              <a:rPr lang="ru-RU" dirty="0" smtClean="0">
                <a:solidFill>
                  <a:schemeClr val="bg2"/>
                </a:solidFill>
              </a:rPr>
              <a:t>например </a:t>
            </a:r>
            <a:r>
              <a:rPr lang="ru-RU" dirty="0">
                <a:solidFill>
                  <a:schemeClr val="bg2"/>
                </a:solidFill>
              </a:rPr>
              <a:t>наличие нормальной микрофлоры в кишечнике человека.</a:t>
            </a:r>
          </a:p>
        </p:txBody>
      </p:sp>
      <p:pic>
        <p:nvPicPr>
          <p:cNvPr id="6146" name="Picture 2" descr="7 Июнь, 2012 - News - 2"/>
          <p:cNvPicPr>
            <a:picLocks noChangeAspect="1" noChangeArrowheads="1"/>
          </p:cNvPicPr>
          <p:nvPr/>
        </p:nvPicPr>
        <p:blipFill>
          <a:blip r:embed="rId2" cstate="print"/>
          <a:srcRect/>
          <a:stretch>
            <a:fillRect/>
          </a:stretch>
        </p:blipFill>
        <p:spPr bwMode="auto">
          <a:xfrm>
            <a:off x="611560" y="2852936"/>
            <a:ext cx="4329994" cy="2808312"/>
          </a:xfrm>
          <a:prstGeom prst="rect">
            <a:avLst/>
          </a:prstGeom>
          <a:noFill/>
        </p:spPr>
      </p:pic>
      <p:pic>
        <p:nvPicPr>
          <p:cNvPr id="6148" name="Picture 4" descr="Здоровье Любовь Медитация - Part 13"/>
          <p:cNvPicPr>
            <a:picLocks noChangeAspect="1" noChangeArrowheads="1"/>
          </p:cNvPicPr>
          <p:nvPr/>
        </p:nvPicPr>
        <p:blipFill>
          <a:blip r:embed="rId3" cstate="print"/>
          <a:srcRect/>
          <a:stretch>
            <a:fillRect/>
          </a:stretch>
        </p:blipFill>
        <p:spPr bwMode="auto">
          <a:xfrm>
            <a:off x="5220072" y="2708920"/>
            <a:ext cx="3252704" cy="3672408"/>
          </a:xfrm>
          <a:prstGeom prst="rect">
            <a:avLst/>
          </a:prstGeom>
          <a:noFill/>
        </p:spPr>
      </p:pic>
      <p:sp>
        <p:nvSpPr>
          <p:cNvPr id="6" name="TextBox 5"/>
          <p:cNvSpPr txBox="1"/>
          <p:nvPr/>
        </p:nvSpPr>
        <p:spPr>
          <a:xfrm>
            <a:off x="2987824" y="5949280"/>
            <a:ext cx="1675459" cy="369332"/>
          </a:xfrm>
          <a:prstGeom prst="rect">
            <a:avLst/>
          </a:prstGeom>
          <a:noFill/>
        </p:spPr>
        <p:txBody>
          <a:bodyPr wrap="none" rtlCol="0">
            <a:spAutoFit/>
          </a:bodyPr>
          <a:lstStyle/>
          <a:p>
            <a:r>
              <a:rPr lang="ru-RU" dirty="0" smtClean="0">
                <a:solidFill>
                  <a:schemeClr val="bg2"/>
                </a:solidFill>
              </a:rPr>
              <a:t>Микрофлора</a:t>
            </a:r>
            <a:endParaRPr lang="ru-RU" dirty="0">
              <a:solidFill>
                <a:schemeClr val="bg2"/>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2"/>
                </a:solidFill>
              </a:rPr>
              <a:t>                 Эпибиоз</a:t>
            </a:r>
            <a:endParaRPr lang="ru-RU" dirty="0"/>
          </a:p>
        </p:txBody>
      </p:sp>
      <p:sp>
        <p:nvSpPr>
          <p:cNvPr id="3" name="Прямоугольник 2"/>
          <p:cNvSpPr/>
          <p:nvPr/>
        </p:nvSpPr>
        <p:spPr>
          <a:xfrm>
            <a:off x="683568" y="1268760"/>
            <a:ext cx="8208912" cy="923330"/>
          </a:xfrm>
          <a:prstGeom prst="rect">
            <a:avLst/>
          </a:prstGeom>
        </p:spPr>
        <p:txBody>
          <a:bodyPr wrap="square">
            <a:spAutoFit/>
          </a:bodyPr>
          <a:lstStyle/>
          <a:p>
            <a:r>
              <a:rPr lang="ru-RU" i="1" dirty="0" smtClean="0">
                <a:solidFill>
                  <a:schemeClr val="bg2"/>
                </a:solidFill>
              </a:rPr>
              <a:t>Эпибиоз</a:t>
            </a:r>
            <a:r>
              <a:rPr lang="ru-RU" dirty="0">
                <a:solidFill>
                  <a:schemeClr val="bg2"/>
                </a:solidFill>
              </a:rPr>
              <a:t> — одни организмы живут на поверхности других (например, усоногие рачки на горбатых китах, непаразитические эпифиты на других растениях).</a:t>
            </a:r>
          </a:p>
        </p:txBody>
      </p:sp>
      <p:pic>
        <p:nvPicPr>
          <p:cNvPr id="5124" name="Picture 4" descr="Меропланктон QuickiWiki"/>
          <p:cNvPicPr>
            <a:picLocks noChangeAspect="1" noChangeArrowheads="1"/>
          </p:cNvPicPr>
          <p:nvPr/>
        </p:nvPicPr>
        <p:blipFill>
          <a:blip r:embed="rId2" cstate="print"/>
          <a:srcRect/>
          <a:stretch>
            <a:fillRect/>
          </a:stretch>
        </p:blipFill>
        <p:spPr bwMode="auto">
          <a:xfrm>
            <a:off x="5004048" y="3645024"/>
            <a:ext cx="4000442" cy="2880320"/>
          </a:xfrm>
          <a:prstGeom prst="rect">
            <a:avLst/>
          </a:prstGeom>
          <a:noFill/>
        </p:spPr>
      </p:pic>
      <p:pic>
        <p:nvPicPr>
          <p:cNvPr id="5126" name="Picture 6" descr="Горбатые киты от Tony Wu (10 фото) - Фото животных - tony wu киты"/>
          <p:cNvPicPr>
            <a:picLocks noChangeAspect="1" noChangeArrowheads="1"/>
          </p:cNvPicPr>
          <p:nvPr/>
        </p:nvPicPr>
        <p:blipFill>
          <a:blip r:embed="rId3" cstate="print"/>
          <a:srcRect/>
          <a:stretch>
            <a:fillRect/>
          </a:stretch>
        </p:blipFill>
        <p:spPr bwMode="auto">
          <a:xfrm>
            <a:off x="179512" y="2708920"/>
            <a:ext cx="4711159" cy="2952328"/>
          </a:xfrm>
          <a:prstGeom prst="rect">
            <a:avLst/>
          </a:prstGeom>
          <a:noFill/>
        </p:spPr>
      </p:pic>
      <p:sp>
        <p:nvSpPr>
          <p:cNvPr id="8" name="Прямоугольник 7"/>
          <p:cNvSpPr/>
          <p:nvPr/>
        </p:nvSpPr>
        <p:spPr>
          <a:xfrm>
            <a:off x="5940152" y="3140968"/>
            <a:ext cx="2073003" cy="369332"/>
          </a:xfrm>
          <a:prstGeom prst="rect">
            <a:avLst/>
          </a:prstGeom>
        </p:spPr>
        <p:txBody>
          <a:bodyPr wrap="none">
            <a:spAutoFit/>
          </a:bodyPr>
          <a:lstStyle/>
          <a:p>
            <a:r>
              <a:rPr lang="ru-RU" dirty="0">
                <a:solidFill>
                  <a:schemeClr val="bg2"/>
                </a:solidFill>
              </a:rPr>
              <a:t>У</a:t>
            </a:r>
            <a:r>
              <a:rPr lang="ru-RU" dirty="0" smtClean="0">
                <a:solidFill>
                  <a:schemeClr val="bg2"/>
                </a:solidFill>
              </a:rPr>
              <a:t>соногие рачки </a:t>
            </a:r>
            <a:endParaRPr lang="ru-RU" dirty="0"/>
          </a:p>
        </p:txBody>
      </p:sp>
      <p:sp>
        <p:nvSpPr>
          <p:cNvPr id="9" name="Прямоугольник 8"/>
          <p:cNvSpPr/>
          <p:nvPr/>
        </p:nvSpPr>
        <p:spPr>
          <a:xfrm>
            <a:off x="2843808" y="5877272"/>
            <a:ext cx="1734770" cy="369332"/>
          </a:xfrm>
          <a:prstGeom prst="rect">
            <a:avLst/>
          </a:prstGeom>
        </p:spPr>
        <p:txBody>
          <a:bodyPr wrap="none">
            <a:spAutoFit/>
          </a:bodyPr>
          <a:lstStyle/>
          <a:p>
            <a:r>
              <a:rPr lang="ru-RU" dirty="0" smtClean="0">
                <a:solidFill>
                  <a:schemeClr val="bg2"/>
                </a:solidFill>
              </a:rPr>
              <a:t>Горбатый кит</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2"/>
                </a:solidFill>
              </a:rPr>
              <a:t>                Эпиойкия</a:t>
            </a:r>
            <a:endParaRPr lang="ru-RU" dirty="0"/>
          </a:p>
        </p:txBody>
      </p:sp>
      <p:sp>
        <p:nvSpPr>
          <p:cNvPr id="3" name="Прямоугольник 2"/>
          <p:cNvSpPr/>
          <p:nvPr/>
        </p:nvSpPr>
        <p:spPr>
          <a:xfrm>
            <a:off x="611560" y="1268760"/>
            <a:ext cx="7776864" cy="2031325"/>
          </a:xfrm>
          <a:prstGeom prst="rect">
            <a:avLst/>
          </a:prstGeom>
        </p:spPr>
        <p:txBody>
          <a:bodyPr wrap="square">
            <a:spAutoFit/>
          </a:bodyPr>
          <a:lstStyle/>
          <a:p>
            <a:r>
              <a:rPr lang="ru-RU" i="1" dirty="0" smtClean="0">
                <a:solidFill>
                  <a:schemeClr val="bg2"/>
                </a:solidFill>
              </a:rPr>
              <a:t>Эпиойкия</a:t>
            </a:r>
            <a:r>
              <a:rPr lang="ru-RU" i="1" dirty="0">
                <a:solidFill>
                  <a:schemeClr val="bg2"/>
                </a:solidFill>
              </a:rPr>
              <a:t> </a:t>
            </a:r>
            <a:r>
              <a:rPr lang="ru-RU" i="1" dirty="0" smtClean="0">
                <a:solidFill>
                  <a:schemeClr val="bg2"/>
                </a:solidFill>
              </a:rPr>
              <a:t>(нахлебничество</a:t>
            </a:r>
            <a:r>
              <a:rPr lang="ru-RU" i="1" dirty="0">
                <a:solidFill>
                  <a:schemeClr val="bg2"/>
                </a:solidFill>
              </a:rPr>
              <a:t>) </a:t>
            </a:r>
            <a:r>
              <a:rPr lang="ru-RU" dirty="0">
                <a:solidFill>
                  <a:schemeClr val="bg2"/>
                </a:solidFill>
              </a:rPr>
              <a:t>— один организм (комменсал) прикрепляется к организму другого вида или живёт возле него, используя остатки пищи хозяина (например, </a:t>
            </a:r>
            <a:r>
              <a:rPr lang="ru-RU" dirty="0" smtClean="0">
                <a:solidFill>
                  <a:schemeClr val="bg2"/>
                </a:solidFill>
              </a:rPr>
              <a:t>рыба-прилипала плавником-присоской </a:t>
            </a:r>
            <a:r>
              <a:rPr lang="ru-RU" dirty="0">
                <a:solidFill>
                  <a:schemeClr val="bg2"/>
                </a:solidFill>
              </a:rPr>
              <a:t>прикрепляется к коже акул и других крупных рыб, передвигаясь с их помощью и питаясь остатками их </a:t>
            </a:r>
            <a:r>
              <a:rPr lang="ru-RU" dirty="0" smtClean="0">
                <a:solidFill>
                  <a:schemeClr val="bg2"/>
                </a:solidFill>
              </a:rPr>
              <a:t>трапезы; </a:t>
            </a:r>
            <a:r>
              <a:rPr lang="ru-RU" dirty="0">
                <a:solidFill>
                  <a:schemeClr val="bg2"/>
                </a:solidFill>
              </a:rPr>
              <a:t>водоросли, живущие в шерсти </a:t>
            </a:r>
            <a:r>
              <a:rPr lang="ru-RU" dirty="0" smtClean="0">
                <a:solidFill>
                  <a:schemeClr val="bg2"/>
                </a:solidFill>
              </a:rPr>
              <a:t>ленивца). </a:t>
            </a:r>
            <a:br>
              <a:rPr lang="ru-RU" dirty="0" smtClean="0">
                <a:solidFill>
                  <a:schemeClr val="bg2"/>
                </a:solidFill>
              </a:rPr>
            </a:br>
            <a:r>
              <a:rPr lang="ru-RU" dirty="0" smtClean="0">
                <a:solidFill>
                  <a:schemeClr val="bg2"/>
                </a:solidFill>
              </a:rPr>
              <a:t>Эпиойкия </a:t>
            </a:r>
            <a:r>
              <a:rPr lang="ru-RU" dirty="0">
                <a:solidFill>
                  <a:schemeClr val="bg2"/>
                </a:solidFill>
              </a:rPr>
              <a:t>является одним из путей перехода к </a:t>
            </a:r>
            <a:r>
              <a:rPr lang="ru-RU" dirty="0" smtClean="0">
                <a:solidFill>
                  <a:schemeClr val="bg2"/>
                </a:solidFill>
              </a:rPr>
              <a:t>паразитизму.</a:t>
            </a:r>
            <a:endParaRPr lang="ru-RU" dirty="0">
              <a:solidFill>
                <a:schemeClr val="bg2"/>
              </a:solidFill>
            </a:endParaRPr>
          </a:p>
        </p:txBody>
      </p:sp>
      <p:pic>
        <p:nvPicPr>
          <p:cNvPr id="4098" name="Picture 2" descr="Сергей Гришин вводит в заблуждение братчан? . Antonenkov.com"/>
          <p:cNvPicPr>
            <a:picLocks noChangeAspect="1" noChangeArrowheads="1"/>
          </p:cNvPicPr>
          <p:nvPr/>
        </p:nvPicPr>
        <p:blipFill>
          <a:blip r:embed="rId2" cstate="print"/>
          <a:srcRect/>
          <a:stretch>
            <a:fillRect/>
          </a:stretch>
        </p:blipFill>
        <p:spPr bwMode="auto">
          <a:xfrm>
            <a:off x="683568" y="3356992"/>
            <a:ext cx="4464496" cy="2587531"/>
          </a:xfrm>
          <a:prstGeom prst="rect">
            <a:avLst/>
          </a:prstGeom>
          <a:noFill/>
        </p:spPr>
      </p:pic>
      <p:pic>
        <p:nvPicPr>
          <p:cNvPr id="4100" name="Picture 4" descr="Подкласс: Neopterygii Cope, 1871 = Новопёрые рыбы Отряд. . С…"/>
          <p:cNvPicPr>
            <a:picLocks noChangeAspect="1" noChangeArrowheads="1"/>
          </p:cNvPicPr>
          <p:nvPr/>
        </p:nvPicPr>
        <p:blipFill>
          <a:blip r:embed="rId3" cstate="print"/>
          <a:srcRect/>
          <a:stretch>
            <a:fillRect/>
          </a:stretch>
        </p:blipFill>
        <p:spPr bwMode="auto">
          <a:xfrm>
            <a:off x="5364088" y="3356992"/>
            <a:ext cx="3555962" cy="2592288"/>
          </a:xfrm>
          <a:prstGeom prst="rect">
            <a:avLst/>
          </a:prstGeom>
          <a:noFill/>
        </p:spPr>
      </p:pic>
      <p:sp>
        <p:nvSpPr>
          <p:cNvPr id="6" name="TextBox 5"/>
          <p:cNvSpPr txBox="1"/>
          <p:nvPr/>
        </p:nvSpPr>
        <p:spPr>
          <a:xfrm>
            <a:off x="3923928" y="6165304"/>
            <a:ext cx="3108543" cy="369332"/>
          </a:xfrm>
          <a:prstGeom prst="rect">
            <a:avLst/>
          </a:prstGeom>
          <a:noFill/>
        </p:spPr>
        <p:txBody>
          <a:bodyPr wrap="none" rtlCol="0">
            <a:spAutoFit/>
          </a:bodyPr>
          <a:lstStyle/>
          <a:p>
            <a:r>
              <a:rPr lang="ru-RU" dirty="0" smtClean="0">
                <a:solidFill>
                  <a:schemeClr val="bg2"/>
                </a:solidFill>
              </a:rPr>
              <a:t>Акула и рыба-прилипала</a:t>
            </a:r>
            <a:endParaRPr lang="ru-RU" dirty="0">
              <a:solidFill>
                <a:schemeClr val="bg2"/>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Другая 2">
      <a:dk1>
        <a:srgbClr val="FFFFFF"/>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341</TotalTime>
  <Words>261</Words>
  <Application>Microsoft Office PowerPoint</Application>
  <PresentationFormat>Экран (4:3)</PresentationFormat>
  <Paragraphs>66</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Открытая</vt:lpstr>
      <vt:lpstr>Комменсализм </vt:lpstr>
      <vt:lpstr>              Определение</vt:lpstr>
      <vt:lpstr>Слайд 3</vt:lpstr>
      <vt:lpstr>              Классификация </vt:lpstr>
      <vt:lpstr>                 Паройкия</vt:lpstr>
      <vt:lpstr>                Синойкия</vt:lpstr>
      <vt:lpstr>                Энтойкия</vt:lpstr>
      <vt:lpstr>                 Эпибиоз</vt:lpstr>
      <vt:lpstr>                Эпиойкия</vt:lpstr>
      <vt:lpstr>             Инквилинизм</vt:lpstr>
      <vt:lpstr>               Зоохория</vt:lpstr>
      <vt:lpstr>                 Форезия</vt:lpstr>
      <vt:lpstr>       Примеры у растений</vt:lpstr>
      <vt:lpstr>Слайд 14</vt:lpstr>
      <vt:lpstr>Слайд 15</vt:lpstr>
      <vt:lpstr>Слайд 16</vt:lpstr>
      <vt:lpstr>       Примеры у животных</vt:lpstr>
      <vt:lpstr>Слайд 18</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1</cp:lastModifiedBy>
  <cp:revision>34</cp:revision>
  <dcterms:created xsi:type="dcterms:W3CDTF">2015-05-17T09:55:25Z</dcterms:created>
  <dcterms:modified xsi:type="dcterms:W3CDTF">2015-11-01T16:30:45Z</dcterms:modified>
</cp:coreProperties>
</file>