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56" r:id="rId2"/>
    <p:sldId id="271" r:id="rId3"/>
    <p:sldId id="272" r:id="rId4"/>
    <p:sldId id="265" r:id="rId5"/>
    <p:sldId id="273" r:id="rId6"/>
    <p:sldId id="278" r:id="rId7"/>
    <p:sldId id="257" r:id="rId8"/>
    <p:sldId id="277" r:id="rId9"/>
    <p:sldId id="287" r:id="rId10"/>
    <p:sldId id="276" r:id="rId11"/>
    <p:sldId id="288" r:id="rId12"/>
    <p:sldId id="284" r:id="rId13"/>
    <p:sldId id="266" r:id="rId14"/>
    <p:sldId id="268" r:id="rId15"/>
    <p:sldId id="267" r:id="rId16"/>
    <p:sldId id="283" r:id="rId17"/>
    <p:sldId id="270" r:id="rId18"/>
    <p:sldId id="285" r:id="rId19"/>
    <p:sldId id="289" r:id="rId20"/>
    <p:sldId id="263" r:id="rId21"/>
    <p:sldId id="264" r:id="rId22"/>
    <p:sldId id="281" r:id="rId23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0000"/>
    <a:srgbClr val="FF0066"/>
    <a:srgbClr val="4BFFC3"/>
    <a:srgbClr val="29FF29"/>
    <a:srgbClr val="BAFC14"/>
    <a:srgbClr val="FF5B5B"/>
    <a:srgbClr val="FF5399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09" autoAdjust="0"/>
    <p:restoredTop sz="94670" autoAdjust="0"/>
  </p:normalViewPr>
  <p:slideViewPr>
    <p:cSldViewPr>
      <p:cViewPr>
        <p:scale>
          <a:sx n="75" d="100"/>
          <a:sy n="75" d="100"/>
        </p:scale>
        <p:origin x="-792" y="-6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822B889-B8EC-4F19-BB30-1CADE255771E}" type="slidenum">
              <a:rPr lang="ru-RU" altLang="en-US"/>
              <a:pPr/>
              <a:t>‹#›</a:t>
            </a:fld>
            <a:endParaRPr lang="ru-RU" altLang="en-US"/>
          </a:p>
        </p:txBody>
      </p:sp>
      <p:grpSp>
        <p:nvGrpSpPr>
          <p:cNvPr id="30728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30729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0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1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2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3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4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5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6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7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8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9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40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41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42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43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44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45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46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47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48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49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50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51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52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53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54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55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56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57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58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59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60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0CC03-BAC4-45DC-9EE8-B4683D24F3F7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6B0015-F87D-4300-B0B5-3C406D58112B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ACE4696-33BB-435F-B0D8-C6ADD22C216C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19263"/>
            <a:ext cx="4038600" cy="21288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21304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35113CD-0D9B-4495-9AAC-E278AF9CB285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53F80B4-2483-4B9A-9590-BDF822F3FD5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F9A86-FF87-4E24-97BD-4133F10F1E8C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98CBB-55E4-4C83-BD21-6A7C60107DA0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C1221E-D28C-4F36-A716-688386D58B94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CBAD76-69B8-4811-98BB-C59C092CAFB2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4344B-294B-4858-AA69-4D36F048A2B8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E370C4-6A52-4039-A5CB-05623E1C4D90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75D28-78A3-4F5C-8E76-F77A3A02E807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F87618-30CC-4036-89CF-DF35ACE4EFBB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25D5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endParaRPr lang="ru-RU" alt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ru-RU" alt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4115ECF1-2599-4B0B-BF5B-3D4646C08D93}" type="slidenum">
              <a:rPr lang="ru-RU" altLang="en-US"/>
              <a:pPr/>
              <a:t>‹#›</a:t>
            </a:fld>
            <a:endParaRPr lang="ru-RU" altLang="en-US"/>
          </a:p>
        </p:txBody>
      </p:sp>
      <p:grpSp>
        <p:nvGrpSpPr>
          <p:cNvPr id="29704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29705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06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07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08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09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10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11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12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13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14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15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16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17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18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19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20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21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22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23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24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25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26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27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28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29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30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31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32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33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34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35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0%D0%B7%D0%BE%D1%82%D0%BD%D0%B0%D1%8F_%D0%BA%D0%B8%D1%81%D0%BB%D0%BE%D1%82%D0%B0" TargetMode="External"/><Relationship Id="rId2" Type="http://schemas.openxmlformats.org/officeDocument/2006/relationships/hyperlink" Target="http://ru.wikipedia.org/wiki/%D0%A1%D0%B5%D1%80%D0%BD%D0%B0%D1%8F_%D0%BA%D0%B8%D1%81%D0%BB%D0%BE%D1%82%D0%B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90%D0%B7%D0%BE%D1%82%D0%B8%D1%81%D1%82%D0%B0%D1%8F_%D0%BA%D0%B8%D1%81%D0%BB%D0%BE%D1%82%D0%B0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>
          <a:xfrm>
            <a:off x="684213" y="5373688"/>
            <a:ext cx="8229600" cy="1143000"/>
          </a:xfrm>
        </p:spPr>
        <p:txBody>
          <a:bodyPr/>
          <a:lstStyle/>
          <a:p>
            <a:pPr algn="r"/>
            <a:endParaRPr lang="ru-RU" sz="2200" b="0" i="1">
              <a:solidFill>
                <a:schemeClr val="tx1"/>
              </a:solidFill>
            </a:endParaRPr>
          </a:p>
        </p:txBody>
      </p:sp>
      <p:pic>
        <p:nvPicPr>
          <p:cNvPr id="2057" name="Picture 9" descr="капл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28726" y="-714404"/>
            <a:ext cx="10972800" cy="8229600"/>
          </a:xfrm>
          <a:prstGeom prst="rect">
            <a:avLst/>
          </a:prstGeom>
          <a:noFill/>
        </p:spPr>
      </p:pic>
      <p:sp>
        <p:nvSpPr>
          <p:cNvPr id="2058" name="WordArt 10"/>
          <p:cNvSpPr>
            <a:spLocks noChangeArrowheads="1" noChangeShapeType="1" noTextEdit="1"/>
          </p:cNvSpPr>
          <p:nvPr/>
        </p:nvSpPr>
        <p:spPr bwMode="auto">
          <a:xfrm>
            <a:off x="0" y="-500090"/>
            <a:ext cx="9402799" cy="4376751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r>
              <a:rPr lang="ru-RU" sz="7200" kern="10" dirty="0">
                <a:ln w="12700">
                  <a:solidFill>
                    <a:srgbClr val="FF6699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Кислотные </a:t>
            </a:r>
            <a:endParaRPr lang="en-US" sz="7200" kern="10" dirty="0" smtClean="0">
              <a:ln w="12700">
                <a:solidFill>
                  <a:srgbClr val="FF6699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ru-RU" sz="7200" kern="10" dirty="0" smtClean="0">
                <a:ln w="12700">
                  <a:solidFill>
                    <a:srgbClr val="FF6699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дожди</a:t>
            </a:r>
            <a:endParaRPr lang="ru-RU" sz="7200" kern="10" dirty="0">
              <a:ln w="12700">
                <a:solidFill>
                  <a:srgbClr val="FF6699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7" name="Рамка 6"/>
          <p:cNvSpPr/>
          <p:nvPr/>
        </p:nvSpPr>
        <p:spPr bwMode="auto">
          <a:xfrm>
            <a:off x="3714744" y="6858000"/>
            <a:ext cx="3143272" cy="642966"/>
          </a:xfrm>
          <a:prstGeom prst="fram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Prezentacii.com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1" u="sng"/>
              <a:t>SO</a:t>
            </a:r>
            <a:r>
              <a:rPr lang="en-US" sz="2000" b="0" i="1" u="sng"/>
              <a:t>2 </a:t>
            </a:r>
            <a:r>
              <a:rPr lang="en-US" sz="4400" b="0" i="1" u="sng"/>
              <a:t>(</a:t>
            </a:r>
            <a:r>
              <a:rPr lang="ru-RU" sz="4400" b="0" i="1" u="sng"/>
              <a:t>оксид серы</a:t>
            </a:r>
            <a:r>
              <a:rPr lang="en-US" sz="4400" b="0" i="1" u="sng"/>
              <a:t>)</a:t>
            </a:r>
            <a:r>
              <a:rPr lang="en-US" sz="4400"/>
              <a:t> </a:t>
            </a:r>
            <a:r>
              <a:rPr lang="ru-RU" sz="4400"/>
              <a:t>-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500"/>
              <a:t>    </a:t>
            </a:r>
          </a:p>
          <a:p>
            <a:pPr>
              <a:buFontTx/>
              <a:buNone/>
            </a:pPr>
            <a:r>
              <a:rPr lang="ru-RU" sz="2500"/>
              <a:t>    Эти соединения попадают в атмосферу естественным путем с извержениями вулканов. </a:t>
            </a:r>
            <a:endParaRPr lang="ru-RU" sz="3200"/>
          </a:p>
          <a:p>
            <a:endParaRPr lang="ru-RU" sz="2600"/>
          </a:p>
        </p:txBody>
      </p:sp>
      <p:pic>
        <p:nvPicPr>
          <p:cNvPr id="56327" name="Picture 7" descr="is?rGE_6ByqtISiP1NVblHGvaprvsnV9sg4PEVR8bPvKsY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844675"/>
            <a:ext cx="3600450" cy="3463925"/>
          </a:xfrm>
          <a:noFill/>
          <a:ln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/>
      <p:bldP spid="5632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1" u="sng"/>
              <a:t>SO</a:t>
            </a:r>
            <a:r>
              <a:rPr lang="en-US" sz="2000" b="0" i="1" u="sng"/>
              <a:t>2 </a:t>
            </a:r>
            <a:r>
              <a:rPr lang="en-US" sz="4400" b="0" i="1" u="sng"/>
              <a:t>(</a:t>
            </a:r>
            <a:r>
              <a:rPr lang="ru-RU" sz="4400" b="0" i="1" u="sng"/>
              <a:t>оксид серы</a:t>
            </a:r>
            <a:r>
              <a:rPr lang="en-US" sz="4400" b="0" i="1" u="sng"/>
              <a:t>)</a:t>
            </a:r>
            <a:r>
              <a:rPr lang="en-US" sz="4400"/>
              <a:t> </a:t>
            </a:r>
            <a:r>
              <a:rPr lang="ru-RU" sz="4400"/>
              <a:t>-</a:t>
            </a:r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500"/>
              <a:t>   </a:t>
            </a:r>
          </a:p>
          <a:p>
            <a:pPr>
              <a:buFont typeface="Wingdings" pitchFamily="2" charset="2"/>
              <a:buNone/>
            </a:pPr>
            <a:r>
              <a:rPr lang="ru-RU" sz="2500"/>
              <a:t>       Но значительная часть атмосферных оксидов серы образуется в результате сжигания природного топлива. Растворяясь в дождевых каплях, оксид серы образует серную кислоту.</a:t>
            </a:r>
          </a:p>
        </p:txBody>
      </p:sp>
      <p:pic>
        <p:nvPicPr>
          <p:cNvPr id="121862" name="Picture 6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438400"/>
            <a:ext cx="4038600" cy="29733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600" b="1"/>
              <a:t>    </a:t>
            </a:r>
          </a:p>
          <a:p>
            <a:pPr algn="ctr">
              <a:buFont typeface="Wingdings" pitchFamily="2" charset="2"/>
              <a:buNone/>
            </a:pPr>
            <a:r>
              <a:rPr lang="ru-RU" sz="4600" b="1"/>
              <a:t>В чем  опасность                                             кислотных дождей?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4" name="Rectangle 10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858837"/>
          </a:xfrm>
        </p:spPr>
        <p:txBody>
          <a:bodyPr/>
          <a:lstStyle/>
          <a:p>
            <a:r>
              <a:rPr lang="en-US" sz="2800"/>
              <a:t>CaCO</a:t>
            </a:r>
            <a:r>
              <a:rPr lang="en-US" sz="2000"/>
              <a:t>3</a:t>
            </a:r>
            <a:r>
              <a:rPr lang="en-US" sz="2800"/>
              <a:t> + 2HNO</a:t>
            </a:r>
            <a:r>
              <a:rPr lang="en-US" sz="2000"/>
              <a:t>3</a:t>
            </a:r>
            <a:r>
              <a:rPr lang="en-US" sz="2800"/>
              <a:t> =Ca( NO</a:t>
            </a:r>
            <a:r>
              <a:rPr lang="en-US" sz="2000"/>
              <a:t>3</a:t>
            </a:r>
            <a:r>
              <a:rPr lang="en-US" sz="2800"/>
              <a:t> )</a:t>
            </a:r>
            <a:r>
              <a:rPr lang="en-US" sz="2000"/>
              <a:t>2</a:t>
            </a:r>
            <a:r>
              <a:rPr lang="en-US" sz="2800"/>
              <a:t> +H</a:t>
            </a:r>
            <a:r>
              <a:rPr lang="en-US" sz="2000"/>
              <a:t>2</a:t>
            </a:r>
            <a:r>
              <a:rPr lang="en-US" sz="2800"/>
              <a:t>O + CO</a:t>
            </a:r>
            <a:r>
              <a:rPr lang="en-US" sz="2000"/>
              <a:t>2</a:t>
            </a:r>
            <a:endParaRPr lang="ru-RU" sz="2000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sz="2600" b="1" i="1"/>
          </a:p>
          <a:p>
            <a:pPr>
              <a:buFont typeface="Wingdings" pitchFamily="2" charset="2"/>
              <a:buNone/>
            </a:pPr>
            <a:r>
              <a:rPr lang="ru-RU" sz="2600" b="1" i="1"/>
              <a:t>       Архитектура</a:t>
            </a:r>
          </a:p>
        </p:txBody>
      </p:sp>
      <p:sp>
        <p:nvSpPr>
          <p:cNvPr id="31755" name="Rectangle 11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sz="2600"/>
          </a:p>
        </p:txBody>
      </p:sp>
      <p:pic>
        <p:nvPicPr>
          <p:cNvPr id="31751" name="Picture 7" descr="tajin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16463" y="1844675"/>
            <a:ext cx="4038600" cy="2808288"/>
          </a:xfrm>
        </p:spPr>
      </p:pic>
      <p:pic>
        <p:nvPicPr>
          <p:cNvPr id="31752" name="Picture 8" descr="acid_rain7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3284538"/>
            <a:ext cx="4032250" cy="279241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32" name="Rectangle 20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ru-RU" sz="2600" b="1" i="1"/>
          </a:p>
          <a:p>
            <a:pPr algn="ctr">
              <a:buFont typeface="Wingdings" pitchFamily="2" charset="2"/>
              <a:buNone/>
            </a:pPr>
            <a:endParaRPr lang="ru-RU" sz="2600" b="1" i="1"/>
          </a:p>
          <a:p>
            <a:pPr algn="ctr">
              <a:buFont typeface="Wingdings" pitchFamily="2" charset="2"/>
              <a:buNone/>
            </a:pPr>
            <a:endParaRPr lang="ru-RU" sz="2600" b="1" i="1"/>
          </a:p>
          <a:p>
            <a:pPr algn="ctr">
              <a:buFont typeface="Wingdings" pitchFamily="2" charset="2"/>
              <a:buNone/>
            </a:pPr>
            <a:endParaRPr lang="ru-RU" sz="2600" b="1" i="1"/>
          </a:p>
          <a:p>
            <a:pPr algn="ctr">
              <a:buFont typeface="Wingdings" pitchFamily="2" charset="2"/>
              <a:buNone/>
            </a:pPr>
            <a:r>
              <a:rPr lang="ru-RU" sz="2600" b="1" i="1"/>
              <a:t>Животный мир </a:t>
            </a:r>
          </a:p>
        </p:txBody>
      </p:sp>
      <p:pic>
        <p:nvPicPr>
          <p:cNvPr id="38917" name="Picture 5" descr="kislotniy_dojdi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91100" y="1719263"/>
            <a:ext cx="3351213" cy="4411662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714375"/>
          </a:xfrm>
        </p:spPr>
        <p:txBody>
          <a:bodyPr/>
          <a:lstStyle/>
          <a:p>
            <a:pPr algn="ctr"/>
            <a:r>
              <a:rPr lang="ru-RU"/>
              <a:t>Растения 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84213" y="5013325"/>
            <a:ext cx="7775575" cy="287338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500" b="1" i="1"/>
              <a:t>    </a:t>
            </a:r>
            <a:endParaRPr lang="ru-RU" sz="1500"/>
          </a:p>
        </p:txBody>
      </p:sp>
      <p:pic>
        <p:nvPicPr>
          <p:cNvPr id="32775" name="Picture 7" descr="politic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700213"/>
            <a:ext cx="4176712" cy="3790950"/>
          </a:xfrm>
        </p:spPr>
      </p:pic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5292725" y="1628775"/>
            <a:ext cx="3382963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r>
              <a:rPr lang="ru-RU" sz="2000"/>
              <a:t>На листьях – белые</a:t>
            </a:r>
            <a:r>
              <a:rPr lang="en-US" sz="2000"/>
              <a:t> </a:t>
            </a:r>
            <a:r>
              <a:rPr lang="ru-RU" sz="2000"/>
              <a:t>пятна, преждевременный листопад и гибель растения</a:t>
            </a:r>
            <a:r>
              <a:rPr lang="ru-RU"/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  <p:bldP spid="327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30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Механизм воздействия </a:t>
            </a:r>
          </a:p>
        </p:txBody>
      </p:sp>
      <p:sp>
        <p:nvSpPr>
          <p:cNvPr id="86032" name="Rectangle 1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719263"/>
            <a:ext cx="4244975" cy="441166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ru-RU" sz="2600"/>
          </a:p>
          <a:p>
            <a:pPr algn="ctr">
              <a:buFont typeface="Wingdings" pitchFamily="2" charset="2"/>
              <a:buNone/>
            </a:pPr>
            <a:endParaRPr lang="ru-RU" sz="2600"/>
          </a:p>
          <a:p>
            <a:pPr algn="ctr">
              <a:buFont typeface="Wingdings" pitchFamily="2" charset="2"/>
              <a:buNone/>
            </a:pPr>
            <a:endParaRPr lang="ru-RU" sz="2600"/>
          </a:p>
          <a:p>
            <a:pPr algn="ctr">
              <a:buFont typeface="Wingdings" pitchFamily="2" charset="2"/>
              <a:buNone/>
            </a:pPr>
            <a:endParaRPr lang="ru-RU" sz="2600"/>
          </a:p>
          <a:p>
            <a:pPr>
              <a:buFont typeface="Wingdings" pitchFamily="2" charset="2"/>
              <a:buNone/>
            </a:pPr>
            <a:r>
              <a:rPr lang="ru-RU" sz="2600"/>
              <a:t>Разрушение целлюлозы,</a:t>
            </a:r>
          </a:p>
          <a:p>
            <a:pPr>
              <a:buFont typeface="Wingdings" pitchFamily="2" charset="2"/>
              <a:buNone/>
            </a:pPr>
            <a:r>
              <a:rPr lang="ru-RU" sz="2600"/>
              <a:t>всасывание тяжелых металлов   </a:t>
            </a:r>
          </a:p>
        </p:txBody>
      </p:sp>
      <p:pic>
        <p:nvPicPr>
          <p:cNvPr id="86020" name="Picture 4" descr="is?HS9Kj9yWOfSwqKRoK10N7lTmHD8KJsAOXZIWEwYyf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628775"/>
            <a:ext cx="3132138" cy="417671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6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6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30" grpId="0"/>
      <p:bldP spid="860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Воздействие на человека</a:t>
            </a:r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600"/>
              <a:t>    Болезни легких, сердца, почек, печени, центральной нервной системы, онкологические заболевания, преждевременное старение.</a:t>
            </a:r>
          </a:p>
        </p:txBody>
      </p:sp>
      <p:pic>
        <p:nvPicPr>
          <p:cNvPr id="44042" name="Picture 10" descr="is?oYdWXdcZ4v6lP5f2UsrRjrw_EIhVuxiAoaD5lCFcIjI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1700213"/>
            <a:ext cx="3671888" cy="3500437"/>
          </a:xfrm>
          <a:noFill/>
          <a:ln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8" grpId="0"/>
      <p:bldP spid="440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3594100"/>
          </a:xfrm>
        </p:spPr>
        <p:txBody>
          <a:bodyPr/>
          <a:lstStyle/>
          <a:p>
            <a:r>
              <a:rPr lang="ru-RU"/>
              <a:t>Существует ли географическая изоляция?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endParaRPr lang="ru-RU"/>
          </a:p>
        </p:txBody>
      </p:sp>
      <p:pic>
        <p:nvPicPr>
          <p:cNvPr id="9626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4221163"/>
            <a:ext cx="2160587" cy="2058987"/>
          </a:xfrm>
          <a:prstGeom prst="rect">
            <a:avLst/>
          </a:prstGeom>
          <a:noFill/>
        </p:spPr>
      </p:pic>
      <p:pic>
        <p:nvPicPr>
          <p:cNvPr id="96264" name="Picture 8" descr="j030344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549275"/>
            <a:ext cx="1655762" cy="1490663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6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/>
              <a:t>   Кислотообразующие выбросы переносятся воздушными течениями на сотни и тысячи километров </a:t>
            </a:r>
          </a:p>
          <a:p>
            <a:endParaRPr lang="ru-RU"/>
          </a:p>
          <a:p>
            <a:pPr>
              <a:buFont typeface="Wingdings" pitchFamily="2" charset="2"/>
              <a:buNone/>
            </a:pPr>
            <a:endParaRPr lang="ru-RU"/>
          </a:p>
        </p:txBody>
      </p:sp>
      <p:pic>
        <p:nvPicPr>
          <p:cNvPr id="123908" name="Picture 4" descr="j0233094"/>
          <p:cNvPicPr>
            <a:picLocks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620713"/>
            <a:ext cx="2017712" cy="208756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Термином "кислотные дожди" называют все виды метеорологических осадков - дождь, снег, град, туман, дождь со снегом, - рН которых меньше, чем среднее значение рН дождевой воды (средний рН для дождевой воды равняется 5.6)</a:t>
            </a:r>
          </a:p>
        </p:txBody>
      </p:sp>
      <p:pic>
        <p:nvPicPr>
          <p:cNvPr id="45062" name="Picture 6" descr="is?FVw1bJafMg3OrChfuNia0wpoTF1FufLxP07H9Sw_pF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60350"/>
            <a:ext cx="1655762" cy="126841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000" b="0" i="1" u="sng"/>
              <a:t>Проблема кислотных дождей в разных странах.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    Наиболее подвержены кислотным дождям: США, Западная и Центральная Европа ( особенно Англия, Германия и Польша)</a:t>
            </a:r>
          </a:p>
          <a:p>
            <a:pPr>
              <a:buFont typeface="Wingdings" pitchFamily="2" charset="2"/>
              <a:buNone/>
            </a:pPr>
            <a:r>
              <a:rPr lang="ru-RU"/>
              <a:t>      Сейчас в России эта проблема не самая актуальная, но в ближайшие несколько лет станет актуальнейшей.  Красноярский край эта проблема коснёт позже, чем многие районы России.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0" i="1" u="sng"/>
              <a:t>Решение: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100" b="1" i="1" dirty="0"/>
              <a:t>     </a:t>
            </a:r>
            <a:r>
              <a:rPr lang="ru-RU" sz="4000" b="1" i="1" dirty="0"/>
              <a:t>Единственный способ изменить ситуацию к лучшему, по мнению многих специалистов, -  это уменьшить количество вредных выбросов в атмосферу.</a:t>
            </a:r>
            <a:r>
              <a:rPr lang="ru-RU" sz="4000" dirty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4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100" dirty="0"/>
              <a:t>      </a:t>
            </a:r>
            <a:endParaRPr lang="ru-RU" sz="21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7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600"/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557338"/>
            <a:ext cx="4500562" cy="439261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ru-RU" sz="2600"/>
          </a:p>
          <a:p>
            <a:pPr algn="ctr">
              <a:buFont typeface="Wingdings" pitchFamily="2" charset="2"/>
              <a:buNone/>
            </a:pPr>
            <a:r>
              <a:rPr lang="ru-RU" sz="2600"/>
              <a:t> </a:t>
            </a:r>
            <a:r>
              <a:rPr lang="ru-RU" sz="4000"/>
              <a:t>не будьте равнодушными к гибели биосферы</a:t>
            </a:r>
          </a:p>
        </p:txBody>
      </p:sp>
      <p:pic>
        <p:nvPicPr>
          <p:cNvPr id="69640" name="Picture 8" descr="is?cdUoSWHF4dFt3lJm6vghc0bDuceLzVd9JZElgnPlbX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557338"/>
            <a:ext cx="4032250" cy="3779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6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6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6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858837"/>
          </a:xfrm>
        </p:spPr>
        <p:txBody>
          <a:bodyPr/>
          <a:lstStyle/>
          <a:p>
            <a:r>
              <a:rPr lang="ru-RU"/>
              <a:t>Неопровержимый факт</a:t>
            </a:r>
          </a:p>
        </p:txBody>
      </p:sp>
      <p:sp>
        <p:nvSpPr>
          <p:cNvPr id="4608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2600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600"/>
              <a:t>    В Англии в 1952 году непроглядный туман окутал улицы и площади Лондона. Четыре тысячи жизней он унес с собой! Частицы смога раздражали бронхи, легкие забивала слизь, кашель и сердечный приступ следовали за ними.</a:t>
            </a:r>
          </a:p>
        </p:txBody>
      </p:sp>
      <p:pic>
        <p:nvPicPr>
          <p:cNvPr id="46088" name="Picture 8" descr="is?bz_eCobu6sMBYIkR-d7yN-GzXhKHlN1MKUiPMKpW4f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773238"/>
            <a:ext cx="4103687" cy="4032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6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/>
      <p:bldP spid="4608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 descr="Пергамент"/>
          <p:cNvSpPr txBox="1">
            <a:spLocks noChangeArrowheads="1"/>
          </p:cNvSpPr>
          <p:nvPr/>
        </p:nvSpPr>
        <p:spPr bwMode="auto">
          <a:xfrm>
            <a:off x="1042988" y="1412875"/>
            <a:ext cx="71294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SO</a:t>
            </a:r>
            <a:r>
              <a:rPr lang="en-US" sz="3600" b="1" baseline="-2500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+H</a:t>
            </a:r>
            <a:r>
              <a:rPr lang="en-US" sz="3600" b="1" baseline="-2500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O=H</a:t>
            </a:r>
            <a:r>
              <a:rPr lang="en-US" sz="3600" b="1" baseline="-2500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SO</a:t>
            </a:r>
            <a:r>
              <a:rPr lang="en-US" sz="3600" b="1" baseline="-25000">
                <a:solidFill>
                  <a:srgbClr val="FF0000"/>
                </a:solidFill>
                <a:latin typeface="Times New Roman" pitchFamily="18" charset="0"/>
              </a:rPr>
              <a:t>3</a:t>
            </a:r>
            <a:endParaRPr lang="ru-RU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16387" name="Picture 3" descr="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05038"/>
            <a:ext cx="9144000" cy="4652962"/>
          </a:xfrm>
          <a:prstGeom prst="rect">
            <a:avLst/>
          </a:prstGeom>
          <a:noFill/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23850" y="188913"/>
            <a:ext cx="74882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>
                <a:solidFill>
                  <a:srgbClr val="D60093"/>
                </a:solidFill>
                <a:latin typeface="Tahoma" pitchFamily="34" charset="0"/>
              </a:rPr>
              <a:t> ОБРАЗОВАНИЕ КИСЛОТНЫХ ДОЖДЕЙ В ПРИРОДЕ.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Химизм процесса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СO</a:t>
            </a:r>
            <a:r>
              <a:rPr lang="ru-RU" baseline="-25000"/>
              <a:t>2</a:t>
            </a:r>
            <a:r>
              <a:rPr lang="ru-RU"/>
              <a:t> + H</a:t>
            </a:r>
            <a:r>
              <a:rPr lang="ru-RU" baseline="-25000"/>
              <a:t>2</a:t>
            </a:r>
            <a:r>
              <a:rPr lang="ru-RU"/>
              <a:t>O = H</a:t>
            </a:r>
            <a:r>
              <a:rPr lang="ru-RU" baseline="-25000"/>
              <a:t>2</a:t>
            </a:r>
            <a:r>
              <a:rPr lang="ru-RU"/>
              <a:t>СO</a:t>
            </a:r>
            <a:r>
              <a:rPr lang="ru-RU" baseline="-25000"/>
              <a:t>3</a:t>
            </a:r>
            <a:r>
              <a:rPr lang="ru-RU"/>
              <a:t> — образуется </a:t>
            </a:r>
            <a:r>
              <a:rPr lang="ru-RU" u="sng">
                <a:solidFill>
                  <a:srgbClr val="0000FF"/>
                </a:solidFill>
              </a:rPr>
              <a:t>угольная кислота</a:t>
            </a:r>
            <a:endParaRPr lang="ru-RU">
              <a:solidFill>
                <a:srgbClr val="0000FF"/>
              </a:solidFill>
            </a:endParaRPr>
          </a:p>
          <a:p>
            <a:r>
              <a:rPr lang="ru-RU"/>
              <a:t>SO</a:t>
            </a:r>
            <a:r>
              <a:rPr lang="ru-RU" baseline="-25000"/>
              <a:t>3</a:t>
            </a:r>
            <a:r>
              <a:rPr lang="ru-RU"/>
              <a:t> + H</a:t>
            </a:r>
            <a:r>
              <a:rPr lang="ru-RU" baseline="-25000"/>
              <a:t>2</a:t>
            </a:r>
            <a:r>
              <a:rPr lang="ru-RU"/>
              <a:t>O = H</a:t>
            </a:r>
            <a:r>
              <a:rPr lang="ru-RU" baseline="-25000"/>
              <a:t>2</a:t>
            </a:r>
            <a:r>
              <a:rPr lang="ru-RU"/>
              <a:t>SO</a:t>
            </a:r>
            <a:r>
              <a:rPr lang="ru-RU" baseline="-25000"/>
              <a:t>4</a:t>
            </a:r>
            <a:r>
              <a:rPr lang="ru-RU"/>
              <a:t> — образуется  </a:t>
            </a:r>
            <a:r>
              <a:rPr lang="ru-RU">
                <a:hlinkClick r:id="rId2" tooltip="Серная кислота"/>
              </a:rPr>
              <a:t>серная </a:t>
            </a:r>
            <a:r>
              <a:rPr lang="ru-RU">
                <a:solidFill>
                  <a:srgbClr val="0000FF"/>
                </a:solidFill>
                <a:hlinkClick r:id="rId2" tooltip="Серная кислота"/>
              </a:rPr>
              <a:t>кислота</a:t>
            </a:r>
            <a:r>
              <a:rPr lang="ru-RU">
                <a:solidFill>
                  <a:srgbClr val="0000FF"/>
                </a:solidFill>
              </a:rPr>
              <a:t>  </a:t>
            </a:r>
          </a:p>
          <a:p>
            <a:r>
              <a:rPr lang="ru-RU"/>
              <a:t/>
            </a:r>
            <a:br>
              <a:rPr lang="ru-RU"/>
            </a:br>
            <a:r>
              <a:rPr lang="ru-RU"/>
              <a:t>2NO</a:t>
            </a:r>
            <a:r>
              <a:rPr lang="ru-RU" baseline="-25000"/>
              <a:t>2</a:t>
            </a:r>
            <a:r>
              <a:rPr lang="ru-RU"/>
              <a:t> + H</a:t>
            </a:r>
            <a:r>
              <a:rPr lang="ru-RU" baseline="-25000"/>
              <a:t>2</a:t>
            </a:r>
            <a:r>
              <a:rPr lang="ru-RU"/>
              <a:t>O = HNO</a:t>
            </a:r>
            <a:r>
              <a:rPr lang="ru-RU" baseline="-25000"/>
              <a:t>3</a:t>
            </a:r>
            <a:r>
              <a:rPr lang="ru-RU"/>
              <a:t> + HNO</a:t>
            </a:r>
            <a:r>
              <a:rPr lang="ru-RU" baseline="-25000"/>
              <a:t>2</a:t>
            </a:r>
            <a:r>
              <a:rPr lang="ru-RU"/>
              <a:t> — образуются, соответственно, </a:t>
            </a:r>
            <a:r>
              <a:rPr lang="ru-RU">
                <a:hlinkClick r:id="rId3" tooltip="Азотная кислота"/>
              </a:rPr>
              <a:t>азотная</a:t>
            </a:r>
            <a:r>
              <a:rPr lang="ru-RU"/>
              <a:t> и </a:t>
            </a:r>
            <a:r>
              <a:rPr lang="ru-RU">
                <a:solidFill>
                  <a:srgbClr val="0000FF"/>
                </a:solidFill>
                <a:hlinkClick r:id="rId4" tooltip="Азотистая кислота"/>
              </a:rPr>
              <a:t>азотистая</a:t>
            </a:r>
            <a:r>
              <a:rPr lang="ru-RU">
                <a:solidFill>
                  <a:srgbClr val="0000FF"/>
                </a:solidFill>
              </a:rPr>
              <a:t> </a:t>
            </a:r>
            <a:r>
              <a:rPr lang="ru-RU"/>
              <a:t>кислоты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060575"/>
            <a:ext cx="7543800" cy="1439863"/>
          </a:xfrm>
        </p:spPr>
        <p:txBody>
          <a:bodyPr/>
          <a:lstStyle/>
          <a:p>
            <a:pPr algn="ctr"/>
            <a:r>
              <a:rPr lang="ru-RU"/>
              <a:t>Каковы причины выпадения кислотных дождей?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549275"/>
            <a:ext cx="7772400" cy="1470025"/>
          </a:xfrm>
        </p:spPr>
        <p:txBody>
          <a:bodyPr/>
          <a:lstStyle/>
          <a:p>
            <a:r>
              <a:rPr lang="ru-RU"/>
              <a:t>Показания рН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19138" y="3429000"/>
            <a:ext cx="8424862" cy="576263"/>
          </a:xfrm>
        </p:spPr>
        <p:txBody>
          <a:bodyPr/>
          <a:lstStyle/>
          <a:p>
            <a:pPr algn="l"/>
            <a:r>
              <a:rPr lang="ru-RU" sz="2800"/>
              <a:t>  Кислая               Нейтральная            Щелочная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979613" y="3068638"/>
            <a:ext cx="5580062" cy="36036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FFFF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4643438" y="2420938"/>
            <a:ext cx="215900" cy="379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latin typeface="Arial"/>
                <a:cs typeface="Arial"/>
              </a:rPr>
              <a:t>7</a:t>
            </a: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4787900" y="28527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V="1">
            <a:off x="7092950" y="2636838"/>
            <a:ext cx="287338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092950" y="2781300"/>
            <a:ext cx="287338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2051050" y="2636838"/>
            <a:ext cx="288925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H="1">
            <a:off x="2051050" y="2781300"/>
            <a:ext cx="288925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3" name="WordArt 13"/>
          <p:cNvSpPr>
            <a:spLocks noChangeArrowheads="1" noChangeShapeType="1" noTextEdit="1"/>
          </p:cNvSpPr>
          <p:nvPr/>
        </p:nvSpPr>
        <p:spPr bwMode="auto">
          <a:xfrm>
            <a:off x="1331913" y="4868863"/>
            <a:ext cx="6048375" cy="830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Чистый дождь   рН = 5,6</a:t>
            </a:r>
          </a:p>
          <a:p>
            <a:r>
              <a:rPr lang="ru-RU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Кислотный дождь   рН &lt; 5,0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82" name="Rectangle 1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z="4400" b="0" i="1" u="sng"/>
              <a:t>NO</a:t>
            </a:r>
            <a:r>
              <a:rPr lang="en-US" sz="2000" b="0" i="1" u="sng"/>
              <a:t>2</a:t>
            </a:r>
            <a:r>
              <a:rPr lang="ru-RU" sz="2000" b="0" i="1" u="sng"/>
              <a:t> </a:t>
            </a:r>
            <a:r>
              <a:rPr lang="ru-RU" sz="4400" b="0" i="1" u="sng"/>
              <a:t>(оксид азота)</a:t>
            </a:r>
          </a:p>
        </p:txBody>
      </p:sp>
      <p:sp>
        <p:nvSpPr>
          <p:cNvPr id="58384" name="Rectangle 16"/>
          <p:cNvSpPr>
            <a:spLocks noGrp="1" noChangeArrowheads="1"/>
          </p:cNvSpPr>
          <p:nvPr>
            <p:ph sz="quarter" idx="2"/>
          </p:nvPr>
        </p:nvSpPr>
        <p:spPr>
          <a:xfrm>
            <a:off x="4572000" y="1916113"/>
            <a:ext cx="4038600" cy="21288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z="2000"/>
          </a:p>
          <a:p>
            <a:pPr>
              <a:buFont typeface="Wingdings" pitchFamily="2" charset="2"/>
              <a:buNone/>
            </a:pPr>
            <a:endParaRPr lang="ru-RU" sz="2000"/>
          </a:p>
          <a:p>
            <a:pPr>
              <a:buFont typeface="Wingdings" pitchFamily="2" charset="2"/>
              <a:buNone/>
            </a:pPr>
            <a:endParaRPr lang="ru-RU" sz="2000"/>
          </a:p>
          <a:p>
            <a:pPr>
              <a:buFont typeface="Wingdings" pitchFamily="2" charset="2"/>
              <a:buNone/>
            </a:pPr>
            <a:r>
              <a:rPr lang="ru-RU" sz="2000"/>
              <a:t>   В природе образование этого вещества может произойти во время разряда молнии</a:t>
            </a:r>
          </a:p>
        </p:txBody>
      </p:sp>
      <p:pic>
        <p:nvPicPr>
          <p:cNvPr id="58381" name="Picture 13" descr="is?PI_mM-AS-MEmW_S5fPGG1qZO20KYS6-VzKgiDkadyo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844675"/>
            <a:ext cx="3816350" cy="3960813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8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715250" cy="1219200"/>
          </a:xfrm>
        </p:spPr>
        <p:txBody>
          <a:bodyPr/>
          <a:lstStyle/>
          <a:p>
            <a:r>
              <a:rPr lang="en-US" sz="4400" b="0" i="1" u="sng"/>
              <a:t>NO</a:t>
            </a:r>
            <a:r>
              <a:rPr lang="en-US" sz="2000" b="0" i="1" u="sng"/>
              <a:t>2</a:t>
            </a:r>
            <a:r>
              <a:rPr lang="ru-RU" sz="2000" b="0" i="1" u="sng"/>
              <a:t> </a:t>
            </a:r>
            <a:r>
              <a:rPr lang="ru-RU" sz="4400" b="0" i="1" u="sng"/>
              <a:t>(оксид азота)</a:t>
            </a:r>
          </a:p>
        </p:txBody>
      </p:sp>
      <p:sp>
        <p:nvSpPr>
          <p:cNvPr id="119813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/>
              <a:t>  </a:t>
            </a:r>
          </a:p>
          <a:p>
            <a:pPr>
              <a:buFont typeface="Wingdings" pitchFamily="2" charset="2"/>
              <a:buNone/>
            </a:pPr>
            <a:r>
              <a:rPr lang="ru-RU" sz="2400"/>
              <a:t>   Основная часть оксидов образуется при сжигании бензина или при сжигании угля. При растворении этих веществ в капельках воды образуется азотная кислота</a:t>
            </a:r>
          </a:p>
        </p:txBody>
      </p:sp>
      <p:pic>
        <p:nvPicPr>
          <p:cNvPr id="119815" name="Picture 7" descr="is?WQv5EwkdafcBnedXMmerzXRw0WlYMwqrzceumFcmq_k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32363" y="2276475"/>
            <a:ext cx="3887787" cy="30972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532</TotalTime>
  <Words>410</Words>
  <Application>Microsoft Office PowerPoint</Application>
  <PresentationFormat>Экран (4:3)</PresentationFormat>
  <Paragraphs>70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Times New Roman</vt:lpstr>
      <vt:lpstr>Wingdings</vt:lpstr>
      <vt:lpstr>Tahoma</vt:lpstr>
      <vt:lpstr>Сеть</vt:lpstr>
      <vt:lpstr>Слайд 1</vt:lpstr>
      <vt:lpstr>Слайд 2</vt:lpstr>
      <vt:lpstr>Неопровержимый факт</vt:lpstr>
      <vt:lpstr>Слайд 4</vt:lpstr>
      <vt:lpstr>Химизм процесса</vt:lpstr>
      <vt:lpstr>Каковы причины выпадения кислотных дождей?</vt:lpstr>
      <vt:lpstr>Показания рН</vt:lpstr>
      <vt:lpstr>NO2 (оксид азота)</vt:lpstr>
      <vt:lpstr>NO2 (оксид азота)</vt:lpstr>
      <vt:lpstr>SO2 (оксид серы) -</vt:lpstr>
      <vt:lpstr>SO2 (оксид серы) -</vt:lpstr>
      <vt:lpstr>Слайд 12</vt:lpstr>
      <vt:lpstr>CaCO3 + 2HNO3 =Ca( NO3 )2 +H2O + CO2</vt:lpstr>
      <vt:lpstr>Слайд 14</vt:lpstr>
      <vt:lpstr>Растения </vt:lpstr>
      <vt:lpstr>Механизм воздействия </vt:lpstr>
      <vt:lpstr>Воздействие на человека</vt:lpstr>
      <vt:lpstr>Существует ли географическая изоляция?</vt:lpstr>
      <vt:lpstr>Слайд 19</vt:lpstr>
      <vt:lpstr>Проблема кислотных дождей в разных странах.</vt:lpstr>
      <vt:lpstr>Решение:</vt:lpstr>
      <vt:lpstr>Слайд 22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Выполнила: Дергач Алёна  Ученица 9 «Г» класса</dc:title>
  <dc:creator>User PC</dc:creator>
  <cp:lastModifiedBy>Admin</cp:lastModifiedBy>
  <cp:revision>21</cp:revision>
  <dcterms:created xsi:type="dcterms:W3CDTF">2008-03-04T14:20:55Z</dcterms:created>
  <dcterms:modified xsi:type="dcterms:W3CDTF">2012-03-18T12:05:05Z</dcterms:modified>
</cp:coreProperties>
</file>