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87" r:id="rId5"/>
    <p:sldId id="262" r:id="rId6"/>
    <p:sldId id="261" r:id="rId7"/>
    <p:sldId id="263" r:id="rId8"/>
    <p:sldId id="264" r:id="rId9"/>
    <p:sldId id="265" r:id="rId10"/>
    <p:sldId id="268" r:id="rId11"/>
    <p:sldId id="267" r:id="rId12"/>
    <p:sldId id="274" r:id="rId13"/>
    <p:sldId id="282" r:id="rId14"/>
    <p:sldId id="269" r:id="rId15"/>
    <p:sldId id="270" r:id="rId16"/>
    <p:sldId id="271" r:id="rId17"/>
    <p:sldId id="280" r:id="rId18"/>
    <p:sldId id="279" r:id="rId19"/>
    <p:sldId id="272" r:id="rId20"/>
    <p:sldId id="273" r:id="rId21"/>
    <p:sldId id="276" r:id="rId22"/>
    <p:sldId id="281" r:id="rId23"/>
    <p:sldId id="277" r:id="rId24"/>
    <p:sldId id="278" r:id="rId25"/>
    <p:sldId id="283" r:id="rId26"/>
    <p:sldId id="284" r:id="rId27"/>
    <p:sldId id="285" r:id="rId28"/>
    <p:sldId id="275" r:id="rId29"/>
    <p:sldId id="286" r:id="rId30"/>
    <p:sldId id="258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05" autoAdjust="0"/>
    <p:restoredTop sz="85185" autoAdjust="0"/>
  </p:normalViewPr>
  <p:slideViewPr>
    <p:cSldViewPr>
      <p:cViewPr>
        <p:scale>
          <a:sx n="64" d="100"/>
          <a:sy n="64" d="100"/>
        </p:scale>
        <p:origin x="-153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B2F27-010E-4427-AE9A-61C31DB9016C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F679D-0712-45F5-B256-E398309F2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C0B93-54EA-4A88-B3D0-D7ACA643181D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2242-5154-46FF-A214-A8345F567E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5C5C7-8D87-4EB6-A8A7-CFFA4E12C132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ABD32-4917-4175-B194-5D2946E91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EAA30-837B-4665-8CC2-8B6270B9A5B4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8AAF8-6649-4EE7-9738-770007779A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B4511-B477-4488-9412-5FB3A1CEE26D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2D3DF-98C4-47A0-85AA-A3CE7C05A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4527B-BC34-433D-BF12-95C75E8439ED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24F5D-D105-4975-B13C-0C1B46113E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CB40A-CDF6-410D-879D-4AA7091E9378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80E02-5749-47DC-9174-CA282384D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A3BE7-F95D-4B3F-B005-778F11581110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CD991-C668-428F-9C30-8F0D2EDA6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B0A5A-3AFF-4FDD-8F88-67B56ACA8236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950A6-6EC4-407C-9FD8-F4A9094011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E641E-B1CB-48DA-A7C7-AD09464A2F09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26785-5A6C-4E91-B00F-A6AE53157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228DD-01EF-47AB-BB9F-260161D334D9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DE550-43D1-43C3-AEA4-5B0D96A0B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ACB72A-9E1E-4291-B1F4-5D8D9F46F4F1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A69798-FDAB-49E6-AF7A-3DCB4C46E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magspace.ru/blog/EnimalsBlog/184668.html" TargetMode="External"/><Relationship Id="rId13" Type="http://schemas.openxmlformats.org/officeDocument/2006/relationships/hyperlink" Target="http://www.pressfoto.ru/categories/animals/birds/waterfowl/?page=12&amp;sort=1" TargetMode="External"/><Relationship Id="rId18" Type="http://schemas.openxmlformats.org/officeDocument/2006/relationships/hyperlink" Target="http://www.our-pets.org.ua/news/553.html" TargetMode="External"/><Relationship Id="rId3" Type="http://schemas.openxmlformats.org/officeDocument/2006/relationships/hyperlink" Target="http://clubs.ya.ru/4611686018427436776/replies.xml?item_no=24186" TargetMode="External"/><Relationship Id="rId21" Type="http://schemas.openxmlformats.org/officeDocument/2006/relationships/hyperlink" Target="http://www.hsi.org/news/news/issue_news.html?related_issue=123633168" TargetMode="External"/><Relationship Id="rId7" Type="http://schemas.openxmlformats.org/officeDocument/2006/relationships/hyperlink" Target="http://www.video-foto.tv/showthread.php?t=63&amp;page=2" TargetMode="External"/><Relationship Id="rId12" Type="http://schemas.openxmlformats.org/officeDocument/2006/relationships/hyperlink" Target="http://www.hsn-ltd.ru/info/news/novosti-okhoty-i-rybalki/13403/" TargetMode="External"/><Relationship Id="rId17" Type="http://schemas.openxmlformats.org/officeDocument/2006/relationships/hyperlink" Target="http://www.vashsad.ua/plants/interesting_plants/show/5437/" TargetMode="External"/><Relationship Id="rId2" Type="http://schemas.openxmlformats.org/officeDocument/2006/relationships/hyperlink" Target="http://fotki.yandex.ru/users/bezyglov-alex/view/335601/" TargetMode="External"/><Relationship Id="rId16" Type="http://schemas.openxmlformats.org/officeDocument/2006/relationships/hyperlink" Target="http://www.premiumtravel.kz/tours.php?id=1230" TargetMode="External"/><Relationship Id="rId20" Type="http://schemas.openxmlformats.org/officeDocument/2006/relationships/hyperlink" Target="http://www.zoopicture.ru/lamantiny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mm4.com/photo/nasekomye-v-polete-10-makro-foto.htm" TargetMode="External"/><Relationship Id="rId11" Type="http://schemas.openxmlformats.org/officeDocument/2006/relationships/hyperlink" Target="http://klopik.com/podvodnyj-mir/483-vodoplavayushhie.html" TargetMode="External"/><Relationship Id="rId5" Type="http://schemas.openxmlformats.org/officeDocument/2006/relationships/hyperlink" Target="http://commons.wikimedia.org/wiki/Category:Taking_flight" TargetMode="External"/><Relationship Id="rId15" Type="http://schemas.openxmlformats.org/officeDocument/2006/relationships/hyperlink" Target="http://www.zateevo.ru/?section=page&amp;action=edit&amp;alias=straus" TargetMode="External"/><Relationship Id="rId23" Type="http://schemas.openxmlformats.org/officeDocument/2006/relationships/hyperlink" Target="http://animaltime.ru/mammal.php?id=krot-evropejskij.html" TargetMode="External"/><Relationship Id="rId10" Type="http://schemas.openxmlformats.org/officeDocument/2006/relationships/hyperlink" Target="http://fotki.yandex.ru/users/seagull-wing/view/37283/?page=1" TargetMode="External"/><Relationship Id="rId19" Type="http://schemas.openxmlformats.org/officeDocument/2006/relationships/hyperlink" Target="http://www.animalsglobe.ru/2011/10/medvedi/" TargetMode="External"/><Relationship Id="rId4" Type="http://schemas.openxmlformats.org/officeDocument/2006/relationships/hyperlink" Target="http://www.photoworks.ru/photo.aspx?id=2697" TargetMode="External"/><Relationship Id="rId9" Type="http://schemas.openxmlformats.org/officeDocument/2006/relationships/hyperlink" Target="http://www.neizvestniy-geniy.ru/cat/playcasts/playcast1/439113.html?p=16&amp;orderBy=0" TargetMode="External"/><Relationship Id="rId14" Type="http://schemas.openxmlformats.org/officeDocument/2006/relationships/hyperlink" Target="http://rndnet.ru/part-photop/pingviny" TargetMode="External"/><Relationship Id="rId22" Type="http://schemas.openxmlformats.org/officeDocument/2006/relationships/hyperlink" Target="http://zoopark.su/neslyshimye-zvuki-v-mire-zhivotnyx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Как животные передвигаются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2063" y="4786313"/>
            <a:ext cx="3771900" cy="1752600"/>
          </a:xfrm>
        </p:spPr>
        <p:txBody>
          <a:bodyPr/>
          <a:lstStyle/>
          <a:p>
            <a:pPr algn="l" eaLnBrk="1" hangingPunct="1"/>
            <a:r>
              <a:rPr lang="ru-RU" sz="2400" dirty="0" smtClean="0">
                <a:solidFill>
                  <a:schemeClr val="tx1"/>
                </a:solidFill>
              </a:rPr>
              <a:t>Выполнила: </a:t>
            </a:r>
            <a:r>
              <a:rPr lang="ru-RU" sz="2400" dirty="0" err="1" smtClean="0">
                <a:solidFill>
                  <a:schemeClr val="tx1"/>
                </a:solidFill>
              </a:rPr>
              <a:t>Собенина</a:t>
            </a:r>
            <a:r>
              <a:rPr lang="ru-RU" sz="2400" dirty="0" smtClean="0">
                <a:solidFill>
                  <a:schemeClr val="tx1"/>
                </a:solidFill>
              </a:rPr>
              <a:t> Н.А.</a:t>
            </a:r>
          </a:p>
          <a:p>
            <a:pPr algn="l" eaLnBrk="1" hangingPunct="1"/>
            <a:r>
              <a:rPr lang="ru-RU" sz="2400" dirty="0" smtClean="0">
                <a:solidFill>
                  <a:schemeClr val="tx1"/>
                </a:solidFill>
              </a:rPr>
              <a:t>учитель начальных классов </a:t>
            </a:r>
          </a:p>
          <a:p>
            <a:pPr algn="l" eaLnBrk="1" hangingPunct="1"/>
            <a:r>
              <a:rPr lang="ru-RU" sz="2400" dirty="0" smtClean="0">
                <a:solidFill>
                  <a:schemeClr val="tx1"/>
                </a:solidFill>
              </a:rPr>
              <a:t>МКОУ СОШ № 19</a:t>
            </a:r>
          </a:p>
          <a:p>
            <a:pPr algn="l" eaLnBrk="1" hangingPunct="1"/>
            <a:r>
              <a:rPr lang="ru-RU" sz="2400" dirty="0" smtClean="0">
                <a:solidFill>
                  <a:schemeClr val="tx1"/>
                </a:solidFill>
              </a:rPr>
              <a:t>ГО Верхняя Тура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714750" y="2928938"/>
            <a:ext cx="4972050" cy="31972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2400" smtClean="0"/>
              <a:t>	</a:t>
            </a:r>
            <a:endParaRPr lang="ru-RU" sz="2400" smtClean="0"/>
          </a:p>
        </p:txBody>
      </p:sp>
      <p:pic>
        <p:nvPicPr>
          <p:cNvPr id="11268" name="Picture 4" descr="http://magspace.ru/uploads/2011/01/06/auto_01-1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71938" y="4357688"/>
            <a:ext cx="4857750" cy="2308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Удирая от хищника, под водой они могут развить скорость до 60 км/ч. Набрать такую скорость им помогает мощный хвостовой плавник, которым она способна взмахивать 70 раз в секунду</a:t>
            </a:r>
            <a:r>
              <a:rPr lang="en-US" sz="2400" dirty="0">
                <a:latin typeface="+mn-lt"/>
              </a:rPr>
              <a:t>.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1571625" y="4357688"/>
            <a:ext cx="7115175" cy="17684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2400" smtClean="0"/>
          </a:p>
        </p:txBody>
      </p:sp>
      <p:pic>
        <p:nvPicPr>
          <p:cNvPr id="12292" name="Picture 2" descr="http://magspace.ru/uploads/2011/01/06/auto_01-16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00375" y="5000625"/>
            <a:ext cx="5929313" cy="15700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	</a:t>
            </a:r>
            <a:r>
              <a:rPr lang="ru-RU" sz="2400" dirty="0">
                <a:latin typeface="+mn-lt"/>
              </a:rPr>
              <a:t>После хорошего разгона она выпрыгивает из воды. Это вводит охотника в ступор – куда же могла исчезнуть добыча. А той уже давно и след простыл.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Picture 2" descr="Картинка 1 из 103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50" y="357188"/>
            <a:ext cx="1785938" cy="7080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+mn-lt"/>
              </a:rPr>
              <a:t>Птицы</a:t>
            </a: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473700"/>
            <a:ext cx="9144000" cy="13843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Основной способ передвижения птиц – полёт.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Для полёта  им служат передние конечности – крылья. Почти все птицы хорошо ходят и бегают.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72188"/>
            <a:ext cx="8686800" cy="554037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По земле воробей передвигается прыжками.</a:t>
            </a:r>
            <a:endParaRPr lang="ru-RU" dirty="0"/>
          </a:p>
        </p:txBody>
      </p:sp>
      <p:pic>
        <p:nvPicPr>
          <p:cNvPr id="14340" name="Picture 2" descr="Картинка 7 из 23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285750"/>
            <a:ext cx="6262687" cy="576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2" descr="Картинка 14 из 404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5903913"/>
            <a:ext cx="9144000" cy="9540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Гуси, утки и лебеди прекрасно плавают.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8" name="Picture 2" descr="http://www.fws.gov/mississippiES/images/mallard%20takeoff%20FWS%20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8"/>
            <a:ext cx="9144000" cy="684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2" name="Picture 2" descr="Картинка 79 из 438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11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5903913"/>
            <a:ext cx="9144000" cy="9540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У них короткие ноги с плавательными перепонками между пальцев. По суше эти птицы ходят вразвалку.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5" name="Picture 2" descr="http://stat17.privet.ru/lr/093155771ae4128df18ed11b764a629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286625" cy="683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024313" y="6334125"/>
            <a:ext cx="5119687" cy="523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Пингвины – птицы нелетающие.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artphotographic.ru/jj/2009/iune/42/9L4X9768s.jpg"/>
          <p:cNvPicPr>
            <a:picLocks noChangeAspect="1" noChangeArrowheads="1"/>
          </p:cNvPicPr>
          <p:nvPr/>
        </p:nvPicPr>
        <p:blipFill>
          <a:blip r:embed="rId2" cstate="print"/>
          <a:srcRect t="-1607" r="8928"/>
          <a:stretch>
            <a:fillRect/>
          </a:stretch>
        </p:blipFill>
        <p:spPr bwMode="auto">
          <a:xfrm>
            <a:off x="3071813" y="1214438"/>
            <a:ext cx="6072187" cy="451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6" descr="http://www.stihi.ru/pics/2009/04/29/3533.jpg"/>
          <p:cNvPicPr>
            <a:picLocks noChangeAspect="1" noChangeArrowheads="1"/>
          </p:cNvPicPr>
          <p:nvPr/>
        </p:nvPicPr>
        <p:blipFill>
          <a:blip r:embed="rId3" cstate="print"/>
          <a:srcRect l="23750"/>
          <a:stretch>
            <a:fillRect/>
          </a:stretch>
        </p:blipFill>
        <p:spPr bwMode="auto">
          <a:xfrm>
            <a:off x="0" y="0"/>
            <a:ext cx="435768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5473700"/>
            <a:ext cx="9144000" cy="13843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Они превосходно плавают и ныряют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(императорские пингвины способны задерживаться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под водой на 18 минут и нырять на глубину более 500 м).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571500" y="5286375"/>
            <a:ext cx="8186738" cy="11969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 smtClean="0"/>
              <a:t>Страусы бегают так быстро, что ни один </a:t>
            </a:r>
            <a:endParaRPr lang="en-US" sz="2400" smtClean="0"/>
          </a:p>
          <a:p>
            <a:pPr algn="ctr" eaLnBrk="1" hangingPunct="1">
              <a:buFont typeface="Arial" charset="0"/>
              <a:buNone/>
            </a:pPr>
            <a:r>
              <a:rPr lang="ru-RU" sz="2400" smtClean="0"/>
              <a:t>чемпион мира по бегу не сможет догнать эту птицу.</a:t>
            </a:r>
            <a:endParaRPr lang="en-US" sz="2400" smtClean="0"/>
          </a:p>
          <a:p>
            <a:pPr algn="ctr" eaLnBrk="1" hangingPunct="1">
              <a:buFont typeface="Arial" charset="0"/>
              <a:buNone/>
            </a:pPr>
            <a:r>
              <a:rPr lang="ru-RU" sz="2400" smtClean="0"/>
              <a:t> Страус может бежать со скоростью 70 километров в час! </a:t>
            </a:r>
          </a:p>
        </p:txBody>
      </p:sp>
      <p:pic>
        <p:nvPicPr>
          <p:cNvPr id="20484" name="Picture 2" descr="Картинка 7 из 1174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0"/>
            <a:ext cx="8075612" cy="525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Насекомые 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714375" y="5000625"/>
            <a:ext cx="7758113" cy="16970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3076" name="Picture 2" descr="Картинка 91 из 4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3" y="0"/>
            <a:ext cx="9120187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5657850"/>
            <a:ext cx="9144000" cy="12001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У кузнечика лучше развиты задние ноги. Они намного длиннее и сильнее передних и средних.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Благодаря таким ногам кузнечик передвигается прыжками.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88" y="357188"/>
            <a:ext cx="3000375" cy="7080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+mn-lt"/>
              </a:rPr>
              <a:t>Насекомые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5143500"/>
            <a:ext cx="7972425" cy="1500188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9600" dirty="0" smtClean="0"/>
              <a:t>	</a:t>
            </a:r>
            <a:r>
              <a:rPr lang="ru-RU" sz="9600" dirty="0" smtClean="0"/>
              <a:t>У страуса на ногах всего лишь по два пальца. Один из пальцев гораздо больше другого, поэтому страус бегает, опираясь только на один большой палец. </a:t>
            </a:r>
            <a:endParaRPr lang="en-US" sz="9600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dirty="0" smtClean="0"/>
              <a:t>Страусы - единственные двупалые среди птиц.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1508" name="Picture 2" descr="http://www.zateevo.ru/userfiles/image/Zveri_Dikie/Straus/ostrich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0"/>
            <a:ext cx="74295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Картинка 28 из 1592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0988" cy="617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2938" y="285750"/>
            <a:ext cx="2995612" cy="8302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atin typeface="+mn-lt"/>
              </a:rPr>
              <a:t>Животные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0" y="6018213"/>
            <a:ext cx="9144000" cy="839787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Кенгуру передвигаются прыжками.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5" y="3286125"/>
            <a:ext cx="4829175" cy="3268663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/>
              <a:t>	Обезьяны с помощью хвоста цепляются за ветку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/>
              <a:t>и висят вниз головой, срывают вкусные плоды.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/>
              <a:t>А если наедаются, то потом качаются на хвосте.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/>
              <a:t>	Удобно – сам себе качели.</a:t>
            </a:r>
            <a:endParaRPr lang="ru-RU" sz="2800" dirty="0"/>
          </a:p>
        </p:txBody>
      </p:sp>
      <p:pic>
        <p:nvPicPr>
          <p:cNvPr id="23556" name="Picture 2" descr="Зачем животным хво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25" y="285750"/>
            <a:ext cx="389731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79" name="Picture 2" descr="Картинка 56 из 8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0" y="5143500"/>
            <a:ext cx="9144000" cy="17145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>
                <a:latin typeface="+mn-lt"/>
              </a:rPr>
              <a:t>		</a:t>
            </a:r>
            <a:r>
              <a:rPr lang="ru-RU" sz="2400">
                <a:latin typeface="+mn-lt"/>
              </a:rPr>
              <a:t>Не менее 690 километров преодолела белая медведица </a:t>
            </a:r>
            <a:endParaRPr lang="en-US" sz="2400">
              <a:latin typeface="+mn-lt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>
                <a:latin typeface="+mn-lt"/>
              </a:rPr>
              <a:t>за 9 дней, двигаясь в холодной воде в поисках льдины.</a:t>
            </a:r>
            <a:endParaRPr lang="en-US" sz="2400">
              <a:latin typeface="+mn-lt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>
                <a:latin typeface="+mn-lt"/>
              </a:rPr>
              <a:t> Все это время животное плыло без остановки в море Бофорта.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4" name="Picture 4" descr="Картинка 92 из 8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8" name="Picture 4" descr="Ламант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7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929188" y="6143625"/>
            <a:ext cx="2000250" cy="523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ламантины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2" name="Picture 2" descr="Картинка 100 из 11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88" y="6143625"/>
            <a:ext cx="8429625" cy="523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Дельфины всю жизнь проводят в воде.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артинка 3 из 2341"/>
          <p:cNvPicPr>
            <a:picLocks noChangeAspect="1" noChangeArrowheads="1"/>
          </p:cNvPicPr>
          <p:nvPr/>
        </p:nvPicPr>
        <p:blipFill>
          <a:blip r:embed="rId2" cstate="print"/>
          <a:srcRect t="9210" r="-81"/>
          <a:stretch>
            <a:fillRect/>
          </a:stretch>
        </p:blipFill>
        <p:spPr bwMode="auto">
          <a:xfrm>
            <a:off x="1714500" y="0"/>
            <a:ext cx="5929313" cy="49291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sp>
        <p:nvSpPr>
          <p:cNvPr id="5" name="Прямоугольник 4"/>
          <p:cNvSpPr/>
          <p:nvPr/>
        </p:nvSpPr>
        <p:spPr>
          <a:xfrm>
            <a:off x="0" y="4549775"/>
            <a:ext cx="9144000" cy="2308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По воздуху </a:t>
            </a:r>
            <a:r>
              <a:rPr lang="ru-RU" sz="2400" b="1" dirty="0">
                <a:latin typeface="+mn-lt"/>
              </a:rPr>
              <a:t>белки-летяги</a:t>
            </a:r>
            <a:r>
              <a:rPr lang="ru-RU" sz="2400" dirty="0">
                <a:latin typeface="+mn-lt"/>
              </a:rPr>
              <a:t> перемещаются благодаря тонкой пушистой коже, которая растягивается между передними и задними лапками, растопыренными в разные стороны.  </a:t>
            </a:r>
            <a:br>
              <a:rPr lang="ru-RU" sz="2400" dirty="0">
                <a:latin typeface="+mn-lt"/>
              </a:rPr>
            </a:br>
            <a:r>
              <a:rPr lang="ru-RU" sz="2400" dirty="0">
                <a:latin typeface="+mn-lt"/>
              </a:rPr>
              <a:t>Весь ее полет управляется хвостом. Планируя, белка может пролететь 30–60 метров и подняться на высоту 75 метров, но под воздействием силы тяжести она потом спустится.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а 18 из 619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85750"/>
            <a:ext cx="800100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2938" y="571500"/>
            <a:ext cx="30003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Летучая мышь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85750" y="3857625"/>
            <a:ext cx="8572500" cy="26781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Две очень большие передние лапы-лопаты предназначены для рытья земли. А также нос, весьма чувствительный к запахам, предназначен для грубой работы, - носом крот землю буравит, лапами гребет, как экскаватор и толкает назад.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Скорость проходки – 30 см в минуту.</a:t>
            </a:r>
          </a:p>
        </p:txBody>
      </p:sp>
      <p:pic>
        <p:nvPicPr>
          <p:cNvPr id="30724" name="Picture 2" descr="http://i.bigmir.net/space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http://i.bigmir.net/space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http://i.bigmir.net/space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8" descr="http://i.bigmir.net/space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10" descr="http://i.bigmir.net/space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12" descr="Картинка 17 из 86914"/>
          <p:cNvPicPr>
            <a:picLocks noChangeAspect="1" noChangeArrowheads="1"/>
          </p:cNvPicPr>
          <p:nvPr/>
        </p:nvPicPr>
        <p:blipFill>
          <a:blip r:embed="rId3" cstate="print"/>
          <a:srcRect l="1254" t="37938" r="618" b="-835"/>
          <a:stretch>
            <a:fillRect/>
          </a:stretch>
        </p:blipFill>
        <p:spPr bwMode="auto">
          <a:xfrm>
            <a:off x="1214438" y="0"/>
            <a:ext cx="66278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1785938" cy="1000125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крот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785813" y="3643313"/>
            <a:ext cx="7900987" cy="248285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2" descr="Картинка 1 из 2056"/>
          <p:cNvPicPr>
            <a:picLocks noChangeAspect="1" noChangeArrowheads="1"/>
          </p:cNvPicPr>
          <p:nvPr/>
        </p:nvPicPr>
        <p:blipFill>
          <a:blip r:embed="rId2" cstate="print"/>
          <a:srcRect t="10751"/>
          <a:stretch>
            <a:fillRect/>
          </a:stretch>
        </p:blipFill>
        <p:spPr bwMode="auto">
          <a:xfrm>
            <a:off x="0" y="0"/>
            <a:ext cx="9144000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4549775"/>
            <a:ext cx="9144000" cy="2308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Раскинув свои длинные ноги, они быстрыми ловкими толчкообразными движениями скользят по зеркалу пруда, </a:t>
            </a:r>
            <a:endParaRPr lang="en-US" sz="24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как конькобежцы по блестящему льду. Встретив полоску ряски или других водных растений, «конькобежцы» превращаются в ловких прыгунов, которые преодолевают препятствия сильными скачками, пока опять не выйдут на чистую воду.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457200" y="142875"/>
            <a:ext cx="8229600" cy="5983288"/>
          </a:xfrm>
        </p:spPr>
        <p:txBody>
          <a:bodyPr/>
          <a:lstStyle/>
          <a:p>
            <a:pPr eaLnBrk="1" hangingPunct="1"/>
            <a:r>
              <a:rPr lang="ru-RU" sz="1200" smtClean="0"/>
              <a:t>Кузнечик  </a:t>
            </a:r>
            <a:r>
              <a:rPr lang="en-US" sz="1200" smtClean="0">
                <a:hlinkClick r:id="rId2"/>
              </a:rPr>
              <a:t>http://fotki.yandex.ru/users/bezyglov-alex/view/335601/</a:t>
            </a:r>
            <a:endParaRPr lang="ru-RU" sz="1200" smtClean="0"/>
          </a:p>
          <a:p>
            <a:pPr eaLnBrk="1" hangingPunct="1"/>
            <a:r>
              <a:rPr lang="ru-RU" sz="1200" smtClean="0"/>
              <a:t>Водомерка </a:t>
            </a:r>
            <a:r>
              <a:rPr lang="en-US" sz="1200" smtClean="0">
                <a:hlinkClick r:id="rId3"/>
              </a:rPr>
              <a:t>http://clubs.ya.ru/4611686018427436776/replies.xml?item_no=24186</a:t>
            </a:r>
            <a:endParaRPr lang="ru-RU" sz="1200" smtClean="0"/>
          </a:p>
          <a:p>
            <a:pPr eaLnBrk="1" hangingPunct="1"/>
            <a:r>
              <a:rPr lang="ru-RU" sz="1200" smtClean="0"/>
              <a:t>Стрекоза </a:t>
            </a:r>
            <a:r>
              <a:rPr lang="en-US" sz="1200" smtClean="0">
                <a:hlinkClick r:id="rId4"/>
              </a:rPr>
              <a:t>http://www.photoworks.ru/photo.aspx?id=2697</a:t>
            </a:r>
            <a:endParaRPr lang="ru-RU" sz="1200" smtClean="0"/>
          </a:p>
          <a:p>
            <a:pPr eaLnBrk="1" hangingPunct="1"/>
            <a:r>
              <a:rPr lang="ru-RU" sz="1200" smtClean="0"/>
              <a:t>Жук в полёте </a:t>
            </a:r>
            <a:r>
              <a:rPr lang="en-US" sz="1200" smtClean="0">
                <a:hlinkClick r:id="rId5"/>
              </a:rPr>
              <a:t>http://commons.wikimedia.org/wiki/Category:Taking_flight</a:t>
            </a:r>
            <a:endParaRPr lang="ru-RU" sz="1200" smtClean="0"/>
          </a:p>
          <a:p>
            <a:pPr eaLnBrk="1" hangingPunct="1"/>
            <a:r>
              <a:rPr lang="en-US" sz="1200" smtClean="0">
                <a:hlinkClick r:id="rId6"/>
              </a:rPr>
              <a:t>http://umm4.com/photo/nasekomye-v-polete-10-makro-foto.htm</a:t>
            </a:r>
            <a:endParaRPr lang="ru-RU" sz="1200" smtClean="0"/>
          </a:p>
          <a:p>
            <a:pPr eaLnBrk="1" hangingPunct="1"/>
            <a:r>
              <a:rPr lang="ru-RU" sz="1200" smtClean="0"/>
              <a:t>Рыба </a:t>
            </a:r>
            <a:r>
              <a:rPr lang="en-US" sz="1200" smtClean="0">
                <a:hlinkClick r:id="rId7"/>
              </a:rPr>
              <a:t>http://www.video-foto.tv/showthread.php?t=63&amp;page=2</a:t>
            </a:r>
            <a:endParaRPr lang="ru-RU" sz="1200" smtClean="0"/>
          </a:p>
          <a:p>
            <a:pPr eaLnBrk="1" hangingPunct="1"/>
            <a:r>
              <a:rPr lang="ru-RU" sz="1200" smtClean="0"/>
              <a:t>Летучая рыба </a:t>
            </a:r>
            <a:r>
              <a:rPr lang="en-US" sz="1200" smtClean="0">
                <a:hlinkClick r:id="rId8"/>
              </a:rPr>
              <a:t>http://magspace.ru/blog/EnimalsBlog/184668.html</a:t>
            </a:r>
            <a:endParaRPr lang="ru-RU" sz="1200" smtClean="0"/>
          </a:p>
          <a:p>
            <a:pPr eaLnBrk="1" hangingPunct="1"/>
            <a:r>
              <a:rPr lang="ru-RU" sz="1200" smtClean="0"/>
              <a:t>Орёл </a:t>
            </a:r>
            <a:r>
              <a:rPr lang="en-US" sz="1200" smtClean="0">
                <a:hlinkClick r:id="rId9"/>
              </a:rPr>
              <a:t>http://www.neizvestniy-geniy.ru/cat/playcasts/playcast1/439113.html?p=16&amp;orderBy=0</a:t>
            </a:r>
            <a:endParaRPr lang="ru-RU" sz="1200" smtClean="0"/>
          </a:p>
          <a:p>
            <a:pPr eaLnBrk="1" hangingPunct="1"/>
            <a:r>
              <a:rPr lang="ru-RU" sz="1200" smtClean="0"/>
              <a:t>Воробей </a:t>
            </a:r>
            <a:r>
              <a:rPr lang="en-US" sz="1200" smtClean="0">
                <a:hlinkClick r:id="rId10"/>
              </a:rPr>
              <a:t>http://fotki.yandex.ru/users/seagull-wing/view/37283/?page=1</a:t>
            </a:r>
            <a:endParaRPr lang="ru-RU" sz="1200" smtClean="0"/>
          </a:p>
          <a:p>
            <a:pPr eaLnBrk="1" hangingPunct="1"/>
            <a:r>
              <a:rPr lang="ru-RU" sz="1200" smtClean="0"/>
              <a:t>Водоплавающие </a:t>
            </a:r>
            <a:r>
              <a:rPr lang="en-US" sz="1200" smtClean="0">
                <a:hlinkClick r:id="rId11"/>
              </a:rPr>
              <a:t>http://klopik.com/podvodnyj-mir/483-vodoplavayushhie.html</a:t>
            </a:r>
            <a:endParaRPr lang="ru-RU" sz="1200" smtClean="0"/>
          </a:p>
          <a:p>
            <a:pPr eaLnBrk="1" hangingPunct="1"/>
            <a:r>
              <a:rPr lang="en-US" sz="1200" smtClean="0">
                <a:hlinkClick r:id="rId12"/>
              </a:rPr>
              <a:t>http://www.hsn-ltd.ru/info/news/novosti-okhoty-i-rybalki/13403/</a:t>
            </a:r>
            <a:endParaRPr lang="ru-RU" sz="1200" smtClean="0"/>
          </a:p>
          <a:p>
            <a:pPr eaLnBrk="1" hangingPunct="1"/>
            <a:r>
              <a:rPr lang="en-US" sz="1200" smtClean="0">
                <a:hlinkClick r:id="rId13"/>
              </a:rPr>
              <a:t>http://www.pressfoto.ru/categories/animals/birds/waterfowl/?page=12&amp;sort=1</a:t>
            </a:r>
            <a:endParaRPr lang="ru-RU" sz="1200" smtClean="0"/>
          </a:p>
          <a:p>
            <a:pPr eaLnBrk="1" hangingPunct="1"/>
            <a:r>
              <a:rPr lang="ru-RU" sz="1200" smtClean="0"/>
              <a:t>Пингвины </a:t>
            </a:r>
            <a:r>
              <a:rPr lang="en-US" sz="1200" smtClean="0">
                <a:hlinkClick r:id="rId14"/>
              </a:rPr>
              <a:t>http://rndnet.ru/part-photop/pingviny</a:t>
            </a:r>
            <a:endParaRPr lang="ru-RU" sz="1200" smtClean="0"/>
          </a:p>
          <a:p>
            <a:pPr eaLnBrk="1" hangingPunct="1"/>
            <a:r>
              <a:rPr lang="ru-RU" sz="1200" smtClean="0"/>
              <a:t>Страус </a:t>
            </a:r>
            <a:r>
              <a:rPr lang="en-US" sz="1200" smtClean="0">
                <a:hlinkClick r:id="rId15"/>
              </a:rPr>
              <a:t>http://www.zateevo.ru/?section=page&amp;action=edit&amp;alias=straus</a:t>
            </a:r>
            <a:endParaRPr lang="ru-RU" sz="1200" smtClean="0"/>
          </a:p>
          <a:p>
            <a:pPr eaLnBrk="1" hangingPunct="1"/>
            <a:r>
              <a:rPr lang="ru-RU" sz="1200" smtClean="0"/>
              <a:t>кенгуру</a:t>
            </a:r>
            <a:r>
              <a:rPr lang="en-US" sz="1200" smtClean="0"/>
              <a:t> </a:t>
            </a:r>
            <a:r>
              <a:rPr lang="ru-RU" sz="1200" smtClean="0"/>
              <a:t>  </a:t>
            </a:r>
            <a:r>
              <a:rPr lang="en-US" sz="1200" smtClean="0">
                <a:hlinkClick r:id="rId16"/>
              </a:rPr>
              <a:t>http://www.premiumtravel.kz/tours.php?id=1230</a:t>
            </a:r>
            <a:endParaRPr lang="ru-RU" sz="1200" smtClean="0"/>
          </a:p>
          <a:p>
            <a:pPr eaLnBrk="1" hangingPunct="1"/>
            <a:r>
              <a:rPr lang="ru-RU" sz="1200" smtClean="0"/>
              <a:t>Обезьяна </a:t>
            </a:r>
            <a:r>
              <a:rPr lang="en-US" sz="1200" smtClean="0">
                <a:hlinkClick r:id="rId17"/>
              </a:rPr>
              <a:t>http://www.vashsad.ua/plants/interesting_plants/show/5437/</a:t>
            </a:r>
            <a:endParaRPr lang="ru-RU" sz="1200" smtClean="0"/>
          </a:p>
          <a:p>
            <a:pPr eaLnBrk="1" hangingPunct="1"/>
            <a:r>
              <a:rPr lang="ru-RU" sz="1200" smtClean="0">
                <a:hlinkClick r:id="rId18"/>
              </a:rPr>
              <a:t>Медведица  </a:t>
            </a:r>
            <a:r>
              <a:rPr lang="en-US" sz="1200" smtClean="0">
                <a:hlinkClick r:id="rId18"/>
              </a:rPr>
              <a:t>http://www.our-pets.org.ua/news/553.html</a:t>
            </a:r>
            <a:endParaRPr lang="ru-RU" sz="1200" smtClean="0"/>
          </a:p>
          <a:p>
            <a:pPr eaLnBrk="1" hangingPunct="1"/>
            <a:r>
              <a:rPr lang="en-US" sz="1200" smtClean="0">
                <a:hlinkClick r:id="rId19"/>
              </a:rPr>
              <a:t>http://www.animalsglobe.ru/2011/10/medvedi/</a:t>
            </a:r>
            <a:endParaRPr lang="ru-RU" sz="1200" smtClean="0"/>
          </a:p>
          <a:p>
            <a:pPr eaLnBrk="1" hangingPunct="1"/>
            <a:r>
              <a:rPr lang="ru-RU" sz="1200" smtClean="0"/>
              <a:t>Ламантины </a:t>
            </a:r>
            <a:r>
              <a:rPr lang="en-US" sz="1200" smtClean="0">
                <a:hlinkClick r:id="rId20"/>
              </a:rPr>
              <a:t>http://www.zoopicture.ru/lamantiny/</a:t>
            </a:r>
            <a:endParaRPr lang="ru-RU" sz="1200" smtClean="0"/>
          </a:p>
          <a:p>
            <a:pPr eaLnBrk="1" hangingPunct="1"/>
            <a:r>
              <a:rPr lang="ru-RU" sz="1200" smtClean="0"/>
              <a:t>Дельфин </a:t>
            </a:r>
            <a:r>
              <a:rPr lang="en-US" sz="1200" smtClean="0">
                <a:hlinkClick r:id="rId21"/>
              </a:rPr>
              <a:t>http://www.hsi.org/news/news/issue_news.html?related_issue=123633168</a:t>
            </a:r>
            <a:endParaRPr lang="ru-RU" sz="1200" smtClean="0"/>
          </a:p>
          <a:p>
            <a:pPr eaLnBrk="1" hangingPunct="1"/>
            <a:r>
              <a:rPr lang="ru-RU" sz="1200" smtClean="0"/>
              <a:t>Белка летяга </a:t>
            </a:r>
            <a:r>
              <a:rPr lang="en-US" sz="1200" smtClean="0"/>
              <a:t>http://squirrelsw.com/news/2</a:t>
            </a:r>
            <a:endParaRPr lang="ru-RU" sz="1200" smtClean="0"/>
          </a:p>
          <a:p>
            <a:pPr eaLnBrk="1" hangingPunct="1"/>
            <a:r>
              <a:rPr lang="ru-RU" sz="1200" smtClean="0"/>
              <a:t>Летучая мышь </a:t>
            </a:r>
            <a:r>
              <a:rPr lang="en-US" sz="1200" smtClean="0">
                <a:hlinkClick r:id="rId22"/>
              </a:rPr>
              <a:t>http://zoopark.su/neslyshimye-zvuki-v-mire-zhivotnyx/</a:t>
            </a:r>
            <a:endParaRPr lang="ru-RU" sz="1200" smtClean="0"/>
          </a:p>
          <a:p>
            <a:pPr eaLnBrk="1" hangingPunct="1"/>
            <a:r>
              <a:rPr lang="ru-RU" sz="1200" smtClean="0"/>
              <a:t>Крот </a:t>
            </a:r>
            <a:r>
              <a:rPr lang="en-US" sz="1200" smtClean="0">
                <a:hlinkClick r:id="rId23"/>
              </a:rPr>
              <a:t>http://animaltime.ru/mammal.php?id=krot-evropejskij.html</a:t>
            </a:r>
            <a:endParaRPr lang="ru-RU" sz="1200" smtClean="0"/>
          </a:p>
          <a:p>
            <a:pPr eaLnBrk="1" hangingPunct="1"/>
            <a:endParaRPr lang="ru-RU" sz="1200" smtClean="0"/>
          </a:p>
          <a:p>
            <a:pPr eaLnBrk="1" hangingPunct="1"/>
            <a:endParaRPr lang="ru-RU" sz="1200" smtClean="0"/>
          </a:p>
          <a:p>
            <a:pPr eaLnBrk="1" hangingPunct="1"/>
            <a:endParaRPr lang="ru-RU" sz="1200" smtClean="0"/>
          </a:p>
          <a:p>
            <a:pPr eaLnBrk="1" hangingPunct="1"/>
            <a:endParaRPr lang="ru-RU" sz="1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Picture 2" descr="Картинка 1 из 39"/>
          <p:cNvPicPr>
            <a:picLocks noChangeAspect="1" noChangeArrowheads="1"/>
          </p:cNvPicPr>
          <p:nvPr/>
        </p:nvPicPr>
        <p:blipFill>
          <a:blip r:embed="rId2" cstate="print"/>
          <a:srcRect t="18750"/>
          <a:stretch>
            <a:fillRect/>
          </a:stretch>
        </p:blipFill>
        <p:spPr bwMode="auto">
          <a:xfrm>
            <a:off x="0" y="0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5380038"/>
            <a:ext cx="9144000" cy="15700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Главное участие в передвижении играют две задние пары ног. </a:t>
            </a:r>
            <a:endParaRPr lang="en-US" sz="24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Ноги водомерки смазаны жировым веществом и совершенно </a:t>
            </a:r>
            <a:endParaRPr lang="en-US" sz="24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не смачиваются водой, </a:t>
            </a:r>
            <a:endParaRPr lang="en-US" sz="24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поэтому она свободно скользит по поверхности воды.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2" descr="Картинка 10 из 24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681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86188" y="5000625"/>
            <a:ext cx="5072062" cy="15700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Многие насекомые приспособлены к полёту с помощью крыльев. Большинство из них имеют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2 пары крыльев.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428625" y="4643438"/>
            <a:ext cx="8258175" cy="14827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2" descr="Картинка 27 из 1300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2" descr="Картинка 14 из 24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067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5657850"/>
            <a:ext cx="9144000" cy="12001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У жуков передние крылья очень твёрдые,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они называются </a:t>
            </a:r>
            <a:r>
              <a:rPr lang="ru-RU" sz="2400" b="1" dirty="0">
                <a:latin typeface="+mn-lt"/>
              </a:rPr>
              <a:t>надкрылья</a:t>
            </a:r>
            <a:r>
              <a:rPr lang="ru-RU" sz="2400" dirty="0">
                <a:latin typeface="+mn-lt"/>
              </a:rPr>
              <a:t>. Задние, лёгкие и прозрачные,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во время полёта служат пропеллером.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19" name="Picture 2" descr="Картинка 62 из 9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862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9" descr="аквариум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3" y="0"/>
            <a:ext cx="4643437" cy="4257675"/>
          </a:xfrm>
        </p:spPr>
      </p:pic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928688" y="4500563"/>
            <a:ext cx="82153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Calibri" pitchFamily="34" charset="0"/>
              </a:rPr>
              <a:t>Рыбы всю жизнь проводят в воде. </a:t>
            </a:r>
            <a:r>
              <a:rPr lang="en-US" sz="2800">
                <a:latin typeface="Calibri" pitchFamily="34" charset="0"/>
              </a:rPr>
              <a:t>C</a:t>
            </a:r>
            <a:r>
              <a:rPr lang="ru-RU" sz="2800">
                <a:latin typeface="Calibri" pitchFamily="34" charset="0"/>
              </a:rPr>
              <a:t> помощью плавников они движутся вперёд,</a:t>
            </a:r>
          </a:p>
          <a:p>
            <a:pPr algn="ctr"/>
            <a:r>
              <a:rPr lang="ru-RU" sz="2800">
                <a:latin typeface="Calibri" pitchFamily="34" charset="0"/>
              </a:rPr>
              <a:t> поворачивают в разные стороны,</a:t>
            </a:r>
          </a:p>
          <a:p>
            <a:pPr algn="ctr"/>
            <a:r>
              <a:rPr lang="ru-RU" sz="2800">
                <a:latin typeface="Calibri" pitchFamily="34" charset="0"/>
              </a:rPr>
              <a:t> останавливаются и сохраняют равновесие.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13" y="214313"/>
            <a:ext cx="1928812" cy="7080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+mn-lt"/>
              </a:rPr>
              <a:t>Рыбы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38" y="3714750"/>
            <a:ext cx="8229600" cy="25717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2400" smtClean="0"/>
              <a:t>	</a:t>
            </a:r>
            <a:endParaRPr lang="ru-RU" smtClean="0"/>
          </a:p>
        </p:txBody>
      </p:sp>
      <p:pic>
        <p:nvPicPr>
          <p:cNvPr id="10244" name="Picture 2" descr="Картинка 13 из 156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4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5287963"/>
            <a:ext cx="9144000" cy="15700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У этих рыбок говорящее название. Они являются обладателями великолепных «крыльев» — больших грудных плавников, благодаря которым они могут «воспарить над океанскими просторами». Скорость такого полета может достигать 60 км/ч.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875" y="0"/>
            <a:ext cx="2859088" cy="6461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n-lt"/>
              </a:rPr>
              <a:t>Летучая рыба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563</Words>
  <Application>Microsoft Office PowerPoint</Application>
  <PresentationFormat>Экран (4:3)</PresentationFormat>
  <Paragraphs>88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Как животные передвигаются</vt:lpstr>
      <vt:lpstr>Насекомые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крот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животные передвигаются</dc:title>
  <cp:lastModifiedBy>Николай</cp:lastModifiedBy>
  <cp:revision>39</cp:revision>
  <dcterms:modified xsi:type="dcterms:W3CDTF">2012-12-20T10:28:20Z</dcterms:modified>
</cp:coreProperties>
</file>