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4203-1E35-4A14-865D-6427DC795DC0}" type="datetimeFigureOut">
              <a:rPr lang="ru-RU" smtClean="0"/>
              <a:t>06.11.2013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621F0-F04B-430F-84F3-0A1906C885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4203-1E35-4A14-865D-6427DC795DC0}" type="datetimeFigureOut">
              <a:rPr lang="ru-RU" smtClean="0"/>
              <a:t>06.11.2013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621F0-F04B-430F-84F3-0A1906C885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4203-1E35-4A14-865D-6427DC795DC0}" type="datetimeFigureOut">
              <a:rPr lang="ru-RU" smtClean="0"/>
              <a:t>06.11.2013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621F0-F04B-430F-84F3-0A1906C885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4203-1E35-4A14-865D-6427DC795DC0}" type="datetimeFigureOut">
              <a:rPr lang="ru-RU" smtClean="0"/>
              <a:t>06.11.2013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621F0-F04B-430F-84F3-0A1906C885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4203-1E35-4A14-865D-6427DC795DC0}" type="datetimeFigureOut">
              <a:rPr lang="ru-RU" smtClean="0"/>
              <a:t>06.11.2013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621F0-F04B-430F-84F3-0A1906C885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4203-1E35-4A14-865D-6427DC795DC0}" type="datetimeFigureOut">
              <a:rPr lang="ru-RU" smtClean="0"/>
              <a:t>06.11.2013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621F0-F04B-430F-84F3-0A1906C885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4203-1E35-4A14-865D-6427DC795DC0}" type="datetimeFigureOut">
              <a:rPr lang="ru-RU" smtClean="0"/>
              <a:t>06.11.2013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621F0-F04B-430F-84F3-0A1906C885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4203-1E35-4A14-865D-6427DC795DC0}" type="datetimeFigureOut">
              <a:rPr lang="ru-RU" smtClean="0"/>
              <a:t>06.11.2013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621F0-F04B-430F-84F3-0A1906C885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4203-1E35-4A14-865D-6427DC795DC0}" type="datetimeFigureOut">
              <a:rPr lang="ru-RU" smtClean="0"/>
              <a:t>06.11.2013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621F0-F04B-430F-84F3-0A1906C885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4203-1E35-4A14-865D-6427DC795DC0}" type="datetimeFigureOut">
              <a:rPr lang="ru-RU" smtClean="0"/>
              <a:t>06.11.2013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621F0-F04B-430F-84F3-0A1906C885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4203-1E35-4A14-865D-6427DC795DC0}" type="datetimeFigureOut">
              <a:rPr lang="ru-RU" smtClean="0"/>
              <a:t>06.11.2013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621F0-F04B-430F-84F3-0A1906C8852D}" type="slidenum">
              <a:rPr lang="ru-RU" smtClean="0"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82704203-1E35-4A14-865D-6427DC795DC0}" type="datetimeFigureOut">
              <a:rPr lang="ru-RU" smtClean="0"/>
              <a:t>06.11.2013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A06621F0-F04B-430F-84F3-0A1906C8852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196752"/>
            <a:ext cx="6192688" cy="180020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И.А. Крылов</a:t>
            </a:r>
            <a:b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«Зеркало и Обезьяна».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76672"/>
            <a:ext cx="1881267" cy="20962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2445" y="3212976"/>
            <a:ext cx="4617787" cy="31683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13255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60648"/>
            <a:ext cx="4392488" cy="63367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04373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332656"/>
            <a:ext cx="684076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ОБРАЗ</a:t>
            </a:r>
            <a:r>
              <a:rPr lang="ru-RU" sz="2000" dirty="0" smtClean="0"/>
              <a:t> - вид, облик;</a:t>
            </a:r>
          </a:p>
          <a:p>
            <a:endParaRPr lang="ru-RU" sz="2000" dirty="0" smtClean="0"/>
          </a:p>
          <a:p>
            <a:r>
              <a:rPr lang="ru-RU" sz="2000" b="1" dirty="0" smtClean="0">
                <a:solidFill>
                  <a:srgbClr val="FF0000"/>
                </a:solidFill>
              </a:rPr>
              <a:t>КУМ</a:t>
            </a:r>
            <a:r>
              <a:rPr lang="ru-RU" sz="2000" dirty="0" smtClean="0"/>
              <a:t> - крестный отец по отношению к родителям крестника и к крестной;</a:t>
            </a:r>
          </a:p>
          <a:p>
            <a:endParaRPr lang="ru-RU" sz="2000" dirty="0" smtClean="0"/>
          </a:p>
          <a:p>
            <a:r>
              <a:rPr lang="ru-RU" sz="2000" b="1" dirty="0" smtClean="0">
                <a:solidFill>
                  <a:srgbClr val="FF0000"/>
                </a:solidFill>
              </a:rPr>
              <a:t>УЖИМКИ</a:t>
            </a:r>
            <a:r>
              <a:rPr lang="ru-RU" sz="2000" dirty="0" smtClean="0"/>
              <a:t>- гримасы; неестественные телодвижения;</a:t>
            </a:r>
          </a:p>
          <a:p>
            <a:endParaRPr lang="ru-RU" sz="2000" dirty="0" smtClean="0"/>
          </a:p>
          <a:p>
            <a:r>
              <a:rPr lang="ru-RU" sz="2000" b="1" dirty="0" smtClean="0">
                <a:solidFill>
                  <a:srgbClr val="FF0000"/>
                </a:solidFill>
              </a:rPr>
              <a:t>САТИРА</a:t>
            </a:r>
            <a:r>
              <a:rPr lang="ru-RU" sz="2000" dirty="0" smtClean="0">
                <a:solidFill>
                  <a:srgbClr val="FF0000"/>
                </a:solidFill>
              </a:rPr>
              <a:t> </a:t>
            </a:r>
            <a:r>
              <a:rPr lang="ru-RU" sz="2000" dirty="0" smtClean="0"/>
              <a:t>- обличающее, бичующее осмеяние;</a:t>
            </a:r>
          </a:p>
          <a:p>
            <a:endParaRPr lang="ru-RU" sz="2000" dirty="0" smtClean="0"/>
          </a:p>
          <a:p>
            <a:r>
              <a:rPr lang="ru-RU" sz="2000" dirty="0" smtClean="0"/>
              <a:t> </a:t>
            </a:r>
            <a:r>
              <a:rPr lang="ru-RU" sz="2000" b="1" dirty="0" smtClean="0">
                <a:solidFill>
                  <a:srgbClr val="FF0000"/>
                </a:solidFill>
              </a:rPr>
              <a:t>НА РУКУ НЕЧИСТ </a:t>
            </a:r>
            <a:r>
              <a:rPr lang="ru-RU" sz="2000" dirty="0" smtClean="0"/>
              <a:t>- нечестен, вороват.</a:t>
            </a:r>
            <a:endParaRPr lang="ru-RU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221088"/>
            <a:ext cx="2738669" cy="2160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1\Desktop\ОБЕЗЬЯНКИ\76241063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638175" cy="10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45865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04664"/>
            <a:ext cx="7488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Басня </a:t>
            </a:r>
            <a:r>
              <a:rPr lang="ru-RU" dirty="0" smtClean="0">
                <a:solidFill>
                  <a:srgbClr val="0070C0"/>
                </a:solidFill>
              </a:rPr>
              <a:t>– это небольшое произведение, написанное стихами или прозой, в которой высмеиваются пороки людей. 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340768"/>
            <a:ext cx="78488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баснях </a:t>
            </a:r>
            <a:r>
              <a:rPr lang="ru-RU" dirty="0" smtClean="0"/>
              <a:t>обычно действуют </a:t>
            </a:r>
            <a:r>
              <a:rPr lang="ru-RU" i="1" dirty="0" smtClean="0"/>
              <a:t>животные</a:t>
            </a:r>
            <a:r>
              <a:rPr lang="ru-RU" dirty="0" smtClean="0"/>
              <a:t>, в которых мы легко узнаем людей.</a:t>
            </a:r>
          </a:p>
          <a:p>
            <a:endParaRPr lang="ru-RU" dirty="0" smtClean="0"/>
          </a:p>
          <a:p>
            <a:r>
              <a:rPr lang="ru-RU" dirty="0" smtClean="0"/>
              <a:t>Басня начинается или заканчивается </a:t>
            </a:r>
            <a:r>
              <a:rPr lang="ru-RU" u="sng" dirty="0" smtClean="0"/>
              <a:t>моралью</a:t>
            </a:r>
            <a:r>
              <a:rPr lang="ru-RU" dirty="0" smtClean="0"/>
              <a:t> – </a:t>
            </a:r>
            <a:r>
              <a:rPr lang="ru-RU" b="1" dirty="0" smtClean="0">
                <a:solidFill>
                  <a:srgbClr val="FF0000"/>
                </a:solidFill>
              </a:rPr>
              <a:t>выводом</a:t>
            </a:r>
            <a:r>
              <a:rPr lang="ru-RU" dirty="0" smtClean="0"/>
              <a:t>, </a:t>
            </a:r>
            <a:r>
              <a:rPr lang="ru-RU" b="1" dirty="0" smtClean="0">
                <a:solidFill>
                  <a:srgbClr val="FF0000"/>
                </a:solidFill>
              </a:rPr>
              <a:t>поучением</a:t>
            </a:r>
            <a:r>
              <a:rPr lang="ru-RU" dirty="0" smtClean="0"/>
              <a:t>, где объясняется смысл басни.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365104"/>
            <a:ext cx="2700300" cy="21602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413853"/>
            <a:ext cx="2448272" cy="31271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27584" y="2952188"/>
            <a:ext cx="66967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Прием, который используют баснописцы, когда изображают животных, а имеют в виду людей называется </a:t>
            </a:r>
            <a:r>
              <a:rPr lang="ru-RU" b="1" dirty="0" smtClean="0">
                <a:solidFill>
                  <a:srgbClr val="FF0000"/>
                </a:solidFill>
              </a:rPr>
              <a:t>аллегория</a:t>
            </a:r>
            <a:r>
              <a:rPr lang="ru-RU" dirty="0" smtClean="0"/>
              <a:t> </a:t>
            </a:r>
            <a:r>
              <a:rPr lang="ru-RU" i="1" dirty="0" smtClean="0">
                <a:solidFill>
                  <a:srgbClr val="FF0066"/>
                </a:solidFill>
              </a:rPr>
              <a:t>(иносказание).</a:t>
            </a:r>
            <a:endParaRPr lang="ru-RU" i="1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37926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493290"/>
            <a:ext cx="50385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0066"/>
                </a:solidFill>
              </a:rPr>
              <a:t>Чему учат нас басни И. А. Крылова?</a:t>
            </a:r>
            <a:endParaRPr lang="ru-RU" b="1" dirty="0">
              <a:solidFill>
                <a:srgbClr val="FF0066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71441" y="1188547"/>
            <a:ext cx="50233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Что бы вы посоветовали Обезьяне?</a:t>
            </a:r>
          </a:p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16482">
            <a:off x="734133" y="2348880"/>
            <a:ext cx="2674616" cy="37890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25396">
            <a:off x="5298780" y="2433650"/>
            <a:ext cx="2667000" cy="3619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 descr="C:\Users\1\Desktop\ОБЕЗЬЯНКИ\303794258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400659"/>
            <a:ext cx="590550" cy="923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79448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59632" y="836712"/>
            <a:ext cx="62215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Урок окончен! 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146" name="Picture 2" descr="C:\Users\1\Desktop\Картинки, движущее изображение для ПРЕЗЕНТАЦИЙ\АНИМАЦИИ\АНИМАШКИ с НАДПИСЬЮ\nadpisia-568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988840"/>
            <a:ext cx="2304256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14424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TC102455596[[fn=Весна]]</Template>
  <TotalTime>20</TotalTime>
  <Words>128</Words>
  <Application>Microsoft Office PowerPoint</Application>
  <PresentationFormat>Экран (4:3)</PresentationFormat>
  <Paragraphs>18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Spring</vt:lpstr>
      <vt:lpstr>И.А. Крылов  «Зеркало и Обезьяна».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И.А. Крылов  «Зеркало и Обезьяна».</dc:title>
  <dc:creator>1</dc:creator>
  <cp:lastModifiedBy>1</cp:lastModifiedBy>
  <cp:revision>3</cp:revision>
  <dcterms:created xsi:type="dcterms:W3CDTF">2013-11-06T10:02:47Z</dcterms:created>
  <dcterms:modified xsi:type="dcterms:W3CDTF">2013-11-06T10:23:27Z</dcterms:modified>
</cp:coreProperties>
</file>