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2E7D1-B9EE-420C-B3C9-36E639A2DAE7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9E29BB-C3DA-4C00-ADDE-12C4750BA6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9E29BB-C3DA-4C00-ADDE-12C4750BA6BF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4288AD7-9B70-494B-914B-DFBFC6DDDBDB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B247776-D91A-46E9-B24F-DCFC8B9D1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88AD7-9B70-494B-914B-DFBFC6DDDBDB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7776-D91A-46E9-B24F-DCFC8B9D1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88AD7-9B70-494B-914B-DFBFC6DDDBDB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7776-D91A-46E9-B24F-DCFC8B9D1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88AD7-9B70-494B-914B-DFBFC6DDDBDB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7776-D91A-46E9-B24F-DCFC8B9D1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88AD7-9B70-494B-914B-DFBFC6DDDBDB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7776-D91A-46E9-B24F-DCFC8B9D1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88AD7-9B70-494B-914B-DFBFC6DDDBDB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7776-D91A-46E9-B24F-DCFC8B9D1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4288AD7-9B70-494B-914B-DFBFC6DDDBDB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247776-D91A-46E9-B24F-DCFC8B9D13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4288AD7-9B70-494B-914B-DFBFC6DDDBDB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B247776-D91A-46E9-B24F-DCFC8B9D1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88AD7-9B70-494B-914B-DFBFC6DDDBDB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7776-D91A-46E9-B24F-DCFC8B9D1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88AD7-9B70-494B-914B-DFBFC6DDDBDB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7776-D91A-46E9-B24F-DCFC8B9D1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88AD7-9B70-494B-914B-DFBFC6DDDBDB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47776-D91A-46E9-B24F-DCFC8B9D1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4288AD7-9B70-494B-914B-DFBFC6DDDBDB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B247776-D91A-46E9-B24F-DCFC8B9D13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2357453"/>
          </a:xfrm>
        </p:spPr>
        <p:txBody>
          <a:bodyPr/>
          <a:lstStyle/>
          <a:p>
            <a:r>
              <a:rPr lang="ru-RU" dirty="0" smtClean="0"/>
              <a:t>Характеристика Африки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Презентацию подготовил </a:t>
            </a:r>
          </a:p>
          <a:p>
            <a:r>
              <a:rPr lang="ru-RU" dirty="0" smtClean="0"/>
              <a:t>Ученик 7 Б класса ГБОУ ООШ №20</a:t>
            </a:r>
          </a:p>
          <a:p>
            <a:r>
              <a:rPr lang="ru-RU" dirty="0" smtClean="0"/>
              <a:t>Владислав </a:t>
            </a:r>
            <a:r>
              <a:rPr lang="ru-RU" dirty="0" err="1" smtClean="0"/>
              <a:t>Ничунаев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Уровень грамотности в Африк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6357958"/>
          </a:xfrm>
          <a:prstGeom prst="rect">
            <a:avLst/>
          </a:prstGeom>
          <a:noFill/>
          <a:ln w="38100">
            <a:solidFill>
              <a:srgbClr val="FF00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57166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kern="10" dirty="0" smtClean="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Расовый и этнический состав населения Африки</a:t>
            </a:r>
            <a:endParaRPr lang="ru-RU" dirty="0"/>
          </a:p>
        </p:txBody>
      </p:sp>
      <p:pic>
        <p:nvPicPr>
          <p:cNvPr id="3" name="Picture 10" descr="Расы Афр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642918"/>
            <a:ext cx="4571999" cy="2857520"/>
          </a:xfrm>
          <a:prstGeom prst="rect">
            <a:avLst/>
          </a:prstGeom>
          <a:noFill/>
          <a:ln/>
        </p:spPr>
      </p:pic>
      <p:pic>
        <p:nvPicPr>
          <p:cNvPr id="4" name="Picture 4" descr="Народы Афр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3429000"/>
            <a:ext cx="4571999" cy="3429000"/>
          </a:xfrm>
          <a:prstGeom prst="rect">
            <a:avLst/>
          </a:prstGeo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4643438" y="642919"/>
            <a:ext cx="450056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 </a:t>
            </a:r>
            <a:r>
              <a:rPr lang="ru-RU" dirty="0" smtClean="0"/>
              <a:t>На континенте выделяют более 400 этносов. В Северной Африке сложились крупные нации, но большинство  населения находится на уровне </a:t>
            </a:r>
            <a:r>
              <a:rPr lang="ru-RU" dirty="0" err="1" smtClean="0"/>
              <a:t>на-родностей</a:t>
            </a:r>
            <a:r>
              <a:rPr lang="ru-RU" dirty="0" smtClean="0"/>
              <a:t>. Сохраняются пережитки родоплеменного строя (рисунки внизу).</a:t>
            </a:r>
          </a:p>
          <a:p>
            <a:pPr algn="just"/>
            <a:r>
              <a:rPr lang="ru-RU" dirty="0" smtClean="0"/>
              <a:t>    Народы Северной и Северо-Восточной Африки говорят на языках </a:t>
            </a:r>
            <a:r>
              <a:rPr lang="ru-RU" dirty="0" err="1" smtClean="0"/>
              <a:t>химито-семитской</a:t>
            </a:r>
            <a:r>
              <a:rPr lang="ru-RU" dirty="0" smtClean="0"/>
              <a:t> семьи (арабы, берберы). Районы Экваториальной, Восточной и Южной Африки заселены народами банту (язык – суахили). Большинство стран южнее Сахары сохраняют языки бывших метрополий – английский, французский, португальский. В ЮАР кроме английского государственным </a:t>
            </a:r>
            <a:r>
              <a:rPr lang="ru-RU" dirty="0" err="1" smtClean="0"/>
              <a:t>явля-ется</a:t>
            </a:r>
            <a:r>
              <a:rPr lang="ru-RU" dirty="0" smtClean="0"/>
              <a:t> язык </a:t>
            </a:r>
            <a:r>
              <a:rPr lang="ru-RU" dirty="0" err="1" smtClean="0"/>
              <a:t>африкаанас</a:t>
            </a:r>
            <a:r>
              <a:rPr lang="ru-RU" dirty="0" smtClean="0"/>
              <a:t> (сильно измененный голландский). На континенте нет </a:t>
            </a:r>
            <a:r>
              <a:rPr lang="ru-RU" dirty="0" err="1" smtClean="0"/>
              <a:t>однонациональных</a:t>
            </a:r>
            <a:r>
              <a:rPr lang="ru-RU" dirty="0" smtClean="0"/>
              <a:t> государств.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Араб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857232"/>
            <a:ext cx="3643338" cy="3071834"/>
          </a:xfrm>
          <a:prstGeom prst="rect">
            <a:avLst/>
          </a:prstGeom>
          <a:noFill/>
        </p:spPr>
      </p:pic>
      <p:pic>
        <p:nvPicPr>
          <p:cNvPr id="4" name="Picture 24" descr="Девушки из племени Самбур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929066"/>
            <a:ext cx="3714776" cy="2500330"/>
          </a:xfrm>
          <a:prstGeom prst="rect">
            <a:avLst/>
          </a:prstGeom>
          <a:noFill/>
        </p:spPr>
      </p:pic>
      <p:pic>
        <p:nvPicPr>
          <p:cNvPr id="5" name="Picture 30" descr="Охотни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571480"/>
            <a:ext cx="3500462" cy="2786082"/>
          </a:xfrm>
          <a:prstGeom prst="rect">
            <a:avLst/>
          </a:prstGeom>
          <a:noFill/>
        </p:spPr>
      </p:pic>
      <p:pic>
        <p:nvPicPr>
          <p:cNvPr id="6" name="Picture 27" descr="Жительница Заир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3571876"/>
            <a:ext cx="3500462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500042"/>
            <a:ext cx="83582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kern="10" dirty="0" smtClean="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Религиозный состав населения</a:t>
            </a:r>
            <a:endParaRPr lang="ru-RU" dirty="0"/>
          </a:p>
        </p:txBody>
      </p:sp>
      <p:pic>
        <p:nvPicPr>
          <p:cNvPr id="3" name="Picture 4" descr="Религии Афр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9144000" cy="57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лотность населения Афр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noFill/>
          <a:ln/>
        </p:spPr>
      </p:pic>
      <p:sp>
        <p:nvSpPr>
          <p:cNvPr id="3" name="Прямоугольник 2"/>
          <p:cNvSpPr/>
          <p:nvPr/>
        </p:nvSpPr>
        <p:spPr>
          <a:xfrm>
            <a:off x="0" y="3643315"/>
            <a:ext cx="435768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Средняя плотность населения в Африке 27 чел/км</a:t>
            </a:r>
            <a:r>
              <a:rPr lang="ru-RU" baseline="30000" dirty="0"/>
              <a:t>2 </a:t>
            </a:r>
            <a:r>
              <a:rPr lang="ru-RU" dirty="0"/>
              <a:t>, что в несколько раз меньше, чем в Европе и Азии. Для размещения </a:t>
            </a:r>
            <a:r>
              <a:rPr lang="ru-RU" dirty="0" smtClean="0"/>
              <a:t>населения </a:t>
            </a:r>
            <a:r>
              <a:rPr lang="ru-RU" dirty="0"/>
              <a:t>по континенту характерны очень резкие контрасты. Вообще не заселённые территории находятся в пустыне Сахара. Редко можно встретить население в зоне влажных тропических лесов. Но есть и </a:t>
            </a:r>
            <a:r>
              <a:rPr lang="ru-RU" dirty="0" smtClean="0"/>
              <a:t>довольно </a:t>
            </a:r>
            <a:r>
              <a:rPr lang="ru-RU" dirty="0"/>
              <a:t>значительные сгустки населения, особенно на побережьях.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572264" y="3929066"/>
            <a:ext cx="25717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Обратите внимание на Египет. Фактически всё его население живет на территории дельты и долины реки Нила. На 1 км</a:t>
            </a:r>
            <a:r>
              <a:rPr lang="ru-RU" baseline="30000" dirty="0" smtClean="0"/>
              <a:t>2 </a:t>
            </a:r>
            <a:r>
              <a:rPr lang="ru-RU" dirty="0" smtClean="0"/>
              <a:t>здесь приходится примерно 1700 человек.</a:t>
            </a:r>
            <a:endParaRPr lang="ru-RU" dirty="0"/>
          </a:p>
        </p:txBody>
      </p:sp>
      <p:cxnSp>
        <p:nvCxnSpPr>
          <p:cNvPr id="6" name="Прямая соединительная линия 5"/>
          <p:cNvCxnSpPr>
            <a:stCxn id="4" idx="0"/>
          </p:cNvCxnSpPr>
          <p:nvPr/>
        </p:nvCxnSpPr>
        <p:spPr>
          <a:xfrm rot="16200000" flipV="1">
            <a:off x="5393529" y="1464463"/>
            <a:ext cx="2643206" cy="228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5143504" y="1714488"/>
            <a:ext cx="2714644" cy="1857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Копия размещение насел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3924300" cy="3992565"/>
          </a:xfrm>
          <a:prstGeom prst="rect">
            <a:avLst/>
          </a:prstGeom>
          <a:noFill/>
          <a:ln/>
          <a:effectLst/>
        </p:spPr>
      </p:pic>
      <p:sp>
        <p:nvSpPr>
          <p:cNvPr id="3" name="Прямоугольник 2"/>
          <p:cNvSpPr/>
          <p:nvPr/>
        </p:nvSpPr>
        <p:spPr>
          <a:xfrm>
            <a:off x="3929059" y="714356"/>
            <a:ext cx="5214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Африка - регион «городского взрыва»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1166843"/>
            <a:ext cx="464347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В течение многих столетий Африка </a:t>
            </a:r>
            <a:r>
              <a:rPr lang="ru-RU" dirty="0" err="1"/>
              <a:t>оста-валась</a:t>
            </a:r>
            <a:r>
              <a:rPr lang="ru-RU" dirty="0"/>
              <a:t> преимущественно «сельским </a:t>
            </a:r>
            <a:r>
              <a:rPr lang="ru-RU" dirty="0" smtClean="0"/>
              <a:t>материком</a:t>
            </a:r>
            <a:r>
              <a:rPr lang="ru-RU" dirty="0"/>
              <a:t>». И сейчас по уровню урбанизации она еще очень сильно отстаёт от других регионов, однако темпы урбанизации здесь самые </a:t>
            </a:r>
            <a:r>
              <a:rPr lang="ru-RU" dirty="0" err="1"/>
              <a:t>высо-кие</a:t>
            </a:r>
            <a:r>
              <a:rPr lang="ru-RU" dirty="0"/>
              <a:t>, население городов удваивается каждые 10 лет.</a:t>
            </a:r>
          </a:p>
          <a:p>
            <a:pPr algn="just"/>
            <a:r>
              <a:rPr lang="ru-RU" dirty="0"/>
              <a:t>    Проявление «городского взрыва»  в Африке имеет ряд отрицательных последствий. Ведь растут главным образом столичные города, причем растут благодаря постоянному притоку сельских жителей, которые не имея средств к существованию,  ютятся в трущобных </a:t>
            </a:r>
            <a:r>
              <a:rPr lang="ru-RU" dirty="0" smtClean="0"/>
              <a:t>районах</a:t>
            </a:r>
            <a:r>
              <a:rPr lang="ru-RU" dirty="0"/>
              <a:t>.</a:t>
            </a:r>
          </a:p>
        </p:txBody>
      </p: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0" y="357962"/>
            <a:ext cx="3924300" cy="5714244"/>
            <a:chOff x="0" y="-122"/>
            <a:chExt cx="2472" cy="3265"/>
          </a:xfrm>
        </p:grpSpPr>
        <p:pic>
          <p:nvPicPr>
            <p:cNvPr id="6" name="Picture 11" descr="Копия размещение населения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-122"/>
              <a:ext cx="2472" cy="2412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7" name="Picture 13" descr="Копия (2) размещение населения"/>
            <p:cNvPicPr>
              <a:picLocks noChangeAspect="1" noChangeArrowheads="1"/>
            </p:cNvPicPr>
            <p:nvPr/>
          </p:nvPicPr>
          <p:blipFill>
            <a:blip r:embed="rId3">
              <a:lum contrast="12000"/>
            </a:blip>
            <a:srcRect/>
            <a:stretch>
              <a:fillRect/>
            </a:stretch>
          </p:blipFill>
          <p:spPr bwMode="auto">
            <a:xfrm>
              <a:off x="0" y="2387"/>
              <a:ext cx="2472" cy="756"/>
            </a:xfrm>
            <a:prstGeom prst="rect">
              <a:avLst/>
            </a:prstGeom>
            <a:noFill/>
          </p:spPr>
        </p:pic>
        <p:sp>
          <p:nvSpPr>
            <p:cNvPr id="8" name="Text Box 21"/>
            <p:cNvSpPr txBox="1">
              <a:spLocks noChangeArrowheads="1"/>
            </p:cNvSpPr>
            <p:nvPr/>
          </p:nvSpPr>
          <p:spPr bwMode="auto">
            <a:xfrm>
              <a:off x="1227" y="2115"/>
              <a:ext cx="1245" cy="23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1800"/>
                <a:t>Условные знаки: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map_nigeria"/>
          <p:cNvPicPr>
            <a:picLocks noChangeAspect="1" noChangeArrowheads="1"/>
          </p:cNvPicPr>
          <p:nvPr/>
        </p:nvPicPr>
        <p:blipFill>
          <a:blip r:embed="rId2">
            <a:lum bright="-24000" contrast="6000"/>
          </a:blip>
          <a:srcRect/>
          <a:stretch>
            <a:fillRect/>
          </a:stretch>
        </p:blipFill>
        <p:spPr bwMode="auto">
          <a:xfrm>
            <a:off x="0" y="357166"/>
            <a:ext cx="4392549" cy="22225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2690336"/>
            <a:ext cx="45005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Самым большим городом </a:t>
            </a:r>
            <a:r>
              <a:rPr lang="ru-RU" dirty="0" smtClean="0"/>
              <a:t>Африки </a:t>
            </a:r>
            <a:r>
              <a:rPr lang="ru-RU" dirty="0"/>
              <a:t>является город Лагос в </a:t>
            </a:r>
            <a:r>
              <a:rPr lang="ru-RU" dirty="0" smtClean="0"/>
              <a:t>Нигерии</a:t>
            </a:r>
            <a:r>
              <a:rPr lang="ru-RU" dirty="0"/>
              <a:t>. Еще в 1950 году его </a:t>
            </a:r>
            <a:r>
              <a:rPr lang="ru-RU" dirty="0" smtClean="0"/>
              <a:t>население </a:t>
            </a:r>
            <a:r>
              <a:rPr lang="ru-RU" dirty="0"/>
              <a:t>составляло около 300 тыс. человек, а сейчас достигло 13 млн.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 flipH="1" flipV="1">
            <a:off x="1357290" y="1714488"/>
            <a:ext cx="1143008" cy="7143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1464447" y="2035959"/>
            <a:ext cx="135732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 rot="11098886" flipH="1" flipV="1">
            <a:off x="1969068" y="1202809"/>
            <a:ext cx="13708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НИГЕРИЯ</a:t>
            </a:r>
            <a:endParaRPr lang="ru-RU" dirty="0"/>
          </a:p>
        </p:txBody>
      </p:sp>
      <p:pic>
        <p:nvPicPr>
          <p:cNvPr id="11" name="Picture 5" descr="lagos_from_surule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4451"/>
            <a:ext cx="4286248" cy="3019271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857752" y="3214686"/>
            <a:ext cx="42862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Однако условия жизни в этом перенаселенном городе настолько неблагоприятны, что в 1992 году столица страны была переведена отсюда в другой город – </a:t>
            </a:r>
            <a:r>
              <a:rPr lang="ru-RU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Абудж</a:t>
            </a:r>
            <a:endParaRPr lang="ru-RU" dirty="0"/>
          </a:p>
        </p:txBody>
      </p:sp>
      <p:pic>
        <p:nvPicPr>
          <p:cNvPr id="14" name="Picture 10" descr="Семьи африканских народов многодетн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025" y="4102100"/>
            <a:ext cx="3635375" cy="272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1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Общая характеристика хозяйства </a:t>
            </a:r>
          </a:p>
          <a:p>
            <a:pPr algn="ctr"/>
            <a:r>
              <a:rPr lang="ru-RU" i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CC"/>
                </a:solidFill>
                <a:effectLst>
                  <a:outerShdw dist="35921" dir="2700000" algn="ctr" rotWithShape="0">
                    <a:srgbClr val="808080">
                      <a:alpha val="80000"/>
                    </a:srgbClr>
                  </a:outerShdw>
                </a:effectLst>
                <a:latin typeface="Arial"/>
                <a:cs typeface="Arial"/>
              </a:rPr>
              <a:t>стран Африки.</a:t>
            </a:r>
            <a:endParaRPr lang="ru-RU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99CC"/>
              </a:solidFill>
              <a:effectLst>
                <a:outerShdw dist="35921" dir="2700000" algn="ctr" rotWithShape="0">
                  <a:srgbClr val="80808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785794"/>
            <a:ext cx="578644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ru-RU" dirty="0"/>
              <a:t> После завоевания независимости страны Африки </a:t>
            </a:r>
            <a:r>
              <a:rPr lang="ru-RU" dirty="0" smtClean="0"/>
              <a:t>начали </a:t>
            </a:r>
            <a:r>
              <a:rPr lang="ru-RU" dirty="0"/>
              <a:t>предпринимать усилия по преодолению вековой </a:t>
            </a:r>
            <a:r>
              <a:rPr lang="ru-RU" dirty="0" smtClean="0"/>
              <a:t>отсталости</a:t>
            </a:r>
            <a:r>
              <a:rPr lang="ru-RU" dirty="0"/>
              <a:t>. Была осуществлена национализация природных ресурсов, проводится аграрная реформа, готовятся </a:t>
            </a:r>
            <a:r>
              <a:rPr lang="ru-RU" dirty="0" smtClean="0"/>
              <a:t>национальные </a:t>
            </a:r>
            <a:r>
              <a:rPr lang="ru-RU" dirty="0"/>
              <a:t>кадры. Началась перестройка отраслевой </a:t>
            </a:r>
            <a:r>
              <a:rPr lang="ru-RU" dirty="0" smtClean="0"/>
              <a:t>структуры</a:t>
            </a:r>
            <a:r>
              <a:rPr lang="ru-RU" dirty="0"/>
              <a:t>, которая носила колониальный характер, то </a:t>
            </a:r>
            <a:r>
              <a:rPr lang="ru-RU" dirty="0" smtClean="0"/>
              <a:t>есть преобладающее </a:t>
            </a:r>
            <a:r>
              <a:rPr lang="ru-RU" dirty="0"/>
              <a:t>значение имела горнодобывающая </a:t>
            </a:r>
            <a:r>
              <a:rPr lang="ru-RU" dirty="0" smtClean="0"/>
              <a:t>промышленность </a:t>
            </a:r>
            <a:r>
              <a:rPr lang="ru-RU" dirty="0"/>
              <a:t>и основной доход страны получали от </a:t>
            </a:r>
            <a:r>
              <a:rPr lang="ru-RU" dirty="0" smtClean="0"/>
              <a:t>экспорта </a:t>
            </a:r>
            <a:r>
              <a:rPr lang="ru-RU" dirty="0"/>
              <a:t>минерального </a:t>
            </a:r>
            <a:r>
              <a:rPr lang="ru-RU" dirty="0" smtClean="0"/>
              <a:t>сырья.  </a:t>
            </a:r>
            <a:r>
              <a:rPr lang="ru-RU" dirty="0"/>
              <a:t>В настоящее время сохраняется </a:t>
            </a:r>
            <a:r>
              <a:rPr lang="ru-RU" u="sng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колониальный тип отраслевой структуры экономики</a:t>
            </a:r>
            <a:r>
              <a:rPr lang="ru-RU" dirty="0"/>
              <a:t> – преобладает </a:t>
            </a:r>
            <a:r>
              <a:rPr lang="ru-RU" dirty="0" smtClean="0"/>
              <a:t>сельскохозяйственное </a:t>
            </a:r>
            <a:r>
              <a:rPr lang="ru-RU" dirty="0"/>
              <a:t>производство и горнодобывающая </a:t>
            </a:r>
            <a:r>
              <a:rPr lang="ru-RU" dirty="0" smtClean="0"/>
              <a:t>промышленность</a:t>
            </a:r>
            <a:r>
              <a:rPr lang="ru-RU" dirty="0"/>
              <a:t>, в то время как отрасли обрабатывающей промышленности находятся на стадии зарождения. Характерна так же однобокость развития </a:t>
            </a:r>
            <a:r>
              <a:rPr lang="ru-RU" dirty="0" err="1" smtClean="0"/>
              <a:t>экономики-</a:t>
            </a:r>
            <a:r>
              <a:rPr lang="ru-RU" u="sng" dirty="0" err="1" smtClean="0"/>
              <a:t>узкая</a:t>
            </a:r>
            <a:r>
              <a:rPr lang="ru-RU" u="sng" dirty="0" smtClean="0"/>
              <a:t> (монотоварная</a:t>
            </a:r>
            <a:r>
              <a:rPr lang="ru-RU" u="sng" dirty="0"/>
              <a:t>) специализация</a:t>
            </a:r>
            <a:r>
              <a:rPr lang="ru-RU" dirty="0"/>
              <a:t> хозяйства страны на производстве одного товара, предназначенного для экспорта.</a:t>
            </a:r>
          </a:p>
        </p:txBody>
      </p:sp>
      <p:pic>
        <p:nvPicPr>
          <p:cNvPr id="4" name="Picture 9" descr="Сельское хозяйство Афр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143636" y="714356"/>
            <a:ext cx="3000364" cy="1785950"/>
          </a:xfrm>
          <a:prstGeom prst="rect">
            <a:avLst/>
          </a:prstGeom>
          <a:noFill/>
          <a:ln/>
        </p:spPr>
      </p:pic>
      <p:pic>
        <p:nvPicPr>
          <p:cNvPr id="5" name="Picture 7" descr="Промышленность Афр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143637" y="2428868"/>
            <a:ext cx="3000364" cy="2214578"/>
          </a:xfrm>
          <a:prstGeom prst="rect">
            <a:avLst/>
          </a:prstGeom>
          <a:noFill/>
          <a:ln/>
        </p:spPr>
      </p:pic>
      <p:pic>
        <p:nvPicPr>
          <p:cNvPr id="6" name="Picture 12" descr="Транспорт Африк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143637" y="4643447"/>
            <a:ext cx="3021002" cy="2241542"/>
          </a:xfrm>
          <a:prstGeom prst="rect">
            <a:avLst/>
          </a:prstGeom>
          <a:noFill/>
          <a:ln/>
        </p:spPr>
      </p:pic>
      <p:sp>
        <p:nvSpPr>
          <p:cNvPr id="7" name="Прямоугольник 6"/>
          <p:cNvSpPr/>
          <p:nvPr/>
        </p:nvSpPr>
        <p:spPr>
          <a:xfrm>
            <a:off x="6786578" y="857232"/>
            <a:ext cx="1714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Сельское хозяйство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286644" y="2643182"/>
            <a:ext cx="15001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Промышленность</a:t>
            </a:r>
          </a:p>
        </p:txBody>
      </p:sp>
      <p:pic>
        <p:nvPicPr>
          <p:cNvPr id="9" name="Picture 12" descr="Транспорт Африк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122998" y="4616458"/>
            <a:ext cx="3021002" cy="2241542"/>
          </a:xfrm>
          <a:prstGeom prst="rect">
            <a:avLst/>
          </a:prstGeom>
          <a:noFill/>
          <a:ln/>
        </p:spPr>
      </p:pic>
      <p:sp>
        <p:nvSpPr>
          <p:cNvPr id="10" name="Прямоугольник 9"/>
          <p:cNvSpPr/>
          <p:nvPr/>
        </p:nvSpPr>
        <p:spPr>
          <a:xfrm>
            <a:off x="7000892" y="4721662"/>
            <a:ext cx="16430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Транспорт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357166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Сельское хозяйство Африки.</a:t>
            </a:r>
            <a:endParaRPr lang="ru-RU" dirty="0"/>
          </a:p>
        </p:txBody>
      </p:sp>
      <p:pic>
        <p:nvPicPr>
          <p:cNvPr id="3" name="Picture 5" descr="Сельское хозяйство Афр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6292563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357950" y="642918"/>
            <a:ext cx="2571768" cy="183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</a:pPr>
            <a:r>
              <a:rPr lang="ru-RU" dirty="0"/>
              <a:t>На карте видно, что на большей части Африки распространён потребительский тип сельского хозяйства.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286512" y="2428868"/>
            <a:ext cx="28574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Основная сфера материального производства африканских стран – сельское хозяйство. В некоторых из них (Чад, Мали, Руанда, ЦАР) в нём занято более 80% населения. Главное значение в большинстве стран Африки  имеет земледелие. В структуре земледелия различают экспортные и потребительские культуры.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5000636"/>
          <a:ext cx="1643042" cy="1857388"/>
        </p:xfrm>
        <a:graphic>
          <a:graphicData uri="http://schemas.openxmlformats.org/drawingml/2006/table">
            <a:tbl>
              <a:tblPr/>
              <a:tblGrid>
                <a:gridCol w="1295400"/>
                <a:gridCol w="347642"/>
              </a:tblGrid>
              <a:tr h="8572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Продукция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Доля в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15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Какао-бобы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Маниока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Сизаль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857356" y="5143511"/>
          <a:ext cx="2000264" cy="1714513"/>
        </p:xfrm>
        <a:graphic>
          <a:graphicData uri="http://schemas.openxmlformats.org/drawingml/2006/table">
            <a:tbl>
              <a:tblPr/>
              <a:tblGrid>
                <a:gridCol w="1581152"/>
                <a:gridCol w="419112"/>
              </a:tblGrid>
              <a:tr h="5000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Продукция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Times New Roman" pitchFamily="18" charset="0"/>
                        </a:rPr>
                        <a:t>Доля в 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155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Арахис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Кофе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Просо и сорго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8" name="Picture 62" descr="Сбор урожая"/>
          <p:cNvPicPr>
            <a:picLocks noChangeAspect="1" noChangeArrowheads="1"/>
          </p:cNvPicPr>
          <p:nvPr/>
        </p:nvPicPr>
        <p:blipFill>
          <a:blip r:embed="rId3"/>
          <a:srcRect l="14252" r="7166"/>
          <a:stretch>
            <a:fillRect/>
          </a:stretch>
        </p:blipFill>
        <p:spPr bwMode="auto">
          <a:xfrm>
            <a:off x="3929058" y="5514975"/>
            <a:ext cx="1584325" cy="1343025"/>
          </a:xfrm>
          <a:prstGeom prst="rect">
            <a:avLst/>
          </a:prstGeom>
          <a:noFill/>
        </p:spPr>
      </p:pic>
      <p:pic>
        <p:nvPicPr>
          <p:cNvPr id="9" name="Picture 63" descr="Сбор урожая чая"/>
          <p:cNvPicPr>
            <a:picLocks noChangeAspect="1" noChangeArrowheads="1"/>
          </p:cNvPicPr>
          <p:nvPr/>
        </p:nvPicPr>
        <p:blipFill>
          <a:blip r:embed="rId4"/>
          <a:srcRect l="3543" r="7166"/>
          <a:stretch>
            <a:fillRect/>
          </a:stretch>
        </p:blipFill>
        <p:spPr bwMode="auto">
          <a:xfrm>
            <a:off x="4714876" y="4071942"/>
            <a:ext cx="1571636" cy="1343025"/>
          </a:xfrm>
          <a:prstGeom prst="rect">
            <a:avLst/>
          </a:prstGeom>
          <a:noFill/>
        </p:spPr>
      </p:pic>
      <p:pic>
        <p:nvPicPr>
          <p:cNvPr id="10" name="Picture 64" descr="Сбор урожая хлопк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3714752"/>
            <a:ext cx="1571636" cy="1344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285728"/>
            <a:ext cx="6182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Сельское хозяйство Африки</a:t>
            </a:r>
            <a:endParaRPr lang="ru-RU" dirty="0"/>
          </a:p>
        </p:txBody>
      </p:sp>
      <p:pic>
        <p:nvPicPr>
          <p:cNvPr id="3" name="Picture 5" descr="Сельское хозяйство Афр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642918"/>
            <a:ext cx="4714875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72066" y="571480"/>
            <a:ext cx="38576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Товарное  сельское  хозяйство</a:t>
            </a:r>
            <a:r>
              <a:rPr lang="ru-RU" dirty="0"/>
              <a:t>  –  </a:t>
            </a:r>
            <a:r>
              <a:rPr lang="ru-RU" dirty="0" smtClean="0"/>
              <a:t>преобладает  </a:t>
            </a:r>
            <a:r>
              <a:rPr lang="ru-RU" dirty="0"/>
              <a:t>в  развитых  странах.  </a:t>
            </a:r>
            <a:r>
              <a:rPr lang="ru-RU" dirty="0" smtClean="0"/>
              <a:t>Представлено  крупными хорошо   организованными фермами  </a:t>
            </a:r>
            <a:r>
              <a:rPr lang="ru-RU" dirty="0"/>
              <a:t>и  плантациями с широким  </a:t>
            </a:r>
            <a:r>
              <a:rPr lang="ru-RU" dirty="0" err="1"/>
              <a:t>исполь</a:t>
            </a:r>
            <a:r>
              <a:rPr lang="ru-RU" dirty="0"/>
              <a:t>-</a:t>
            </a:r>
          </a:p>
          <a:p>
            <a:r>
              <a:rPr lang="ru-RU" dirty="0" err="1"/>
              <a:t>зованием</a:t>
            </a:r>
            <a:r>
              <a:rPr lang="ru-RU" dirty="0"/>
              <a:t> наёмной рабочей силы. </a:t>
            </a:r>
          </a:p>
          <a:p>
            <a:r>
              <a:rPr lang="ru-RU" dirty="0"/>
              <a:t>Т.с.х. </a:t>
            </a:r>
            <a:r>
              <a:rPr lang="ru-RU" dirty="0" err="1"/>
              <a:t>ориентированно</a:t>
            </a:r>
            <a:r>
              <a:rPr lang="ru-RU" dirty="0"/>
              <a:t> прежде всего на </a:t>
            </a:r>
            <a:r>
              <a:rPr lang="ru-RU" dirty="0" smtClean="0"/>
              <a:t>рынок</a:t>
            </a:r>
            <a:r>
              <a:rPr lang="ru-RU" dirty="0"/>
              <a:t>, в особенности на экспорт с.-х. </a:t>
            </a:r>
            <a:r>
              <a:rPr lang="ru-RU" dirty="0" smtClean="0"/>
              <a:t>продукции</a:t>
            </a:r>
            <a:r>
              <a:rPr lang="ru-RU" dirty="0"/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3500438"/>
            <a:ext cx="421484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Потребительское сельское хозяйство </a:t>
            </a:r>
            <a:r>
              <a:rPr lang="ru-RU" dirty="0"/>
              <a:t> </a:t>
            </a:r>
            <a:r>
              <a:rPr lang="ru-RU" dirty="0" smtClean="0"/>
              <a:t>  </a:t>
            </a:r>
            <a:endParaRPr lang="ru-RU" dirty="0"/>
          </a:p>
          <a:p>
            <a:r>
              <a:rPr lang="ru-RU" dirty="0"/>
              <a:t>отсталый   тип   с.  </a:t>
            </a:r>
            <a:r>
              <a:rPr lang="ru-RU" dirty="0" err="1"/>
              <a:t>хоз-ва</a:t>
            </a:r>
            <a:r>
              <a:rPr lang="ru-RU" dirty="0"/>
              <a:t>,   </a:t>
            </a:r>
            <a:r>
              <a:rPr lang="ru-RU" dirty="0" smtClean="0"/>
              <a:t>распространённый  </a:t>
            </a:r>
            <a:r>
              <a:rPr lang="ru-RU" dirty="0"/>
              <a:t>в развивающихся странах,  </a:t>
            </a:r>
            <a:r>
              <a:rPr lang="ru-RU" dirty="0" smtClean="0"/>
              <a:t>представленный  </a:t>
            </a:r>
            <a:r>
              <a:rPr lang="ru-RU" dirty="0"/>
              <a:t>мелкими хозяйствами.  </a:t>
            </a:r>
            <a:r>
              <a:rPr lang="ru-RU" dirty="0" smtClean="0"/>
              <a:t>Техническая </a:t>
            </a:r>
            <a:r>
              <a:rPr lang="ru-RU" dirty="0"/>
              <a:t>вооруженность   низкая, </a:t>
            </a:r>
            <a:r>
              <a:rPr lang="ru-RU" dirty="0" smtClean="0"/>
              <a:t>урожайность</a:t>
            </a:r>
            <a:endParaRPr lang="ru-RU" dirty="0"/>
          </a:p>
          <a:p>
            <a:r>
              <a:rPr lang="ru-RU" dirty="0"/>
              <a:t>низкая. Продукция идет главным </a:t>
            </a:r>
            <a:r>
              <a:rPr lang="ru-RU" dirty="0" smtClean="0"/>
              <a:t>образом на </a:t>
            </a:r>
            <a:r>
              <a:rPr lang="ru-RU" dirty="0"/>
              <a:t>удовлетворение нужд самих </a:t>
            </a:r>
            <a:r>
              <a:rPr lang="ru-RU" dirty="0" smtClean="0"/>
              <a:t>работающих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0" y="285728"/>
            <a:ext cx="9144000" cy="466725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ОБЩАЯ ХАРАКТЕРИСТИКА АФРИКИ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627313" y="692150"/>
            <a:ext cx="3692525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ru-RU" sz="1800" dirty="0"/>
              <a:t>1. Территория и состав Африки.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1000108"/>
            <a:ext cx="37411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2.Природные </a:t>
            </a:r>
            <a:r>
              <a:rPr lang="ru-RU" dirty="0"/>
              <a:t>условия и ресурсы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1285860"/>
            <a:ext cx="4214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3. </a:t>
            </a:r>
            <a:r>
              <a:rPr lang="ru-RU" dirty="0"/>
              <a:t>Население: воспроизводство, состав, размещение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1857365"/>
            <a:ext cx="4000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4. </a:t>
            </a:r>
            <a:r>
              <a:rPr lang="ru-RU" dirty="0"/>
              <a:t>Хозяйство: отраслевая и территориальная структура</a:t>
            </a:r>
          </a:p>
        </p:txBody>
      </p:sp>
      <p:pic>
        <p:nvPicPr>
          <p:cNvPr id="8" name="Picture 5" descr="африка политическая карта"/>
          <p:cNvPicPr>
            <a:picLocks noChangeAspect="1" noChangeArrowheads="1"/>
          </p:cNvPicPr>
          <p:nvPr/>
        </p:nvPicPr>
        <p:blipFill>
          <a:blip r:embed="rId2">
            <a:lum bright="-6000"/>
          </a:blip>
          <a:srcRect r="41145" b="38194"/>
          <a:stretch>
            <a:fillRect/>
          </a:stretch>
        </p:blipFill>
        <p:spPr bwMode="auto">
          <a:xfrm>
            <a:off x="0" y="2500306"/>
            <a:ext cx="4572000" cy="4357694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572000" y="2428868"/>
            <a:ext cx="4572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Африка   занимает   1/5 часть суши  (30,3 млн.км</a:t>
            </a:r>
            <a:r>
              <a:rPr lang="ru-RU" baseline="30000" dirty="0" smtClean="0"/>
              <a:t>2</a:t>
            </a:r>
            <a:r>
              <a:rPr lang="ru-RU" dirty="0" smtClean="0"/>
              <a:t>), на   которой   расположено 53 государств(с </a:t>
            </a:r>
            <a:r>
              <a:rPr lang="ru-RU" dirty="0" err="1" smtClean="0"/>
              <a:t>островны-ми</a:t>
            </a:r>
            <a:r>
              <a:rPr lang="ru-RU" dirty="0" smtClean="0"/>
              <a:t>). Еще пол века назад вся политическая   карта   Африки   пестрела   красками колониальных держав: Англии,   Франции,   Бельгии,    Португалии,    Испании, Италии.   Колониальное  прошлое  материка во многом определило его отсталость По    основным экономическим и </a:t>
            </a:r>
            <a:r>
              <a:rPr lang="ru-RU" dirty="0" err="1" smtClean="0"/>
              <a:t>социаль-ным</a:t>
            </a:r>
            <a:r>
              <a:rPr lang="ru-RU" dirty="0" smtClean="0"/>
              <a:t>   показателям   развития  Африка  заметно  отстает   от  других   регионов мира, а в некоторых  странах   это   отставание  даже возрастает.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7343775" cy="549275"/>
          </a:xfrm>
          <a:prstGeom prst="rect">
            <a:avLst/>
          </a:prstGeom>
          <a:solidFill>
            <a:srgbClr val="FFDAB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Промышленность Африки</a:t>
            </a:r>
          </a:p>
        </p:txBody>
      </p:sp>
      <p:pic>
        <p:nvPicPr>
          <p:cNvPr id="3" name="Picture 5" descr="Промышленность Афр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6143636" cy="4637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43636" y="571480"/>
            <a:ext cx="300036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Основы национальной промышленности </a:t>
            </a:r>
            <a:r>
              <a:rPr lang="ru-RU" dirty="0" err="1" smtClean="0"/>
              <a:t>закла-дываются</a:t>
            </a:r>
            <a:r>
              <a:rPr lang="ru-RU" dirty="0" smtClean="0"/>
              <a:t> лишь в наши </a:t>
            </a:r>
            <a:r>
              <a:rPr lang="ru-RU" dirty="0" err="1" smtClean="0"/>
              <a:t>дни.Континент</a:t>
            </a:r>
            <a:r>
              <a:rPr lang="ru-RU" dirty="0" smtClean="0"/>
              <a:t> по-прежнему остается наименее индустриальной частью </a:t>
            </a:r>
            <a:r>
              <a:rPr lang="ru-RU" dirty="0" err="1" smtClean="0"/>
              <a:t>мира.Иностранный</a:t>
            </a:r>
            <a:r>
              <a:rPr lang="ru-RU" dirty="0" smtClean="0"/>
              <a:t> капитал был заинтересован лишь в минеральном сырье и поэтому энергично </a:t>
            </a:r>
            <a:r>
              <a:rPr lang="ru-RU" dirty="0" err="1" smtClean="0"/>
              <a:t>раз-вивал</a:t>
            </a:r>
            <a:r>
              <a:rPr lang="ru-RU" dirty="0" smtClean="0"/>
              <a:t> здесь </a:t>
            </a:r>
            <a:r>
              <a:rPr lang="ru-RU" dirty="0" err="1" smtClean="0"/>
              <a:t>горно-добывающую</a:t>
            </a:r>
            <a:r>
              <a:rPr lang="ru-RU" dirty="0" smtClean="0"/>
              <a:t> </a:t>
            </a:r>
            <a:r>
              <a:rPr lang="ru-RU" dirty="0" err="1" smtClean="0"/>
              <a:t>про-мышленность</a:t>
            </a:r>
            <a:r>
              <a:rPr lang="ru-RU" dirty="0" smtClean="0"/>
              <a:t> В структуре обрабатывающей </a:t>
            </a:r>
            <a:r>
              <a:rPr lang="ru-RU" dirty="0" err="1" smtClean="0"/>
              <a:t>про-мышленности</a:t>
            </a:r>
            <a:r>
              <a:rPr lang="ru-RU" dirty="0" smtClean="0"/>
              <a:t> ведущее место занимает легкая и пищевая промышленность. В последнее время наметилась  </a:t>
            </a:r>
            <a:r>
              <a:rPr lang="ru-RU" dirty="0" err="1" smtClean="0"/>
              <a:t>тенден</a:t>
            </a:r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5229493"/>
            <a:ext cx="57864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ция</a:t>
            </a:r>
            <a:r>
              <a:rPr lang="ru-RU" dirty="0" smtClean="0"/>
              <a:t> к повышению роли металлургии, нефтепереработки. Промышленные районы размещены в местах добычи и производства сырья и на побережье.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0042"/>
            <a:ext cx="2571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Транспорт</a:t>
            </a:r>
            <a:endParaRPr lang="ru-RU" dirty="0"/>
          </a:p>
        </p:txBody>
      </p:sp>
      <p:pic>
        <p:nvPicPr>
          <p:cNvPr id="3" name="Picture 4" descr="Транспорт Африки"/>
          <p:cNvPicPr>
            <a:picLocks noChangeAspect="1" noChangeArrowheads="1"/>
          </p:cNvPicPr>
          <p:nvPr/>
        </p:nvPicPr>
        <p:blipFill>
          <a:blip r:embed="rId2"/>
          <a:srcRect r="17746"/>
          <a:stretch>
            <a:fillRect/>
          </a:stretch>
        </p:blipFill>
        <p:spPr bwMode="auto">
          <a:xfrm>
            <a:off x="1" y="857232"/>
            <a:ext cx="5072065" cy="384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4714885"/>
            <a:ext cx="65722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Важной задачей для развития экономики является формирование современной транспортной сети и </a:t>
            </a:r>
            <a:r>
              <a:rPr lang="ru-RU" dirty="0" smtClean="0"/>
              <a:t>удобной </a:t>
            </a:r>
            <a:r>
              <a:rPr lang="ru-RU" dirty="0"/>
              <a:t>её конфигурации. Долгое время транспортная </a:t>
            </a:r>
            <a:r>
              <a:rPr lang="ru-RU" dirty="0" smtClean="0"/>
              <a:t>система </a:t>
            </a:r>
            <a:r>
              <a:rPr lang="ru-RU" dirty="0"/>
              <a:t>Африканских стран выполняла роль перевозчика сырья от места добычи до порта. Поэтому наибольшее развитие получили железнодорожный и морской </a:t>
            </a:r>
            <a:r>
              <a:rPr lang="ru-RU" dirty="0" smtClean="0"/>
              <a:t>транспорт</a:t>
            </a:r>
            <a:r>
              <a:rPr lang="ru-RU" dirty="0"/>
              <a:t>. За годы независимости получили развитие и </a:t>
            </a:r>
            <a:r>
              <a:rPr lang="ru-RU" dirty="0" smtClean="0"/>
              <a:t>другие </a:t>
            </a:r>
            <a:r>
              <a:rPr lang="ru-RU" dirty="0"/>
              <a:t>виды транспорта. </a:t>
            </a:r>
          </a:p>
        </p:txBody>
      </p:sp>
      <p:pic>
        <p:nvPicPr>
          <p:cNvPr id="5" name="Picture 9" descr="803_small_nefteprovo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642918"/>
            <a:ext cx="3857620" cy="1714512"/>
          </a:xfrm>
          <a:prstGeom prst="rect">
            <a:avLst/>
          </a:prstGeom>
          <a:noFill/>
        </p:spPr>
      </p:pic>
      <p:pic>
        <p:nvPicPr>
          <p:cNvPr id="6" name="Picture 17" descr="NAM_Gril_3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285992"/>
            <a:ext cx="3857620" cy="1274862"/>
          </a:xfrm>
          <a:prstGeom prst="rect">
            <a:avLst/>
          </a:prstGeom>
          <a:noFill/>
        </p:spPr>
      </p:pic>
      <p:pic>
        <p:nvPicPr>
          <p:cNvPr id="7" name="Picture 7" descr="uar-05b"/>
          <p:cNvPicPr>
            <a:picLocks noChangeAspect="1" noChangeArrowheads="1"/>
          </p:cNvPicPr>
          <p:nvPr/>
        </p:nvPicPr>
        <p:blipFill>
          <a:blip r:embed="rId5"/>
          <a:srcRect l="20583" t="13519" b="21620"/>
          <a:stretch>
            <a:fillRect/>
          </a:stretch>
        </p:blipFill>
        <p:spPr bwMode="auto">
          <a:xfrm>
            <a:off x="6500826" y="3571875"/>
            <a:ext cx="2643173" cy="1428761"/>
          </a:xfrm>
          <a:prstGeom prst="rect">
            <a:avLst/>
          </a:prstGeom>
          <a:noFill/>
        </p:spPr>
      </p:pic>
      <p:pic>
        <p:nvPicPr>
          <p:cNvPr id="8" name="Picture 6" descr="train"/>
          <p:cNvPicPr>
            <a:picLocks noChangeAspect="1" noChangeArrowheads="1"/>
          </p:cNvPicPr>
          <p:nvPr/>
        </p:nvPicPr>
        <p:blipFill>
          <a:blip r:embed="rId6"/>
          <a:srcRect b="18776"/>
          <a:stretch>
            <a:fillRect/>
          </a:stretch>
        </p:blipFill>
        <p:spPr bwMode="auto">
          <a:xfrm>
            <a:off x="6572264" y="4929198"/>
            <a:ext cx="2571736" cy="2059069"/>
          </a:xfrm>
          <a:prstGeom prst="rect">
            <a:avLst/>
          </a:prstGeom>
          <a:noFill/>
        </p:spPr>
      </p:pic>
      <p:sp>
        <p:nvSpPr>
          <p:cNvPr id="9" name="AutoShape 13"/>
          <p:cNvSpPr>
            <a:spLocks noChangeArrowheads="1"/>
          </p:cNvSpPr>
          <p:nvPr/>
        </p:nvSpPr>
        <p:spPr bwMode="auto">
          <a:xfrm>
            <a:off x="5572132" y="285728"/>
            <a:ext cx="3571868" cy="785794"/>
          </a:xfrm>
          <a:prstGeom prst="wedgeRectCallout">
            <a:avLst>
              <a:gd name="adj1" fmla="val -110921"/>
              <a:gd name="adj2" fmla="val 8928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000" dirty="0"/>
              <a:t>Газопровод</a:t>
            </a:r>
          </a:p>
        </p:txBody>
      </p:sp>
      <p:sp>
        <p:nvSpPr>
          <p:cNvPr id="11" name="AutoShape 18"/>
          <p:cNvSpPr>
            <a:spLocks noChangeArrowheads="1"/>
          </p:cNvSpPr>
          <p:nvPr/>
        </p:nvSpPr>
        <p:spPr bwMode="auto">
          <a:xfrm>
            <a:off x="6084888" y="2205038"/>
            <a:ext cx="2447925" cy="260350"/>
          </a:xfrm>
          <a:prstGeom prst="wedgeRectCallout">
            <a:avLst>
              <a:gd name="adj1" fmla="val -143478"/>
              <a:gd name="adj2" fmla="val -381123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000" dirty="0"/>
              <a:t>Крупнейший в Африке аэропорт Каир</a:t>
            </a:r>
          </a:p>
        </p:txBody>
      </p:sp>
      <p:sp>
        <p:nvSpPr>
          <p:cNvPr id="12" name="AutoShape 15"/>
          <p:cNvSpPr>
            <a:spLocks noChangeArrowheads="1"/>
          </p:cNvSpPr>
          <p:nvPr/>
        </p:nvSpPr>
        <p:spPr bwMode="auto">
          <a:xfrm>
            <a:off x="6084888" y="3673475"/>
            <a:ext cx="2447925" cy="260350"/>
          </a:xfrm>
          <a:prstGeom prst="wedgeRectCallout">
            <a:avLst>
              <a:gd name="adj1" fmla="val -128514"/>
              <a:gd name="adj2" fmla="val -44166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000" dirty="0"/>
              <a:t>Пассажирский поезд на паровой тяге</a:t>
            </a:r>
          </a:p>
        </p:txBody>
      </p:sp>
      <p:sp>
        <p:nvSpPr>
          <p:cNvPr id="13" name="AutoShape 16"/>
          <p:cNvSpPr>
            <a:spLocks noChangeArrowheads="1"/>
          </p:cNvSpPr>
          <p:nvPr/>
        </p:nvSpPr>
        <p:spPr bwMode="auto">
          <a:xfrm>
            <a:off x="6156325" y="5300663"/>
            <a:ext cx="2736850" cy="260350"/>
          </a:xfrm>
          <a:prstGeom prst="wedgeRectCallout">
            <a:avLst>
              <a:gd name="adj1" fmla="val -133306"/>
              <a:gd name="adj2" fmla="val -408377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000" dirty="0"/>
              <a:t>Пригородный поезд на электрической тяге.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71438" y="44450"/>
            <a:ext cx="5437187" cy="431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Транспорт</a:t>
            </a:r>
          </a:p>
        </p:txBody>
      </p:sp>
      <p:pic>
        <p:nvPicPr>
          <p:cNvPr id="3" name="Picture 5" descr="Транспорт Африки"/>
          <p:cNvPicPr>
            <a:picLocks noChangeAspect="1" noChangeArrowheads="1"/>
          </p:cNvPicPr>
          <p:nvPr/>
        </p:nvPicPr>
        <p:blipFill>
          <a:blip r:embed="rId2"/>
          <a:srcRect l="29062" r="17746"/>
          <a:stretch>
            <a:fillRect/>
          </a:stretch>
        </p:blipFill>
        <p:spPr bwMode="auto">
          <a:xfrm>
            <a:off x="1" y="549275"/>
            <a:ext cx="4929189" cy="6045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628" y="642918"/>
            <a:ext cx="41433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Африка занимает последнее место среди всех частей света по основным </a:t>
            </a:r>
            <a:r>
              <a:rPr lang="ru-RU" dirty="0" smtClean="0"/>
              <a:t>технико-экономическим </a:t>
            </a:r>
            <a:r>
              <a:rPr lang="ru-RU" dirty="0"/>
              <a:t>показателям работы </a:t>
            </a:r>
            <a:r>
              <a:rPr lang="ru-RU" dirty="0" smtClean="0"/>
              <a:t>транспорта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2000240"/>
            <a:ext cx="4214810" cy="4572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Размещение транспорта Африки, густота транспортной сети </a:t>
            </a:r>
            <a:r>
              <a:rPr lang="ru-RU" dirty="0" err="1" smtClean="0"/>
              <a:t>отли-чаются</a:t>
            </a:r>
            <a:r>
              <a:rPr lang="ru-RU" dirty="0" smtClean="0"/>
              <a:t> большой </a:t>
            </a:r>
            <a:r>
              <a:rPr lang="ru-RU" dirty="0" err="1" smtClean="0"/>
              <a:t>неравномернос-тью</a:t>
            </a:r>
            <a:r>
              <a:rPr lang="ru-RU" dirty="0" smtClean="0"/>
              <a:t>. Наибольшего по африканским масштабам развития достиг </a:t>
            </a:r>
            <a:r>
              <a:rPr lang="ru-RU" dirty="0" err="1" smtClean="0"/>
              <a:t>транс-порт</a:t>
            </a:r>
            <a:r>
              <a:rPr lang="ru-RU" dirty="0" smtClean="0"/>
              <a:t> в ЮАР и в странах северной Африки (за исключением их </a:t>
            </a:r>
            <a:r>
              <a:rPr lang="ru-RU" dirty="0" err="1" smtClean="0"/>
              <a:t>засуш-ливых</a:t>
            </a:r>
            <a:r>
              <a:rPr lang="ru-RU" dirty="0" smtClean="0"/>
              <a:t> районов), что отражает </a:t>
            </a:r>
            <a:r>
              <a:rPr lang="ru-RU" dirty="0" err="1" smtClean="0"/>
              <a:t>об-щий</a:t>
            </a:r>
            <a:r>
              <a:rPr lang="ru-RU" dirty="0" smtClean="0"/>
              <a:t> уровень экономического </a:t>
            </a:r>
            <a:r>
              <a:rPr lang="ru-RU" dirty="0" err="1" smtClean="0"/>
              <a:t>раз-вития</a:t>
            </a:r>
            <a:r>
              <a:rPr lang="ru-RU" dirty="0" smtClean="0"/>
              <a:t> этих стран. С другой стороны, многие районы Сахары, </a:t>
            </a:r>
            <a:r>
              <a:rPr lang="ru-RU" dirty="0" err="1" smtClean="0"/>
              <a:t>Намиба</a:t>
            </a:r>
            <a:r>
              <a:rPr lang="ru-RU" dirty="0" smtClean="0"/>
              <a:t>, Калахари, экваториальных и </a:t>
            </a:r>
            <a:r>
              <a:rPr lang="ru-RU" dirty="0" err="1" smtClean="0"/>
              <a:t>тро-пических</a:t>
            </a:r>
            <a:r>
              <a:rPr lang="ru-RU" dirty="0" smtClean="0"/>
              <a:t> лесов практически </a:t>
            </a:r>
            <a:r>
              <a:rPr lang="ru-RU" dirty="0" err="1" smtClean="0"/>
              <a:t>лише-ны</a:t>
            </a:r>
            <a:r>
              <a:rPr lang="ru-RU" dirty="0" smtClean="0"/>
              <a:t> транспорта. Распространены </a:t>
            </a:r>
            <a:r>
              <a:rPr lang="ru-RU" dirty="0" err="1" smtClean="0"/>
              <a:t>пе-ревозки</a:t>
            </a:r>
            <a:r>
              <a:rPr lang="ru-RU" dirty="0" smtClean="0"/>
              <a:t> на верблюдах, ослах, мулах, переноска грузов носильщиками.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71438" y="44450"/>
            <a:ext cx="8893175" cy="431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Железнодорожный транспорт Африки.</a:t>
            </a:r>
          </a:p>
        </p:txBody>
      </p:sp>
      <p:pic>
        <p:nvPicPr>
          <p:cNvPr id="3" name="Picture 5" descr="25"/>
          <p:cNvPicPr>
            <a:picLocks noChangeAspect="1" noChangeArrowheads="1"/>
          </p:cNvPicPr>
          <p:nvPr/>
        </p:nvPicPr>
        <p:blipFill>
          <a:blip r:embed="rId2"/>
          <a:srcRect r="648"/>
          <a:stretch>
            <a:fillRect/>
          </a:stretch>
        </p:blipFill>
        <p:spPr bwMode="auto">
          <a:xfrm>
            <a:off x="107950" y="549275"/>
            <a:ext cx="8929688" cy="6242050"/>
          </a:xfrm>
          <a:prstGeom prst="rect">
            <a:avLst/>
          </a:prstGeom>
          <a:noFill/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142875" y="608012"/>
            <a:ext cx="8893175" cy="3693319"/>
          </a:xfrm>
          <a:prstGeom prst="rect">
            <a:avLst/>
          </a:prstGeom>
          <a:solidFill>
            <a:schemeClr val="bg1">
              <a:alpha val="78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ru-RU" sz="1800" dirty="0"/>
              <a:t>    Общая длина железных дорог Африки – более 82 тыс. км. В структуре </a:t>
            </a:r>
            <a:r>
              <a:rPr lang="ru-RU" sz="1800" dirty="0" err="1"/>
              <a:t>внут-реннего</a:t>
            </a:r>
            <a:r>
              <a:rPr lang="ru-RU" sz="1800" dirty="0"/>
              <a:t> грузооборота железнодорожный транспорт занимает лидирующее место, а в пассажирообороте его опередил автомобильный. Следует отметить техническую отсталость этого вида транспорта в Африке (</a:t>
            </a:r>
            <a:r>
              <a:rPr lang="ru-RU" sz="1800" dirty="0" err="1"/>
              <a:t>разноколейность</a:t>
            </a:r>
            <a:r>
              <a:rPr lang="ru-RU" sz="1800" dirty="0"/>
              <a:t> и паровозная тяга).   </a:t>
            </a:r>
          </a:p>
          <a:p>
            <a:pPr algn="just"/>
            <a:r>
              <a:rPr lang="ru-RU" sz="1800" dirty="0"/>
              <a:t>    Первое место по общему уровню развития ж/</a:t>
            </a:r>
            <a:r>
              <a:rPr lang="ru-RU" sz="1800" dirty="0" err="1"/>
              <a:t>д</a:t>
            </a:r>
            <a:r>
              <a:rPr lang="ru-RU" sz="1800" dirty="0"/>
              <a:t> транспорта занимает Южная Африка, на неё приходится до 40% всей железнодорожной сети, второе – Северная Африка (Средиземноморские страны). А наиболее отстающей оказывается </a:t>
            </a:r>
            <a:r>
              <a:rPr lang="ru-RU" sz="1800" dirty="0" smtClean="0"/>
              <a:t>Тропическая </a:t>
            </a:r>
            <a:r>
              <a:rPr lang="ru-RU" sz="1800" dirty="0"/>
              <a:t>Африка, где велика транспортная роль рек. До сих пор нет железных дорог в Нигере, Чаде, ЦАР, Сомали, Руанде, Бурунди и др.</a:t>
            </a:r>
          </a:p>
          <a:p>
            <a:pPr algn="just"/>
            <a:r>
              <a:rPr lang="ru-RU" sz="1800" dirty="0"/>
              <a:t>     Железные дороги имеют отчетливо выраженный характер </a:t>
            </a:r>
            <a:r>
              <a:rPr lang="ru-RU" sz="1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«линий </a:t>
            </a:r>
            <a:r>
              <a:rPr lang="ru-RU" sz="1800" u="sng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проник-новения</a:t>
            </a:r>
            <a:r>
              <a:rPr lang="ru-RU" sz="1800" u="sng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  <a:r>
              <a:rPr lang="ru-RU" sz="1800" dirty="0"/>
              <a:t> - они связывают районы добычи полезных ископаемых или </a:t>
            </a:r>
            <a:r>
              <a:rPr lang="ru-RU" sz="1800" dirty="0" err="1"/>
              <a:t>планта-ционного</a:t>
            </a:r>
            <a:r>
              <a:rPr lang="ru-RU" sz="1800" dirty="0"/>
              <a:t> сельского хозяйства с портами вывоза их продукции.</a:t>
            </a:r>
            <a:endParaRPr lang="ru-RU" sz="1800" u="sng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4" grpId="0" animBg="1"/>
      <p:bldP spid="4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34925" y="44450"/>
            <a:ext cx="8929688" cy="431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Автомобильный транспорт Африки.</a:t>
            </a:r>
          </a:p>
        </p:txBody>
      </p:sp>
      <p:pic>
        <p:nvPicPr>
          <p:cNvPr id="3" name="Picture 5" descr="tours_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620713"/>
            <a:ext cx="3600450" cy="2684462"/>
          </a:xfrm>
          <a:prstGeom prst="rect">
            <a:avLst/>
          </a:prstGeom>
          <a:noFill/>
        </p:spPr>
      </p:pic>
      <p:pic>
        <p:nvPicPr>
          <p:cNvPr id="4" name="Picture 8" descr="NAM_Krotov_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3357563"/>
            <a:ext cx="3600450" cy="1666875"/>
          </a:xfrm>
          <a:prstGeom prst="rect">
            <a:avLst/>
          </a:prstGeom>
          <a:noFill/>
        </p:spPr>
      </p:pic>
      <p:pic>
        <p:nvPicPr>
          <p:cNvPr id="5" name="Picture 13" descr="afrika-Bu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4300" y="644525"/>
            <a:ext cx="5040313" cy="3432175"/>
          </a:xfrm>
          <a:prstGeom prst="rect">
            <a:avLst/>
          </a:prstGeom>
          <a:noFill/>
        </p:spPr>
      </p:pic>
      <p:pic>
        <p:nvPicPr>
          <p:cNvPr id="10" name="Picture 7" descr="tun051"/>
          <p:cNvPicPr>
            <a:picLocks noChangeAspect="1" noChangeArrowheads="1"/>
          </p:cNvPicPr>
          <p:nvPr/>
        </p:nvPicPr>
        <p:blipFill>
          <a:blip r:embed="rId5"/>
          <a:srcRect l="37398" t="2124" r="11905" b="66217"/>
          <a:stretch>
            <a:fillRect/>
          </a:stretch>
        </p:blipFill>
        <p:spPr bwMode="auto">
          <a:xfrm>
            <a:off x="785786" y="5097463"/>
            <a:ext cx="2428892" cy="1760537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071934" y="4071942"/>
            <a:ext cx="5072066" cy="2834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dirty="0"/>
              <a:t> Автомобильный транспорт основной в </a:t>
            </a:r>
            <a:r>
              <a:rPr lang="ru-RU" dirty="0" err="1"/>
              <a:t>пере-возках</a:t>
            </a:r>
            <a:r>
              <a:rPr lang="ru-RU" dirty="0"/>
              <a:t> пассажиров. В странах Африки, наряду со сравнительно небольшим числом </a:t>
            </a:r>
            <a:r>
              <a:rPr lang="ru-RU" dirty="0" smtClean="0"/>
              <a:t>автомобильных </a:t>
            </a:r>
            <a:r>
              <a:rPr lang="ru-RU" dirty="0"/>
              <a:t>дорог с твердым покрытием, очень много грунтовых, которые часто непригодны для передвижения.</a:t>
            </a:r>
          </a:p>
          <a:p>
            <a:pPr algn="just">
              <a:lnSpc>
                <a:spcPct val="90000"/>
              </a:lnSpc>
            </a:pPr>
            <a:r>
              <a:rPr lang="ru-RU" dirty="0"/>
              <a:t>    Начиная с 1980 г. правительства многих </a:t>
            </a:r>
            <a:r>
              <a:rPr lang="ru-RU" dirty="0" smtClean="0"/>
              <a:t>африканских </a:t>
            </a:r>
            <a:r>
              <a:rPr lang="ru-RU" dirty="0"/>
              <a:t>стран стали вкладывать капиталы на создание </a:t>
            </a:r>
            <a:r>
              <a:rPr lang="ru-RU" u="sng" dirty="0">
                <a:solidFill>
                  <a:srgbClr val="FF0000"/>
                </a:solidFill>
              </a:rPr>
              <a:t>трансконтинентальных </a:t>
            </a:r>
            <a:r>
              <a:rPr lang="ru-RU" u="sng" dirty="0" smtClean="0">
                <a:solidFill>
                  <a:srgbClr val="FF0000"/>
                </a:solidFill>
              </a:rPr>
              <a:t>автомагистралей</a:t>
            </a:r>
            <a:r>
              <a:rPr lang="ru-RU" u="sng" dirty="0">
                <a:solidFill>
                  <a:srgbClr val="000000"/>
                </a:solidFill>
              </a:rPr>
              <a:t>,</a:t>
            </a:r>
            <a:r>
              <a:rPr lang="ru-RU" dirty="0"/>
              <a:t> которые могли бы объединить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автомагистрали африки"/>
          <p:cNvPicPr>
            <a:picLocks noChangeAspect="1" noChangeArrowheads="1"/>
          </p:cNvPicPr>
          <p:nvPr/>
        </p:nvPicPr>
        <p:blipFill>
          <a:blip r:embed="rId2">
            <a:lum contrast="24000"/>
          </a:blip>
          <a:srcRect/>
          <a:stretch>
            <a:fillRect/>
          </a:stretch>
        </p:blipFill>
        <p:spPr bwMode="auto">
          <a:xfrm>
            <a:off x="0" y="428604"/>
            <a:ext cx="4929190" cy="618605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786050" y="500042"/>
            <a:ext cx="292895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Т</a:t>
            </a:r>
            <a:r>
              <a:rPr lang="ru-RU" dirty="0" smtClean="0"/>
              <a:t>РАНСАФРИКАНСКИЕ АВТОМАГИСТРАЛИ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1000108"/>
            <a:ext cx="3786214" cy="582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</a:pPr>
            <a:r>
              <a:rPr lang="ru-RU" dirty="0"/>
              <a:t> До недавнего времени </a:t>
            </a:r>
            <a:r>
              <a:rPr lang="ru-RU" dirty="0" err="1"/>
              <a:t>су-ществовала</a:t>
            </a:r>
            <a:r>
              <a:rPr lang="ru-RU" dirty="0"/>
              <a:t> фактически только одна </a:t>
            </a:r>
            <a:r>
              <a:rPr lang="ru-RU" dirty="0" smtClean="0"/>
              <a:t>трансконтинентальная </a:t>
            </a:r>
            <a:r>
              <a:rPr lang="ru-RU" dirty="0"/>
              <a:t>магистраль – </a:t>
            </a:r>
            <a:r>
              <a:rPr lang="ru-RU" i="1" dirty="0" err="1">
                <a:solidFill>
                  <a:schemeClr val="accent2"/>
                </a:solidFill>
              </a:rPr>
              <a:t>Трансмагрибская</a:t>
            </a:r>
            <a:r>
              <a:rPr lang="ru-RU" i="1" dirty="0"/>
              <a:t> </a:t>
            </a:r>
            <a:r>
              <a:rPr lang="ru-RU" dirty="0"/>
              <a:t>(которая связывает все страны </a:t>
            </a:r>
            <a:r>
              <a:rPr lang="ru-RU" dirty="0" err="1"/>
              <a:t>Се-верной</a:t>
            </a:r>
            <a:r>
              <a:rPr lang="ru-RU" dirty="0"/>
              <a:t> Африки). В начале 90 гг. ХХ века вступили в эксплуатацию </a:t>
            </a:r>
            <a:r>
              <a:rPr lang="ru-RU" i="1" dirty="0" err="1" smtClean="0">
                <a:solidFill>
                  <a:srgbClr val="CC6600"/>
                </a:solidFill>
              </a:rPr>
              <a:t>Транссахарская</a:t>
            </a:r>
            <a:r>
              <a:rPr lang="ru-RU" i="1" dirty="0" smtClean="0">
                <a:solidFill>
                  <a:srgbClr val="CC6600"/>
                </a:solidFill>
              </a:rPr>
              <a:t> автомагистраль</a:t>
            </a:r>
            <a:r>
              <a:rPr lang="ru-RU" i="1" dirty="0" smtClean="0"/>
              <a:t> </a:t>
            </a:r>
            <a:r>
              <a:rPr lang="ru-RU" dirty="0" smtClean="0"/>
              <a:t>(связала Алжир</a:t>
            </a:r>
            <a:r>
              <a:rPr lang="ru-RU" dirty="0"/>
              <a:t>, Мали, Нигер и Нигерию) и </a:t>
            </a:r>
            <a:r>
              <a:rPr lang="ru-RU" i="1" dirty="0" err="1" smtClean="0">
                <a:solidFill>
                  <a:srgbClr val="008000"/>
                </a:solidFill>
              </a:rPr>
              <a:t>Транссахельская</a:t>
            </a:r>
            <a:r>
              <a:rPr lang="ru-RU" i="1" dirty="0" smtClean="0">
                <a:solidFill>
                  <a:srgbClr val="008000"/>
                </a:solidFill>
              </a:rPr>
              <a:t> </a:t>
            </a:r>
            <a:r>
              <a:rPr lang="ru-RU" i="1" dirty="0">
                <a:solidFill>
                  <a:srgbClr val="008000"/>
                </a:solidFill>
              </a:rPr>
              <a:t>магистраль</a:t>
            </a:r>
            <a:r>
              <a:rPr lang="ru-RU" i="1" dirty="0"/>
              <a:t> </a:t>
            </a:r>
            <a:r>
              <a:rPr lang="ru-RU" dirty="0"/>
              <a:t>(связала Сенегал,  Мали, Буркина-Фасо, Нигер, Чад).  </a:t>
            </a:r>
          </a:p>
          <a:p>
            <a:pPr algn="just">
              <a:lnSpc>
                <a:spcPct val="90000"/>
              </a:lnSpc>
            </a:pPr>
            <a:r>
              <a:rPr lang="ru-RU" dirty="0"/>
              <a:t>    Международными </a:t>
            </a:r>
            <a:r>
              <a:rPr lang="ru-RU" dirty="0" err="1"/>
              <a:t>орга-низациями</a:t>
            </a:r>
            <a:r>
              <a:rPr lang="ru-RU" dirty="0"/>
              <a:t> были </a:t>
            </a:r>
            <a:r>
              <a:rPr lang="ru-RU" dirty="0" smtClean="0"/>
              <a:t>разработаны </a:t>
            </a:r>
            <a:r>
              <a:rPr lang="ru-RU" dirty="0"/>
              <a:t>проекты </a:t>
            </a:r>
            <a:r>
              <a:rPr lang="ru-RU" dirty="0" err="1"/>
              <a:t>транс-африканских</a:t>
            </a:r>
            <a:r>
              <a:rPr lang="ru-RU" dirty="0"/>
              <a:t> магистралей (смотри карту). Реализация их строительства уже </a:t>
            </a:r>
            <a:r>
              <a:rPr lang="ru-RU" dirty="0" smtClean="0"/>
              <a:t>началась</a:t>
            </a:r>
            <a:r>
              <a:rPr lang="ru-RU" dirty="0"/>
              <a:t>, однако в силу </a:t>
            </a:r>
            <a:r>
              <a:rPr lang="ru-RU" dirty="0" smtClean="0"/>
              <a:t>политических </a:t>
            </a:r>
            <a:r>
              <a:rPr lang="ru-RU" dirty="0"/>
              <a:t>и </a:t>
            </a:r>
            <a:r>
              <a:rPr lang="ru-RU" dirty="0" err="1"/>
              <a:t>финансово-эко-номических</a:t>
            </a:r>
            <a:r>
              <a:rPr lang="ru-RU" dirty="0"/>
              <a:t> проблем сроки окончания строительства не определены.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107950" y="66675"/>
            <a:ext cx="2765425" cy="376238"/>
          </a:xfrm>
          <a:prstGeom prst="rect">
            <a:avLst/>
          </a:prstGeom>
          <a:solidFill>
            <a:srgbClr val="CCFFFF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800"/>
              <a:t>ВОДНЫЙ ТРАНСПОРТ</a:t>
            </a:r>
          </a:p>
        </p:txBody>
      </p:sp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2"/>
          <a:srcRect l="9290" t="7922" r="9790" b="14774"/>
          <a:stretch>
            <a:fillRect/>
          </a:stretch>
        </p:blipFill>
        <p:spPr bwMode="auto">
          <a:xfrm>
            <a:off x="3143240" y="0"/>
            <a:ext cx="27527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928926" y="214290"/>
            <a:ext cx="14446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Касабланка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0"/>
            <a:ext cx="13214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Алжир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6248" y="214290"/>
            <a:ext cx="17859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Александрия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928670"/>
            <a:ext cx="30718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Из 40 тыс. км </a:t>
            </a:r>
            <a:r>
              <a:rPr lang="ru-RU" dirty="0" err="1"/>
              <a:t>круглого-дичных</a:t>
            </a:r>
            <a:r>
              <a:rPr lang="ru-RU" dirty="0"/>
              <a:t> и сезонных </a:t>
            </a:r>
            <a:r>
              <a:rPr lang="ru-RU" dirty="0" err="1"/>
              <a:t>внут-ренних</a:t>
            </a:r>
            <a:r>
              <a:rPr lang="ru-RU" dirty="0"/>
              <a:t> водных путей в судоходстве используется около половины (</a:t>
            </a:r>
            <a:r>
              <a:rPr lang="ru-RU" dirty="0" err="1"/>
              <a:t>особен-но</a:t>
            </a:r>
            <a:r>
              <a:rPr lang="ru-RU" dirty="0"/>
              <a:t> в бассейнах рек Конго и Нила, а так же низовье Нигера). Смотри карту.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283" y="500042"/>
            <a:ext cx="2786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Речной транспорт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3286124"/>
            <a:ext cx="5730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Морской транспорт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786190"/>
            <a:ext cx="61436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Морской транспорт играет огромную роль для внешнеэкономических связей. Либерия формально обладает самым большим морским торговым флотом в мире, однако почти все суда – </a:t>
            </a:r>
            <a:r>
              <a:rPr lang="ru-RU" dirty="0" smtClean="0"/>
              <a:t>собственность </a:t>
            </a:r>
            <a:r>
              <a:rPr lang="ru-RU" dirty="0"/>
              <a:t>американских, греческих, российских и других компаний, считающих выгодным регистрировать свои суда в Либерии (смотри карту), где налоги на </a:t>
            </a:r>
            <a:r>
              <a:rPr lang="ru-RU" dirty="0" err="1"/>
              <a:t>судовладение</a:t>
            </a:r>
            <a:r>
              <a:rPr lang="ru-RU" dirty="0"/>
              <a:t> самые низкие в мире. Расширяется портовое строительство, особенно в странах-экспортерах нефти, газа, руд, другого сырья. Египет владеет крупнейшим морским каналом мира.</a:t>
            </a:r>
          </a:p>
        </p:txBody>
      </p:sp>
      <p:pic>
        <p:nvPicPr>
          <p:cNvPr id="12" name="Picture 4" descr="суэцкий кана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07123" y="0"/>
            <a:ext cx="3036877" cy="2592388"/>
          </a:xfrm>
          <a:prstGeom prst="rect">
            <a:avLst/>
          </a:prstGeom>
          <a:noFill/>
        </p:spPr>
      </p:pic>
      <p:pic>
        <p:nvPicPr>
          <p:cNvPr id="13" name="Picture 6" descr="теплоход плывет по нилу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565400"/>
            <a:ext cx="3036877" cy="1792294"/>
          </a:xfrm>
          <a:prstGeom prst="rect">
            <a:avLst/>
          </a:prstGeom>
          <a:noFill/>
        </p:spPr>
      </p:pic>
      <p:pic>
        <p:nvPicPr>
          <p:cNvPr id="14" name="Picture 5" descr="01port_kpt"/>
          <p:cNvPicPr>
            <a:picLocks noChangeAspect="1" noChangeArrowheads="1"/>
          </p:cNvPicPr>
          <p:nvPr/>
        </p:nvPicPr>
        <p:blipFill>
          <a:blip r:embed="rId5"/>
          <a:srcRect t="9207"/>
          <a:stretch>
            <a:fillRect/>
          </a:stretch>
        </p:blipFill>
        <p:spPr bwMode="auto">
          <a:xfrm>
            <a:off x="6072198" y="4429132"/>
            <a:ext cx="3036877" cy="2528881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6143636" y="0"/>
            <a:ext cx="20132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Суэцкий канал</a:t>
            </a:r>
            <a:endParaRPr lang="ru-RU" dirty="0"/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auto">
          <a:xfrm>
            <a:off x="5795963" y="0"/>
            <a:ext cx="1512887" cy="260350"/>
          </a:xfrm>
          <a:prstGeom prst="wedgeRectCallout">
            <a:avLst>
              <a:gd name="adj1" fmla="val -107713"/>
              <a:gd name="adj2" fmla="val 103051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200" dirty="0"/>
              <a:t>Суэцкий канал</a:t>
            </a:r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auto">
          <a:xfrm>
            <a:off x="5929322" y="2714620"/>
            <a:ext cx="1296987" cy="649288"/>
          </a:xfrm>
          <a:prstGeom prst="wedgeRectCallout">
            <a:avLst>
              <a:gd name="adj1" fmla="val -117199"/>
              <a:gd name="adj2" fmla="val -330685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200" dirty="0"/>
              <a:t>Пассажирский теплоход на реке Нил</a:t>
            </a:r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6000760" y="4786322"/>
            <a:ext cx="1439862" cy="619125"/>
          </a:xfrm>
          <a:prstGeom prst="wedgeRectCallout">
            <a:avLst>
              <a:gd name="adj1" fmla="val -145921"/>
              <a:gd name="adj2" fmla="val -360769"/>
            </a:avLst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1200" smtClean="0"/>
              <a:t>Портовый терминал в Кейптауне</a:t>
            </a:r>
            <a:endParaRPr lang="ru-RU" sz="12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343412" y="2714620"/>
            <a:ext cx="5857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Кейптаун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214290"/>
            <a:ext cx="8805863" cy="369888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/>
              <a:t>С О С Т А В   Т Е Р Р И Т О Р И И   А Ф Р И К 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857232"/>
            <a:ext cx="2285984" cy="45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65000"/>
              </a:lnSpc>
            </a:pPr>
            <a:r>
              <a:rPr lang="ru-RU" dirty="0" smtClean="0"/>
              <a:t>53</a:t>
            </a:r>
          </a:p>
          <a:p>
            <a:pPr algn="ctr">
              <a:lnSpc>
                <a:spcPct val="65000"/>
              </a:lnSpc>
            </a:pPr>
            <a:r>
              <a:rPr lang="ru-RU" b="0" dirty="0" smtClean="0"/>
              <a:t>государства</a:t>
            </a:r>
            <a:endParaRPr lang="ru-RU" b="0" dirty="0"/>
          </a:p>
        </p:txBody>
      </p:sp>
      <p:sp>
        <p:nvSpPr>
          <p:cNvPr id="6" name="Овал 5"/>
          <p:cNvSpPr/>
          <p:nvPr/>
        </p:nvSpPr>
        <p:spPr>
          <a:xfrm>
            <a:off x="428596" y="714356"/>
            <a:ext cx="2286016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65000"/>
              </a:lnSpc>
            </a:pPr>
            <a:r>
              <a:rPr lang="ru-RU" dirty="0" smtClean="0"/>
              <a:t>53</a:t>
            </a:r>
          </a:p>
          <a:p>
            <a:pPr algn="ctr">
              <a:lnSpc>
                <a:spcPct val="65000"/>
              </a:lnSpc>
            </a:pPr>
            <a:r>
              <a:rPr lang="ru-RU" b="0" dirty="0" smtClean="0"/>
              <a:t>государства</a:t>
            </a:r>
            <a:endParaRPr lang="ru-RU" b="0" dirty="0"/>
          </a:p>
        </p:txBody>
      </p:sp>
      <p:sp>
        <p:nvSpPr>
          <p:cNvPr id="9" name="Овал 8"/>
          <p:cNvSpPr/>
          <p:nvPr/>
        </p:nvSpPr>
        <p:spPr>
          <a:xfrm>
            <a:off x="0" y="1857364"/>
            <a:ext cx="1628748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47  материковых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643042" y="1857364"/>
            <a:ext cx="1571636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 </a:t>
            </a:r>
            <a:r>
              <a:rPr lang="ru-RU" dirty="0"/>
              <a:t>о</a:t>
            </a:r>
            <a:r>
              <a:rPr lang="ru-RU" dirty="0" smtClean="0"/>
              <a:t>стровных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2000232" y="1357298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6" idx="3"/>
          </p:cNvCxnSpPr>
          <p:nvPr/>
        </p:nvCxnSpPr>
        <p:spPr>
          <a:xfrm rot="16200000" flipH="1">
            <a:off x="696117" y="1696257"/>
            <a:ext cx="999890" cy="8653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642918"/>
            <a:ext cx="5000628" cy="4457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8" name="Picture 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714752"/>
            <a:ext cx="2571767" cy="309879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9" name="Равнобедренный треугольник 28"/>
          <p:cNvSpPr/>
          <p:nvPr/>
        </p:nvSpPr>
        <p:spPr>
          <a:xfrm>
            <a:off x="6429388" y="5214950"/>
            <a:ext cx="428628" cy="1428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072330" y="5118362"/>
            <a:ext cx="15304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республики</a:t>
            </a:r>
            <a:endParaRPr lang="ru-RU" dirty="0"/>
          </a:p>
        </p:txBody>
      </p:sp>
      <p:sp>
        <p:nvSpPr>
          <p:cNvPr id="31" name="Rectangle 26"/>
          <p:cNvSpPr>
            <a:spLocks noChangeArrowheads="1"/>
          </p:cNvSpPr>
          <p:nvPr/>
        </p:nvSpPr>
        <p:spPr bwMode="auto">
          <a:xfrm>
            <a:off x="6429388" y="5643578"/>
            <a:ext cx="358775" cy="288925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7000892" y="5643578"/>
            <a:ext cx="21431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- </a:t>
            </a:r>
            <a:r>
              <a:rPr lang="ru-RU" dirty="0" smtClean="0"/>
              <a:t>монархии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0" y="2928935"/>
            <a:ext cx="3929058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60000"/>
              </a:lnSpc>
            </a:pPr>
            <a:r>
              <a:rPr lang="ru-RU" dirty="0"/>
              <a:t> По  государственному  строю только три  государства  </a:t>
            </a:r>
            <a:r>
              <a:rPr lang="ru-RU" dirty="0" err="1"/>
              <a:t>сохра-няют</a:t>
            </a:r>
            <a:r>
              <a:rPr lang="ru-RU" dirty="0"/>
              <a:t>    монархическую   форму правления,  остальные  </a:t>
            </a:r>
            <a:r>
              <a:rPr lang="ru-RU" dirty="0" err="1"/>
              <a:t>респуб-лики</a:t>
            </a:r>
            <a:r>
              <a:rPr lang="ru-RU" dirty="0"/>
              <a:t>. </a:t>
            </a:r>
          </a:p>
          <a:p>
            <a:pPr>
              <a:lnSpc>
                <a:spcPct val="160000"/>
              </a:lnSpc>
            </a:pPr>
            <a:r>
              <a:rPr lang="ru-RU" dirty="0"/>
              <a:t>    По  административному  </a:t>
            </a:r>
            <a:r>
              <a:rPr lang="ru-RU" dirty="0" err="1"/>
              <a:t>уст-ройству</a:t>
            </a:r>
            <a:r>
              <a:rPr lang="ru-RU" dirty="0"/>
              <a:t>  –  четыре   </a:t>
            </a:r>
            <a:r>
              <a:rPr lang="ru-RU" dirty="0" err="1"/>
              <a:t>федератив-ных</a:t>
            </a:r>
            <a:r>
              <a:rPr lang="ru-RU" dirty="0"/>
              <a:t>     республик ,    остальные унитарные.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0" y="142852"/>
            <a:ext cx="9144000" cy="369888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1800"/>
              <a:t>С О С Т А В   Т Е Р Р И Т О Р И И   А Ф Р И К И</a:t>
            </a:r>
          </a:p>
        </p:txBody>
      </p:sp>
      <p:pic>
        <p:nvPicPr>
          <p:cNvPr id="3" name="Picture 13" descr="африка политическая карта"/>
          <p:cNvPicPr>
            <a:picLocks noChangeAspect="1" noChangeArrowheads="1"/>
          </p:cNvPicPr>
          <p:nvPr/>
        </p:nvPicPr>
        <p:blipFill>
          <a:blip r:embed="rId2">
            <a:lum bright="-6000"/>
          </a:blip>
          <a:srcRect r="41145" b="38194"/>
          <a:stretch>
            <a:fillRect/>
          </a:stretch>
        </p:blipFill>
        <p:spPr bwMode="auto">
          <a:xfrm>
            <a:off x="0" y="500042"/>
            <a:ext cx="4572000" cy="3929089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643438" y="1000108"/>
            <a:ext cx="40719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Главным критерием для оценки экономико-географического </a:t>
            </a:r>
            <a:r>
              <a:rPr lang="ru-RU" dirty="0" err="1"/>
              <a:t>поло-жения</a:t>
            </a:r>
            <a:r>
              <a:rPr lang="ru-RU" dirty="0"/>
              <a:t>   стран   Африки   является наличие  или отсутствие выхода к морю. 15 государств не имеют </a:t>
            </a:r>
            <a:r>
              <a:rPr lang="ru-RU" dirty="0" smtClean="0"/>
              <a:t>выхода </a:t>
            </a:r>
            <a:r>
              <a:rPr lang="ru-RU" dirty="0"/>
              <a:t>к морю,  ни  на одном  </a:t>
            </a:r>
            <a:r>
              <a:rPr lang="ru-RU" dirty="0" smtClean="0"/>
              <a:t>континенте  </a:t>
            </a:r>
            <a:r>
              <a:rPr lang="ru-RU" dirty="0"/>
              <a:t>нет </a:t>
            </a:r>
            <a:r>
              <a:rPr lang="ru-RU" dirty="0" smtClean="0"/>
              <a:t>такого   количества внутриконтинентальных </a:t>
            </a:r>
            <a:r>
              <a:rPr lang="ru-RU" dirty="0"/>
              <a:t>стран, </a:t>
            </a:r>
            <a:r>
              <a:rPr lang="ru-RU" dirty="0" smtClean="0"/>
              <a:t>большинство </a:t>
            </a:r>
            <a:r>
              <a:rPr lang="ru-RU" dirty="0"/>
              <a:t>этих стран относятся к числу самых отсталых.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500570"/>
            <a:ext cx="81439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Молодые африканские государства ещё не в полной мере сформировались </a:t>
            </a:r>
            <a:r>
              <a:rPr lang="ru-RU" dirty="0" smtClean="0"/>
              <a:t>политически</a:t>
            </a:r>
            <a:r>
              <a:rPr lang="ru-RU" dirty="0"/>
              <a:t>,  поэтому  здесь обычны жестокая </a:t>
            </a:r>
            <a:r>
              <a:rPr lang="ru-RU" dirty="0" err="1"/>
              <a:t>межклановая</a:t>
            </a:r>
            <a:r>
              <a:rPr lang="ru-RU" dirty="0"/>
              <a:t> и межэтническая борьба, политические конфликты.  Доставшиеся этим странам  в  наследство  от  </a:t>
            </a:r>
            <a:r>
              <a:rPr lang="ru-RU" dirty="0" smtClean="0"/>
              <a:t>колониального </a:t>
            </a:r>
            <a:r>
              <a:rPr lang="ru-RU" dirty="0"/>
              <a:t>прошлого границы, стали очагом  возникновения  территориальных </a:t>
            </a:r>
            <a:r>
              <a:rPr lang="ru-RU" dirty="0" smtClean="0"/>
              <a:t>споров  </a:t>
            </a:r>
            <a:r>
              <a:rPr lang="ru-RU" dirty="0"/>
              <a:t>и пограничных  конфликтов.  Острые  конфликты  такого  рода  существуют между Марокко и Западной Сахарой, Эфиопией и Сомали и др.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Африканское единство"/>
          <p:cNvPicPr>
            <a:picLocks noChangeAspect="1" noChangeArrowheads="1"/>
          </p:cNvPicPr>
          <p:nvPr/>
        </p:nvPicPr>
        <p:blipFill>
          <a:blip r:embed="rId2"/>
          <a:srcRect r="61086" b="68510"/>
          <a:stretch>
            <a:fillRect/>
          </a:stretch>
        </p:blipFill>
        <p:spPr bwMode="auto">
          <a:xfrm>
            <a:off x="57151" y="500042"/>
            <a:ext cx="4729164" cy="4857784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857752" y="857232"/>
            <a:ext cx="42862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С целью укрепления единства и сотрудничества государств </a:t>
            </a:r>
            <a:r>
              <a:rPr lang="ru-RU" dirty="0" err="1"/>
              <a:t>аф-риканского</a:t>
            </a:r>
            <a:r>
              <a:rPr lang="ru-RU" dirty="0"/>
              <a:t>   континента,  </a:t>
            </a:r>
            <a:r>
              <a:rPr lang="ru-RU" dirty="0" err="1"/>
              <a:t>сохра-нения</a:t>
            </a:r>
            <a:r>
              <a:rPr lang="ru-RU" dirty="0"/>
              <a:t> их целостности  и  </a:t>
            </a:r>
            <a:r>
              <a:rPr lang="ru-RU" dirty="0" err="1"/>
              <a:t>незави-симости</a:t>
            </a:r>
            <a:r>
              <a:rPr lang="ru-RU" dirty="0"/>
              <a:t> в 1963 году была  </a:t>
            </a:r>
            <a:r>
              <a:rPr lang="ru-RU" dirty="0" smtClean="0"/>
              <a:t>создана  </a:t>
            </a:r>
            <a:r>
              <a:rPr lang="ru-RU" dirty="0"/>
              <a:t>Организация   африканского единства.  В неё входит  53  </a:t>
            </a:r>
            <a:r>
              <a:rPr lang="ru-RU" dirty="0" err="1"/>
              <a:t>госу-дарства</a:t>
            </a:r>
            <a:r>
              <a:rPr lang="ru-RU" dirty="0"/>
              <a:t>.   Штаб-квартира   </a:t>
            </a:r>
            <a:r>
              <a:rPr lang="ru-RU" dirty="0" smtClean="0"/>
              <a:t>находится </a:t>
            </a:r>
            <a:r>
              <a:rPr lang="ru-RU" dirty="0"/>
              <a:t>в </a:t>
            </a:r>
            <a:r>
              <a:rPr lang="ru-RU" dirty="0" err="1"/>
              <a:t>Аддис</a:t>
            </a:r>
            <a:r>
              <a:rPr lang="ru-RU" dirty="0"/>
              <a:t>–</a:t>
            </a:r>
            <a:r>
              <a:rPr lang="ru-RU" dirty="0" err="1"/>
              <a:t>Абебе</a:t>
            </a:r>
            <a:r>
              <a:rPr lang="ru-RU" dirty="0"/>
              <a:t> столице Эфиопии.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79388" y="66675"/>
            <a:ext cx="8713787" cy="369888"/>
          </a:xfrm>
          <a:prstGeom prst="rect">
            <a:avLst/>
          </a:prstGeom>
          <a:gradFill rotWithShape="1">
            <a:gsLst>
              <a:gs pos="0">
                <a:srgbClr val="00CCFF"/>
              </a:gs>
              <a:gs pos="100000">
                <a:srgbClr val="FFFFCC"/>
              </a:gs>
            </a:gsLst>
            <a:path path="rect">
              <a:fillToRect t="100000" r="100000"/>
            </a:path>
          </a:gra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800"/>
              <a:t>П р и р о д н ы е  р е с у р с ы   А ф р и к и.</a:t>
            </a:r>
          </a:p>
        </p:txBody>
      </p:sp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3929057" y="549275"/>
          <a:ext cx="4964117" cy="4464050"/>
        </p:xfrm>
        <a:graphic>
          <a:graphicData uri="http://schemas.openxmlformats.org/presentationml/2006/ole">
            <p:oleObj spid="_x0000_s27650" name="Фотография Photo Editor" r:id="rId3" imgW="5687219" imgH="4247619" progId="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571480"/>
            <a:ext cx="38576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Африка обладает исключительно разнообразными природными   ресурсами.  Минеральное  сырье   отличается   высоким  качеством  и  добывается часто открытым способом.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357431"/>
            <a:ext cx="36433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</a:rPr>
              <a:t>Добыча минерального сырья  в  основном  ведется  в  пределах  семи   горнодобывающих районов: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643314"/>
            <a:ext cx="40004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dirty="0" smtClean="0"/>
              <a:t>1. Алжиро-Ливийский;</a:t>
            </a:r>
          </a:p>
          <a:p>
            <a:pPr marL="457200" indent="-457200"/>
            <a:r>
              <a:rPr lang="ru-RU" dirty="0" smtClean="0"/>
              <a:t>2. </a:t>
            </a:r>
            <a:r>
              <a:rPr lang="ru-RU" dirty="0" err="1" smtClean="0"/>
              <a:t>Атласский</a:t>
            </a:r>
            <a:r>
              <a:rPr lang="ru-RU" dirty="0" smtClean="0"/>
              <a:t>;</a:t>
            </a:r>
          </a:p>
          <a:p>
            <a:pPr marL="457200" indent="-457200"/>
            <a:r>
              <a:rPr lang="ru-RU" dirty="0" smtClean="0"/>
              <a:t>3. Египетский;</a:t>
            </a:r>
          </a:p>
          <a:p>
            <a:pPr marL="457200" indent="-457200"/>
            <a:r>
              <a:rPr lang="ru-RU" dirty="0" smtClean="0"/>
              <a:t>4. Западно-Гвинейский;</a:t>
            </a:r>
          </a:p>
          <a:p>
            <a:pPr marL="457200" indent="-457200"/>
            <a:r>
              <a:rPr lang="ru-RU" dirty="0" smtClean="0"/>
              <a:t>5. Восточно-Гвинейский;</a:t>
            </a:r>
          </a:p>
          <a:p>
            <a:pPr marL="457200" indent="-457200"/>
            <a:r>
              <a:rPr lang="ru-RU" dirty="0" smtClean="0"/>
              <a:t>6. Медный пояс;</a:t>
            </a:r>
          </a:p>
          <a:p>
            <a:pPr marL="457200" indent="-457200"/>
            <a:r>
              <a:rPr lang="ru-RU" dirty="0" smtClean="0"/>
              <a:t>7. Южно-Африканский.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6" descr="юар001"/>
          <p:cNvPicPr>
            <a:picLocks noChangeAspect="1" noChangeArrowheads="1"/>
          </p:cNvPicPr>
          <p:nvPr/>
        </p:nvPicPr>
        <p:blipFill>
          <a:blip r:embed="rId2">
            <a:lum contrast="18000"/>
          </a:blip>
          <a:srcRect/>
          <a:stretch>
            <a:fillRect/>
          </a:stretch>
        </p:blipFill>
        <p:spPr bwMode="auto">
          <a:xfrm>
            <a:off x="4286248" y="1500174"/>
            <a:ext cx="4540247" cy="4857784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785794"/>
            <a:ext cx="392909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Самая богатая полезными ископаемыми страна ЮАР. Её недра содержат весь набор </a:t>
            </a:r>
            <a:r>
              <a:rPr lang="ru-RU" dirty="0" smtClean="0"/>
              <a:t>ископаемых </a:t>
            </a:r>
            <a:r>
              <a:rPr lang="ru-RU" dirty="0"/>
              <a:t>ресурсов, за </a:t>
            </a:r>
            <a:r>
              <a:rPr lang="ru-RU" dirty="0" smtClean="0"/>
              <a:t>исключением </a:t>
            </a:r>
            <a:r>
              <a:rPr lang="ru-RU" dirty="0"/>
              <a:t>нефти, природного </a:t>
            </a:r>
            <a:r>
              <a:rPr lang="ru-RU" dirty="0" smtClean="0"/>
              <a:t>газа</a:t>
            </a:r>
            <a:r>
              <a:rPr lang="ru-RU" dirty="0"/>
              <a:t>, бокситов. Особенно велики запасы золота, платины, </a:t>
            </a:r>
            <a:r>
              <a:rPr lang="ru-RU" dirty="0" smtClean="0"/>
              <a:t>алмазов</a:t>
            </a:r>
            <a:endParaRPr lang="ru-RU" dirty="0"/>
          </a:p>
        </p:txBody>
      </p:sp>
      <p:pic>
        <p:nvPicPr>
          <p:cNvPr id="4" name="Picture 28" descr="зна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1" y="4143382"/>
            <a:ext cx="2571767" cy="2196374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28605"/>
            <a:ext cx="8458200" cy="1643073"/>
          </a:xfrm>
        </p:spPr>
        <p:txBody>
          <a:bodyPr/>
          <a:lstStyle/>
          <a:p>
            <a:r>
              <a:rPr lang="ru-RU" dirty="0" smtClean="0"/>
              <a:t>Население Африканского континента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3929066"/>
            <a:ext cx="5643570" cy="292893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Африка выделяется самыми высокими темпами воспроизводства населения. Это связано с традициями многодетности и отсутствием демографической политики. «Не иметь денег – беда, но не иметь детей – значит быть бедняком вдвойне» - говорят в Африке.</a:t>
            </a:r>
          </a:p>
          <a:p>
            <a:endParaRPr lang="ru-RU" dirty="0"/>
          </a:p>
        </p:txBody>
      </p:sp>
      <p:pic>
        <p:nvPicPr>
          <p:cNvPr id="47106" name="Picture 2" descr="http://img.news.tut.ua/300x230/123_560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428736"/>
            <a:ext cx="2857500" cy="2190750"/>
          </a:xfrm>
          <a:prstGeom prst="rect">
            <a:avLst/>
          </a:prstGeom>
          <a:noFill/>
        </p:spPr>
      </p:pic>
      <p:pic>
        <p:nvPicPr>
          <p:cNvPr id="47108" name="Picture 4" descr="http://pics.top.rbc.ru/top_pics/uniora/35/1177367873_0535.250x200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71678"/>
            <a:ext cx="2381250" cy="1905000"/>
          </a:xfrm>
          <a:prstGeom prst="rect">
            <a:avLst/>
          </a:prstGeom>
          <a:noFill/>
        </p:spPr>
      </p:pic>
      <p:pic>
        <p:nvPicPr>
          <p:cNvPr id="47110" name="Picture 6" descr="http://blog.ecolur.org/wp-content/uploads/2014/06/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019550"/>
            <a:ext cx="3428992" cy="2838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3929058" y="1000108"/>
            <a:ext cx="4857784" cy="5572164"/>
            <a:chOff x="1996" y="599"/>
            <a:chExt cx="2314" cy="3239"/>
          </a:xfrm>
        </p:grpSpPr>
        <p:pic>
          <p:nvPicPr>
            <p:cNvPr id="3" name="Picture 7" descr="Копия (2) соотношение полов африка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996" y="599"/>
              <a:ext cx="2314" cy="2541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</p:spPr>
        </p:pic>
        <p:pic>
          <p:nvPicPr>
            <p:cNvPr id="4" name="Picture 8" descr="Копия соотношение полов африка"/>
            <p:cNvPicPr>
              <a:picLocks noChangeAspect="1" noChangeArrowheads="1"/>
            </p:cNvPicPr>
            <p:nvPr/>
          </p:nvPicPr>
          <p:blipFill>
            <a:blip r:embed="rId4">
              <a:lum contrast="6000"/>
            </a:blip>
            <a:srcRect/>
            <a:stretch>
              <a:fillRect/>
            </a:stretch>
          </p:blipFill>
          <p:spPr bwMode="auto">
            <a:xfrm>
              <a:off x="1996" y="3103"/>
              <a:ext cx="2314" cy="73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</p:spPr>
        </p:pic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3424" y="2913"/>
              <a:ext cx="884" cy="182"/>
            </a:xfrm>
            <a:prstGeom prst="rect">
              <a:avLst/>
            </a:prstGeom>
            <a:solidFill>
              <a:srgbClr val="00CCFF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ru-RU" sz="1400"/>
                <a:t>Условные знаки</a:t>
              </a: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785786" y="285728"/>
            <a:ext cx="8072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kern="10" dirty="0" smtClean="0">
                <a:ln w="158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CC00"/>
                </a:solidFill>
                <a:latin typeface="Arial"/>
                <a:cs typeface="Arial"/>
              </a:rPr>
              <a:t>Половозрастной состав населения Африки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571480"/>
            <a:ext cx="3786182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Возрастной состав </a:t>
            </a:r>
          </a:p>
          <a:p>
            <a:pPr algn="ctr"/>
            <a:r>
              <a:rPr lang="ru-RU" dirty="0" smtClean="0"/>
              <a:t>населения.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 flipH="1" flipV="1">
            <a:off x="0" y="2357430"/>
            <a:ext cx="3786181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11" name="Object 5"/>
          <p:cNvGraphicFramePr>
            <a:graphicFrameLocks noChangeAspect="1"/>
          </p:cNvGraphicFramePr>
          <p:nvPr/>
        </p:nvGraphicFramePr>
        <p:xfrm>
          <a:off x="357158" y="1000108"/>
          <a:ext cx="3895725" cy="3067044"/>
        </p:xfrm>
        <a:graphic>
          <a:graphicData uri="http://schemas.openxmlformats.org/presentationml/2006/ole">
            <p:oleObj spid="_x0000_s29698" name="Диаграмма" r:id="rId5" imgW="3524348" imgH="4076807" progId="MSGraph.Chart.8">
              <p:embed followColorScheme="full"/>
            </p:oleObj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0" y="4071943"/>
            <a:ext cx="38576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Высокая доля детских возрастов, приведет в дальнейшем к </a:t>
            </a:r>
            <a:r>
              <a:rPr lang="ru-RU" dirty="0" err="1" smtClean="0"/>
              <a:t>обост-рению</a:t>
            </a:r>
            <a:r>
              <a:rPr lang="ru-RU" dirty="0" smtClean="0"/>
              <a:t> проблем занятости, образования, здравоохранения. Качество населения в Африке самое низкое, более половины взрослых неграмотны. Средняя продолжительность жизни 50 лет.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181</TotalTime>
  <Words>1831</Words>
  <Application>Microsoft Office PowerPoint</Application>
  <PresentationFormat>Экран (4:3)</PresentationFormat>
  <Paragraphs>124</Paragraphs>
  <Slides>26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Городская</vt:lpstr>
      <vt:lpstr>Фотография Photo Editor</vt:lpstr>
      <vt:lpstr>Диаграмма</vt:lpstr>
      <vt:lpstr>Характеристика Африки</vt:lpstr>
      <vt:lpstr>Слайд 2</vt:lpstr>
      <vt:lpstr>Слайд 3</vt:lpstr>
      <vt:lpstr>Слайд 4</vt:lpstr>
      <vt:lpstr>Слайд 5</vt:lpstr>
      <vt:lpstr>Слайд 6</vt:lpstr>
      <vt:lpstr>Слайд 7</vt:lpstr>
      <vt:lpstr>Население Африканского континента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Характеристика Африки</dc:title>
  <dc:creator>Владислав</dc:creator>
  <cp:lastModifiedBy>Владислав</cp:lastModifiedBy>
  <cp:revision>21</cp:revision>
  <dcterms:created xsi:type="dcterms:W3CDTF">2015-01-01T15:46:30Z</dcterms:created>
  <dcterms:modified xsi:type="dcterms:W3CDTF">2015-01-23T16:41:53Z</dcterms:modified>
</cp:coreProperties>
</file>