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97" r:id="rId2"/>
    <p:sldId id="316" r:id="rId3"/>
    <p:sldId id="317" r:id="rId4"/>
    <p:sldId id="318" r:id="rId5"/>
    <p:sldId id="296" r:id="rId6"/>
    <p:sldId id="258" r:id="rId7"/>
    <p:sldId id="270" r:id="rId8"/>
    <p:sldId id="273" r:id="rId9"/>
    <p:sldId id="269" r:id="rId10"/>
    <p:sldId id="259" r:id="rId11"/>
    <p:sldId id="262" r:id="rId12"/>
    <p:sldId id="265" r:id="rId13"/>
    <p:sldId id="298" r:id="rId14"/>
    <p:sldId id="285" r:id="rId15"/>
    <p:sldId id="271" r:id="rId16"/>
    <p:sldId id="308" r:id="rId17"/>
    <p:sldId id="307" r:id="rId18"/>
    <p:sldId id="299" r:id="rId19"/>
    <p:sldId id="289" r:id="rId20"/>
    <p:sldId id="288" r:id="rId21"/>
    <p:sldId id="300" r:id="rId22"/>
    <p:sldId id="302" r:id="rId23"/>
    <p:sldId id="278" r:id="rId24"/>
    <p:sldId id="277" r:id="rId25"/>
    <p:sldId id="306" r:id="rId26"/>
    <p:sldId id="303" r:id="rId27"/>
    <p:sldId id="304" r:id="rId28"/>
    <p:sldId id="301" r:id="rId29"/>
    <p:sldId id="309" r:id="rId30"/>
    <p:sldId id="305" r:id="rId31"/>
    <p:sldId id="315" r:id="rId32"/>
    <p:sldId id="310" r:id="rId33"/>
    <p:sldId id="311" r:id="rId34"/>
    <p:sldId id="321" r:id="rId35"/>
    <p:sldId id="312" r:id="rId36"/>
    <p:sldId id="314" r:id="rId37"/>
    <p:sldId id="319" r:id="rId38"/>
    <p:sldId id="313" r:id="rId39"/>
    <p:sldId id="328" r:id="rId40"/>
    <p:sldId id="322" r:id="rId41"/>
    <p:sldId id="323" r:id="rId42"/>
    <p:sldId id="324" r:id="rId43"/>
    <p:sldId id="325" r:id="rId44"/>
    <p:sldId id="320" r:id="rId45"/>
    <p:sldId id="327" r:id="rId46"/>
    <p:sldId id="326" r:id="rId47"/>
    <p:sldId id="329" r:id="rId48"/>
    <p:sldId id="330" r:id="rId49"/>
    <p:sldId id="331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8640A"/>
    <a:srgbClr val="B9F1E6"/>
    <a:srgbClr val="1C8C61"/>
    <a:srgbClr val="7C0E1E"/>
    <a:srgbClr val="E0E9F4"/>
    <a:srgbClr val="B9CDE5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00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4A0EB47-9313-49DD-A909-5219E39DE7F3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85E7AE8-2E58-4A3F-B3B8-921237578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33068-7AE8-44BE-B201-26D252992D74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C295-56D7-4678-B6C3-3C85178D3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5FB69-355D-4154-8370-55BCD650A3A1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32E2A-F3F1-44B9-8EFF-433C936DA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029F-035F-4C61-9D63-BEA2F5710363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CE0D2-28AA-4A02-8C58-E32469A21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D1501-4BBF-46AE-98EB-1BBD045EE1A0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22983-7765-43CC-A1CE-BE0F251B2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86660-65FF-42A1-BABD-8498292EA4BC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D9DEF-77E5-4ADC-BD17-D5E7A65ED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96032-C010-494B-906C-226B5038BFB3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66D31-43D7-4CD3-8F28-7D9127680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978E1-F83A-416C-BD5E-2848F35AB297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345D7-E16A-468C-98AA-5B31BCDF3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55BD4-BE8F-42C4-91CF-EFDB18F81599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49CF-74AC-4CCF-B44E-E8A7FF7BD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AC923-156A-4AF7-BD19-F3C39EDAF205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7718D-B65D-48E7-933F-10E7F885F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A9617-3431-427D-9009-CC05DCB4A3D2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B83D-38E0-4B95-871E-4FE955750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B6B9-21CC-4C4D-861B-084256DEE559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EA0D8-FE6C-40D1-BC02-688289E7C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59B877-5840-44FB-B91A-74946722E6A2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6D9DFD-DD9E-46BF-8D75-4FEA11A79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6%D0%B8%D0%BD%D0%BE%D0%B4%D0%BE%D0%BD%D1%82%D1%8B" TargetMode="External"/><Relationship Id="rId3" Type="http://schemas.openxmlformats.org/officeDocument/2006/relationships/hyperlink" Target="http://ru.wikipedia.org/wiki/%D0%A2%D0%B5%D1%80%D0%B8%D0%BE%D0%B4%D0%BE%D0%BD%D1%82%D1%8B" TargetMode="External"/><Relationship Id="rId7" Type="http://schemas.openxmlformats.org/officeDocument/2006/relationships/hyperlink" Target="http://ru.wikipedia.org/wiki/%D0%9F%D1%80%D0%BE%D0%B8%D1%81%D1%85%D0%BE%D0%B6%D0%B4%D0%B5%D0%BD%D0%B8%D0%B5_%D0%BC%D0%BB%D0%B5%D0%BA%D0%BE%D0%BF%D0%B8%D1%82%D0%B0%D1%8E%D1%89%D0%B8%D1%85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F%D0%B9%D1%86%D0%B0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://ru.wikipedia.org/wiki/%D0%A2%D0%B5%D1%80%D0%B0%D0%BF%D1%81%D0%B8%D0%B4%D1%8B" TargetMode="External"/><Relationship Id="rId10" Type="http://schemas.openxmlformats.org/officeDocument/2006/relationships/hyperlink" Target="http://ru.wikipedia.org/wiki/%D0%9E%D0%B4%D0%BD%D0%BE%D0%BF%D1%80%D0%BE%D1%85%D0%BE%D0%B4%D0%BD%D1%8B%D0%B5" TargetMode="External"/><Relationship Id="rId4" Type="http://schemas.openxmlformats.org/officeDocument/2006/relationships/hyperlink" Target="http://ru.wikipedia.org/wiki/%D0%A0%D0%B5%D0%BF%D1%82%D0%B8%D0%BB%D0%B8%D0%B8" TargetMode="External"/><Relationship Id="rId9" Type="http://schemas.openxmlformats.org/officeDocument/2006/relationships/hyperlink" Target="http://ru.wikipedia.org/wiki/%D0%A2%D1%80%D0%B8%D0%B0%D1%81%D0%BE%D0%B2%D1%8B%D0%B9_%D0%BF%D0%B5%D1%80%D0%B8%D0%BE%D0%B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n.wikipedia.org/wiki/Darwiniu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ru.wikipedia.org/wiki/%D0%9C%D0%BB%D0%B5%D0%BA%D0%BE%D0%BF%D0%B8%D1%82%D0%B0%D1%8E%D1%89%D0%B8%D0%B5" TargetMode="External"/><Relationship Id="rId7" Type="http://schemas.openxmlformats.org/officeDocument/2006/relationships/image" Target="../media/image5.jpeg"/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://ru.wikipedia.org/wiki/%D0%9E%D0%B4%D0%BD%D0%BE%D0%BF%D1%80%D0%BE%D1%85%D0%BE%D0%B4%D0%BD%D1%8B%D0%B5" TargetMode="External"/><Relationship Id="rId4" Type="http://schemas.openxmlformats.org/officeDocument/2006/relationships/hyperlink" Target="http://ru.wikipedia.org/wiki/%D0%9E%D1%82%D1%80%D1%8F%D0%B4_(%D0%B1%D0%B8%D0%BE%D0%BB%D0%BE%D0%B3%D0%B8%D1%8F)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http://wiki.bks-tv.ru/wiki/%D0%90%D1%84%D1%80%D0%B8%D0%BA%D0%B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iki.bks-tv.ru/wiki/%D0%9E%D0%B3%D0%BE%D0%BD%D1%8C" TargetMode="External"/><Relationship Id="rId13" Type="http://schemas.openxmlformats.org/officeDocument/2006/relationships/image" Target="../media/image88.jpeg"/><Relationship Id="rId3" Type="http://schemas.openxmlformats.org/officeDocument/2006/relationships/hyperlink" Target="http://wiki.bks-tv.ru/wiki/Homo_erectus" TargetMode="External"/><Relationship Id="rId7" Type="http://schemas.openxmlformats.org/officeDocument/2006/relationships/hyperlink" Target="http://wiki.bks-tv.ru/wiki/%D0%9B%D0%B5%D0%B4%D0%BD%D0%B8%D0%BA%D0%BE%D0%B2%D1%8B%D0%B9_%D0%BF%D0%B5%D1%80%D0%B8%D0%BE%D0%B4" TargetMode="External"/><Relationship Id="rId12" Type="http://schemas.openxmlformats.org/officeDocument/2006/relationships/hyperlink" Target="http://www.evolbiol.ru/culture/03.jpg" TargetMode="External"/><Relationship Id="rId2" Type="http://schemas.openxmlformats.org/officeDocument/2006/relationships/hyperlink" Target="http://wiki.bks-tv.ru/wiki/%D0%9B%D0%B0%D1%82%D0%B8%D0%BD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iki.bks-tv.ru/wiki/%D0%9A%D0%B8%D1%82%D0%B0%D0%B9" TargetMode="External"/><Relationship Id="rId11" Type="http://schemas.openxmlformats.org/officeDocument/2006/relationships/image" Target="../media/image87.jpeg"/><Relationship Id="rId5" Type="http://schemas.openxmlformats.org/officeDocument/2006/relationships/hyperlink" Target="http://wiki.bks-tv.ru/wiki/%D0%9F%D0%B8%D1%82%D0%B5%D0%BA%D0%B0%D0%BD%D1%82%D1%80%D0%BE%D0%BF" TargetMode="External"/><Relationship Id="rId15" Type="http://schemas.openxmlformats.org/officeDocument/2006/relationships/image" Target="../media/image89.jpeg"/><Relationship Id="rId10" Type="http://schemas.openxmlformats.org/officeDocument/2006/relationships/image" Target="../media/image86.jpeg"/><Relationship Id="rId4" Type="http://schemas.openxmlformats.org/officeDocument/2006/relationships/hyperlink" Target="http://wiki.bks-tv.ru/wiki/Homo" TargetMode="External"/><Relationship Id="rId9" Type="http://schemas.openxmlformats.org/officeDocument/2006/relationships/image" Target="../media/image85.jpeg"/><Relationship Id="rId14" Type="http://schemas.openxmlformats.org/officeDocument/2006/relationships/hyperlink" Target="http://www.evolbiol.ru/culture/06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bks-tv.ru/wiki/Homo_habilis" TargetMode="External"/><Relationship Id="rId7" Type="http://schemas.openxmlformats.org/officeDocument/2006/relationships/image" Target="../media/image95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hyperlink" Target="http://ru.wikipedia.org/wiki/%D0%9B%D0%B0%D1%82%D0%B8%D0%BD%D1%81%D0%BA%D0%B8%D0%B9_%D1%8F%D0%B7%D1%8B%D0%BA" TargetMode="External"/><Relationship Id="rId4" Type="http://schemas.openxmlformats.org/officeDocument/2006/relationships/image" Target="../media/image9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12" Type="http://schemas.openxmlformats.org/officeDocument/2006/relationships/image" Target="../media/image111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11" Type="http://schemas.openxmlformats.org/officeDocument/2006/relationships/image" Target="../media/image110.jpeg"/><Relationship Id="rId5" Type="http://schemas.openxmlformats.org/officeDocument/2006/relationships/image" Target="../media/image104.jpeg"/><Relationship Id="rId10" Type="http://schemas.openxmlformats.org/officeDocument/2006/relationships/image" Target="../media/image109.jpeg"/><Relationship Id="rId4" Type="http://schemas.openxmlformats.org/officeDocument/2006/relationships/image" Target="../media/image103.jpeg"/><Relationship Id="rId9" Type="http://schemas.openxmlformats.org/officeDocument/2006/relationships/image" Target="../media/image10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6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hyperlink" Target="http://www.evolbiol.ru/culture/art08.jpg" TargetMode="External"/><Relationship Id="rId4" Type="http://schemas.openxmlformats.org/officeDocument/2006/relationships/image" Target="../media/image11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7" Type="http://schemas.openxmlformats.org/officeDocument/2006/relationships/image" Target="../media/image121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hyperlink" Target="http://www.evolbiol.ru/culture/art02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4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7%D0%B5%D0%BC%D0%BB%D0%B5%D0%B4%D0%B5%D0%BB%D0%B8%D0%B5" TargetMode="External"/><Relationship Id="rId13" Type="http://schemas.openxmlformats.org/officeDocument/2006/relationships/image" Target="../media/image125.jpeg"/><Relationship Id="rId3" Type="http://schemas.openxmlformats.org/officeDocument/2006/relationships/hyperlink" Target="http://ru.wikipedia.org/wiki/%D0%9A%D0%B0%D0%BC%D0%B5%D0%BD%D0%BD%D1%8B%D0%B9_%D0%B2%D0%B5%D0%BA" TargetMode="External"/><Relationship Id="rId7" Type="http://schemas.openxmlformats.org/officeDocument/2006/relationships/hyperlink" Target="http://ru.wikipedia.org/wiki/%D0%9E%D1%85%D0%BE%D1%82%D0%BD%D0%B8%D0%BA%D0%B8_%D0%B8_%D1%81%D0%BE%D0%B1%D0%B8%D1%80%D0%B0%D1%82%D0%B5%D0%BB%D0%B8" TargetMode="External"/><Relationship Id="rId12" Type="http://schemas.openxmlformats.org/officeDocument/2006/relationships/hyperlink" Target="http://ru.wikipedia.org/wiki/%D0%96%D0%B5%D0%BB%D0%B5%D0%B7%D0%BD%D1%8B%D0%B9_%D0%B2%D0%B5%D0%BA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6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F%D1%80%D0%B8%D1%81%D0%B2%D0%B0%D0%B8%D0%B2%D0%B0%D1%8E%D1%89%D0%B5%D0%B5_%D1%85%D0%BE%D0%B7%D1%8F%D0%B9%D1%81%D1%82%D0%B2%D0%BE" TargetMode="External"/><Relationship Id="rId11" Type="http://schemas.openxmlformats.org/officeDocument/2006/relationships/hyperlink" Target="http://ru.wikipedia.org/wiki/%D0%91%D1%80%D0%BE%D0%BD%D0%B7%D0%BE%D0%B2%D1%8B%D0%B9_%D0%B2%D0%B5%D0%BA" TargetMode="External"/><Relationship Id="rId5" Type="http://schemas.openxmlformats.org/officeDocument/2006/relationships/hyperlink" Target="http://ru.wikipedia.org/wiki/%D0%91%D0%BB%D0%B8%D0%B6%D0%BD%D0%B8%D0%B9_%D0%92%D0%BE%D1%81%D1%82%D0%BE%D0%BA" TargetMode="External"/><Relationship Id="rId15" Type="http://schemas.openxmlformats.org/officeDocument/2006/relationships/image" Target="../media/image127.jpeg"/><Relationship Id="rId10" Type="http://schemas.openxmlformats.org/officeDocument/2006/relationships/hyperlink" Target="http://ru.wikipedia.org/wiki/%D0%9C%D0%B5%D0%B4%D0%BD%D1%8B%D0%B9_%D0%B2%D0%B5%D0%BA" TargetMode="External"/><Relationship Id="rId4" Type="http://schemas.openxmlformats.org/officeDocument/2006/relationships/hyperlink" Target="http://ru.wikipedia.org/wiki/%D0%90%D1%80%D1%85%D0%B5%D0%BE%D0%BB%D0%BE%D0%B3%D0%B8%D1%87%D0%B5%D1%81%D0%BA%D0%B0%D1%8F_%D0%BA%D1%83%D0%BB%D1%8C%D1%82%D1%83%D1%80%D0%B0" TargetMode="External"/><Relationship Id="rId9" Type="http://schemas.openxmlformats.org/officeDocument/2006/relationships/hyperlink" Target="http://ru.wikipedia.org/wiki/%D0%A1%D0%BA%D0%BE%D1%82%D0%BE%D0%B2%D0%BE%D0%B4%D1%81%D1%82%D0%B2%D0%BE" TargetMode="External"/><Relationship Id="rId14" Type="http://schemas.openxmlformats.org/officeDocument/2006/relationships/image" Target="../media/image1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hyperlink" Target="http://ru.wikipedia.org/wiki/4_%D1%82%D1%8B%D1%81%D1%8F%D1%87%D0%B5%D0%BB%D0%B5%D1%82%D0%B8%D0%B5_%D0%B4%D0%BE_%D0%BD._%D1%8D." TargetMode="External"/><Relationship Id="rId7" Type="http://schemas.openxmlformats.org/officeDocument/2006/relationships/image" Target="../media/image137.jpeg"/><Relationship Id="rId2" Type="http://schemas.openxmlformats.org/officeDocument/2006/relationships/hyperlink" Target="http://ru.wikipedia.org/wiki/%D0%9C%D0%B5%D0%B6%D0%B4%D1%83%D1%80%D0%B5%D1%87%D1%8C%D0%B5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jpeg"/><Relationship Id="rId11" Type="http://schemas.openxmlformats.org/officeDocument/2006/relationships/image" Target="../media/image140.jpeg"/><Relationship Id="rId5" Type="http://schemas.openxmlformats.org/officeDocument/2006/relationships/image" Target="../media/image135.jpeg"/><Relationship Id="rId10" Type="http://schemas.openxmlformats.org/officeDocument/2006/relationships/hyperlink" Target="http://kavkaz-dag.ucoz.ru/_ph/9/2/587998641.jpg" TargetMode="External"/><Relationship Id="rId4" Type="http://schemas.openxmlformats.org/officeDocument/2006/relationships/hyperlink" Target="http://ru.wikipedia.org/wiki/3_%D1%82%D1%8B%D1%81%D1%8F%D1%87%D0%B5%D0%BB%D0%B5%D1%82%D0%B8%D0%B5_%D0%B4%D0%BE_%D0%BD._%D1%8D." TargetMode="External"/><Relationship Id="rId9" Type="http://schemas.openxmlformats.org/officeDocument/2006/relationships/image" Target="../media/image1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ru.wikipedia.org/wiki/%D0%9C%D0%BB%D0%B5%D0%BA%D0%BE%D0%BF%D0%B8%D1%82%D0%B0%D1%8E%D1%89%D0%B8%D0%B5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49.pn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jpeg"/><Relationship Id="rId5" Type="http://schemas.openxmlformats.org/officeDocument/2006/relationships/hyperlink" Target="http://img0.liveinternet.ru/images/attach/c/0/48/29/48029665_in.JPG" TargetMode="External"/><Relationship Id="rId4" Type="http://schemas.openxmlformats.org/officeDocument/2006/relationships/image" Target="../media/image147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jpeg"/><Relationship Id="rId3" Type="http://schemas.openxmlformats.org/officeDocument/2006/relationships/image" Target="../media/image151.jpeg"/><Relationship Id="rId7" Type="http://schemas.openxmlformats.org/officeDocument/2006/relationships/image" Target="../media/image155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7" Type="http://schemas.openxmlformats.org/officeDocument/2006/relationships/image" Target="../media/image167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eople.nnov.ru/bbk/%C5%E3%E8%EF%E5%F2%F1%EA%E8%E5%20%E8%E5%F0%EE%E3%EB%E8%F4%FB%20%ED%E0%20%F1%F2%E5%ED%E0%F5%20%E3%F0%EE%E1%ED%E8%F6.jpg" TargetMode="Externa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jpeg"/><Relationship Id="rId3" Type="http://schemas.openxmlformats.org/officeDocument/2006/relationships/image" Target="../media/image168.jpeg"/><Relationship Id="rId7" Type="http://schemas.openxmlformats.org/officeDocument/2006/relationships/image" Target="../media/image172.jpeg"/><Relationship Id="rId2" Type="http://schemas.openxmlformats.org/officeDocument/2006/relationships/hyperlink" Target="http://www.tuttur.su/index.php?option=com_datsogallery&amp;Itemid=9&amp;func=download&amp;file=211AEBCAD34D-2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jpeg"/><Relationship Id="rId3" Type="http://schemas.openxmlformats.org/officeDocument/2006/relationships/image" Target="../media/image175.jpeg"/><Relationship Id="rId7" Type="http://schemas.openxmlformats.org/officeDocument/2006/relationships/hyperlink" Target="http://www.lilyth.ru/pic/www_lilyth_ru/item_000047/tov-tc60-amulet-koshka.jpg" TargetMode="External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jpeg"/><Relationship Id="rId13" Type="http://schemas.openxmlformats.org/officeDocument/2006/relationships/image" Target="../media/image185.jpeg"/><Relationship Id="rId3" Type="http://schemas.openxmlformats.org/officeDocument/2006/relationships/hyperlink" Target="http://ru.wikipedia.org/wiki/%D0%A3%D0%BA%D1%80%D0%B0%D0%B8%D0%BD%D0%B0" TargetMode="External"/><Relationship Id="rId7" Type="http://schemas.openxmlformats.org/officeDocument/2006/relationships/hyperlink" Target="http://ru.wikipedia.org/wiki/%D0%A1%D0%B8%D0%B1%D0%B8%D1%80%D1%8C" TargetMode="External"/><Relationship Id="rId12" Type="http://schemas.openxmlformats.org/officeDocument/2006/relationships/image" Target="../media/image184.jpeg"/><Relationship Id="rId2" Type="http://schemas.openxmlformats.org/officeDocument/2006/relationships/hyperlink" Target="http://ru.wikipedia.org/wiki/%D0%98%D1%80%D0%B0%D0%BD%D1%81%D0%BA%D0%B8%D0%B5_%D1%8F%D0%B7%D1%8B%D0%BA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0%D0%B7%D0%B0%D1%85%D1%81%D1%82%D0%B0%D0%BD" TargetMode="External"/><Relationship Id="rId11" Type="http://schemas.openxmlformats.org/officeDocument/2006/relationships/image" Target="../media/image183.jpeg"/><Relationship Id="rId5" Type="http://schemas.openxmlformats.org/officeDocument/2006/relationships/hyperlink" Target="http://ru.wikipedia.org/wiki/%D0%A0%D0%BE%D1%81%D1%81%D0%B8%D1%8F" TargetMode="External"/><Relationship Id="rId10" Type="http://schemas.openxmlformats.org/officeDocument/2006/relationships/image" Target="../media/image182.jpeg"/><Relationship Id="rId4" Type="http://schemas.openxmlformats.org/officeDocument/2006/relationships/hyperlink" Target="http://ru.wikipedia.org/wiki/%D0%9C%D0%BE%D0%BB%D0%B4%D0%B0%D0%B2%D0%B8%D1%8F" TargetMode="External"/><Relationship Id="rId9" Type="http://schemas.openxmlformats.org/officeDocument/2006/relationships/image" Target="../media/image181.jpeg"/><Relationship Id="rId14" Type="http://schemas.openxmlformats.org/officeDocument/2006/relationships/image" Target="../media/image18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7" Type="http://schemas.openxmlformats.org/officeDocument/2006/relationships/image" Target="../media/image192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jpeg"/><Relationship Id="rId5" Type="http://schemas.openxmlformats.org/officeDocument/2006/relationships/image" Target="../media/image190.jpeg"/><Relationship Id="rId4" Type="http://schemas.openxmlformats.org/officeDocument/2006/relationships/image" Target="../media/image18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7.jpeg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1%80%D1%91%D1%85%D0%B1%D1%83%D0%B3%D0%BE%D1%80%D1%87%D0%B0%D1%82%D1%8B%D0%B5" TargetMode="External"/><Relationship Id="rId2" Type="http://schemas.openxmlformats.org/officeDocument/2006/relationships/hyperlink" Target="http://ru.wikipedia.org/wiki/%D0%AE%D1%80%D1%81%D0%BA%D0%B8%D0%B9_%D0%BF%D0%B5%D1%80%D0%B8%D0%BE%D0%B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://ru.wikipedia.org/wiki/%D0%96%D0%B8%D0%B2%D0%BE%D1%80%D0%BE%D0%B6%D0%B4%D0%B5%D0%BD%D0%B8%D0%B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374650"/>
            <a:ext cx="9144000" cy="925513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b="1"/>
              <a:t>Цинодо́нты</a:t>
            </a:r>
            <a:r>
              <a:rPr lang="ru-RU"/>
              <a:t> </a:t>
            </a:r>
            <a:r>
              <a:rPr lang="ru-RU" sz="1400"/>
              <a:t>(</a:t>
            </a:r>
            <a:r>
              <a:rPr lang="ru-RU" sz="1400">
                <a:hlinkClick r:id="rId2" tooltip="Латинский язык"/>
              </a:rPr>
              <a:t>лат.</a:t>
            </a:r>
            <a:r>
              <a:rPr lang="ru-RU" sz="1400"/>
              <a:t> </a:t>
            </a:r>
            <a:r>
              <a:rPr lang="ru-RU" sz="1400" i="1"/>
              <a:t>Cynodontia</a:t>
            </a:r>
            <a:r>
              <a:rPr lang="ru-RU" sz="1400"/>
              <a:t> — «собачьи зубы»)</a:t>
            </a:r>
          </a:p>
          <a:p>
            <a:pPr algn="ctr" eaLnBrk="0" hangingPunct="0"/>
            <a:r>
              <a:rPr lang="ru-RU" sz="1400" b="1"/>
              <a:t>вымершая группа </a:t>
            </a:r>
            <a:r>
              <a:rPr lang="ru-RU" b="1" i="1"/>
              <a:t>зверозубых ящеров</a:t>
            </a:r>
            <a:r>
              <a:rPr lang="ru-RU" sz="1400" b="1"/>
              <a:t> (</a:t>
            </a:r>
            <a:r>
              <a:rPr lang="ru-RU" sz="1400" b="1">
                <a:hlinkClick r:id="rId3" tooltip="Териодонты"/>
              </a:rPr>
              <a:t>териодонтов</a:t>
            </a:r>
            <a:r>
              <a:rPr lang="ru-RU" sz="1400" b="1"/>
              <a:t>), относящихся к отряду </a:t>
            </a:r>
          </a:p>
          <a:p>
            <a:pPr algn="ctr" eaLnBrk="0" hangingPunct="0"/>
            <a:r>
              <a:rPr lang="ru-RU" sz="1400" b="1"/>
              <a:t>звероподобных </a:t>
            </a:r>
            <a:r>
              <a:rPr lang="ru-RU" sz="1400" b="1">
                <a:hlinkClick r:id="rId4" tooltip="Рептилии"/>
              </a:rPr>
              <a:t>рептилий</a:t>
            </a:r>
            <a:r>
              <a:rPr lang="ru-RU" sz="1400" b="1"/>
              <a:t> — </a:t>
            </a:r>
            <a:r>
              <a:rPr lang="ru-RU" sz="1400" b="1">
                <a:hlinkClick r:id="rId5" tooltip="Терапсиды"/>
              </a:rPr>
              <a:t>терапсид</a:t>
            </a:r>
            <a:r>
              <a:rPr lang="ru-RU"/>
              <a:t>  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0" y="1246188"/>
            <a:ext cx="9144000" cy="1658937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dirty="0" err="1"/>
              <a:t>Цинодонты</a:t>
            </a:r>
            <a:r>
              <a:rPr lang="ru-RU" sz="1600" dirty="0"/>
              <a:t> откладывали </a:t>
            </a:r>
            <a:r>
              <a:rPr lang="ru-RU" sz="1600" dirty="0">
                <a:hlinkClick r:id="rId6" tooltip="Яйца"/>
              </a:rPr>
              <a:t>яйца</a:t>
            </a:r>
            <a:r>
              <a:rPr lang="ru-RU" sz="1600" dirty="0"/>
              <a:t>, подобно рептилиям. Скорее всего, они были теплокровными и покрытыми шерстью</a:t>
            </a:r>
            <a:r>
              <a:rPr lang="ru-RU" dirty="0"/>
              <a:t>.</a:t>
            </a:r>
          </a:p>
          <a:p>
            <a:pPr algn="ctr" eaLnBrk="0" hangingPunct="0"/>
            <a:r>
              <a:rPr lang="ru-RU"/>
              <a:t>Млекопитающие, по-видимому, </a:t>
            </a:r>
            <a:r>
              <a:rPr lang="ru-RU">
                <a:hlinkClick r:id="rId7" tooltip="Происхождение млекопитающих"/>
              </a:rPr>
              <a:t>произошли</a:t>
            </a:r>
            <a:r>
              <a:rPr lang="ru-RU"/>
              <a:t> от </a:t>
            </a:r>
            <a:r>
              <a:rPr lang="ru-RU" dirty="0" err="1">
                <a:hlinkClick r:id="rId8" tooltip="Цинодонты"/>
              </a:rPr>
              <a:t>цинодонтов</a:t>
            </a:r>
            <a:r>
              <a:rPr lang="ru-RU" dirty="0"/>
              <a:t> в конце </a:t>
            </a:r>
            <a:r>
              <a:rPr lang="ru-RU" dirty="0">
                <a:hlinkClick r:id="rId9" tooltip="Триасовый период"/>
              </a:rPr>
              <a:t>триасового периода</a:t>
            </a:r>
            <a:r>
              <a:rPr lang="ru-RU" dirty="0"/>
              <a:t> </a:t>
            </a:r>
            <a:r>
              <a:rPr lang="ru-RU" sz="1600" dirty="0"/>
              <a:t>и больше всего напоминали современных </a:t>
            </a:r>
            <a:r>
              <a:rPr lang="ru-RU" sz="1600" dirty="0">
                <a:hlinkClick r:id="rId10" tooltip="Однопроходные"/>
              </a:rPr>
              <a:t>однопроходных</a:t>
            </a:r>
            <a:r>
              <a:rPr lang="ru-RU" sz="1600" dirty="0"/>
              <a:t>. Зубы были полностью дифференцированы (их дифференциация продолжалась в течение всего периода существования </a:t>
            </a:r>
            <a:r>
              <a:rPr lang="ru-RU" sz="1600" dirty="0" err="1"/>
              <a:t>цинодонтов</a:t>
            </a:r>
            <a:r>
              <a:rPr lang="ru-RU" sz="1600" dirty="0"/>
              <a:t>). 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2032000" y="-7938"/>
            <a:ext cx="38989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ЭВОЛЮЦИЯ МЛЕКОПТИАЮЩИХ</a:t>
            </a:r>
          </a:p>
        </p:txBody>
      </p:sp>
      <p:pic>
        <p:nvPicPr>
          <p:cNvPr id="47116" name="Picture 12" descr="Cynodontia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950" y="3357563"/>
            <a:ext cx="4537075" cy="27733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7118" name="Picture 14" descr="dinosdviniaskull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59338" y="2997200"/>
            <a:ext cx="4103687" cy="314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6" name="Picture 12" descr="5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188913"/>
            <a:ext cx="5238750" cy="37242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34" name="Picture 10" descr="800px-Arctocyon_primaev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525838"/>
            <a:ext cx="5761038" cy="29733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328613"/>
            <a:ext cx="4427538" cy="376237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Кондиляртры</a:t>
            </a:r>
            <a:r>
              <a:rPr lang="ru-RU"/>
              <a:t>, Condylarthra, копытные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8" name="Picture 24" descr="292716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7950" y="74613"/>
            <a:ext cx="3848100" cy="66675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75" name="Picture 31" descr="12386788124cc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5184775" cy="33194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77" name="Picture 33" descr="Brontotherium_hatcher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573463"/>
            <a:ext cx="4249737" cy="31877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5148263" y="3573463"/>
            <a:ext cx="3105150" cy="376237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титанотерии</a:t>
            </a:r>
            <a:r>
              <a:rPr lang="ru-RU"/>
              <a:t>, </a:t>
            </a:r>
            <a:r>
              <a:rPr lang="ru-RU" sz="1200" b="1"/>
              <a:t>или бронтотерии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chalicother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12875"/>
            <a:ext cx="5400675" cy="52546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91" name="Picture 19" descr="bf5db1d28d7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038" y="115888"/>
            <a:ext cx="3627437" cy="51133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1692275" y="476250"/>
            <a:ext cx="1738313" cy="376238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Халикотерий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76200"/>
            <a:ext cx="9144000" cy="527050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400" b="1"/>
              <a:t>Весьма прогрессивной линией травоядных были лошади, благополучно дожившие до нашего времени </a:t>
            </a:r>
          </a:p>
        </p:txBody>
      </p:sp>
      <p:pic>
        <p:nvPicPr>
          <p:cNvPr id="48141" name="Picture 13" descr="049050053048057055051054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620713"/>
            <a:ext cx="4897438" cy="19589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8145" name="Rectangle 17"/>
          <p:cNvSpPr>
            <a:spLocks noChangeArrowheads="1"/>
          </p:cNvSpPr>
          <p:nvPr/>
        </p:nvSpPr>
        <p:spPr bwMode="auto">
          <a:xfrm>
            <a:off x="0" y="2601913"/>
            <a:ext cx="9144000" cy="46672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200" b="1"/>
              <a:t>плиоценовые и четвертичные лошади характеризуются однопальными конечностями и длинными коронками коренных зубов </a:t>
            </a:r>
          </a:p>
        </p:txBody>
      </p:sp>
      <p:pic>
        <p:nvPicPr>
          <p:cNvPr id="48147" name="Picture 19" descr="37682847_6797013m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213100"/>
            <a:ext cx="4173537" cy="3413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8149" name="Picture 21" descr="6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3838" y="3141663"/>
            <a:ext cx="2744787" cy="30241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8138" name="Picture 10" descr="eogippu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37063"/>
            <a:ext cx="2808288" cy="22431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8150" name="Rectangle 22"/>
          <p:cNvSpPr>
            <a:spLocks noChangeArrowheads="1"/>
          </p:cNvSpPr>
          <p:nvPr/>
        </p:nvSpPr>
        <p:spPr bwMode="auto">
          <a:xfrm>
            <a:off x="3635375" y="6165850"/>
            <a:ext cx="1019175" cy="284163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/>
              <a:t>Pliohippus </a:t>
            </a:r>
          </a:p>
        </p:txBody>
      </p:sp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250825" y="6524625"/>
            <a:ext cx="2238375" cy="284163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/>
              <a:t>гиракотерий или эогиппус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9" descr="6-tablitsa_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88900"/>
            <a:ext cx="7786687" cy="6724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87313" y="42863"/>
            <a:ext cx="1833562" cy="31432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/>
              <a:t>непарнокопытные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17463" y="3933825"/>
            <a:ext cx="3833812" cy="1377950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/>
              <a:t>Наиболее примитивными лошадьми </a:t>
            </a:r>
          </a:p>
          <a:p>
            <a:pPr eaLnBrk="0" hangingPunct="0"/>
            <a:r>
              <a:rPr lang="ru-RU" sz="1400" b="1"/>
              <a:t>следует считать африканских зебр, </a:t>
            </a:r>
          </a:p>
          <a:p>
            <a:pPr eaLnBrk="0" hangingPunct="0"/>
            <a:r>
              <a:rPr lang="ru-RU" sz="1400" b="1"/>
              <a:t>которых сейчас осталось 3 вида. </a:t>
            </a:r>
          </a:p>
          <a:p>
            <a:pPr eaLnBrk="0" hangingPunct="0"/>
            <a:r>
              <a:rPr lang="ru-RU" sz="1400" b="1"/>
              <a:t>Около ста лет назад был истреблен </a:t>
            </a:r>
          </a:p>
          <a:p>
            <a:pPr eaLnBrk="0" hangingPunct="0"/>
            <a:r>
              <a:rPr lang="ru-RU" sz="1400" b="1"/>
              <a:t>четвертый вид — квагга (Equus quagga), </a:t>
            </a:r>
          </a:p>
          <a:p>
            <a:pPr eaLnBrk="0" hangingPunct="0"/>
            <a:r>
              <a:rPr lang="ru-RU" sz="1400" b="1"/>
              <a:t>обитавший в Южной Африке. </a:t>
            </a:r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3419475" y="3573463"/>
            <a:ext cx="7207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627313" y="3357563"/>
            <a:ext cx="838200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квагга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835150" y="58738"/>
            <a:ext cx="4224338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/>
              <a:t>Предок современного слона - </a:t>
            </a:r>
            <a:r>
              <a:rPr lang="ru-RU" sz="1600" b="1"/>
              <a:t>мэритерий</a:t>
            </a:r>
            <a:r>
              <a:rPr lang="ru-RU" sz="1600"/>
              <a:t> </a:t>
            </a:r>
          </a:p>
        </p:txBody>
      </p:sp>
      <p:pic>
        <p:nvPicPr>
          <p:cNvPr id="18447" name="Picture 15" descr="44f53b7155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9275"/>
            <a:ext cx="4537075" cy="30273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49" name="Picture 17" descr="moeritherium_vzo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76250"/>
            <a:ext cx="4011612" cy="5616575"/>
          </a:xfrm>
          <a:prstGeom prst="rect">
            <a:avLst/>
          </a:prstGeom>
          <a:noFill/>
        </p:spPr>
      </p:pic>
      <p:pic>
        <p:nvPicPr>
          <p:cNvPr id="18451" name="Picture 19" descr="0_61_080414_moeritheri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770313"/>
            <a:ext cx="3744912" cy="28082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79388" y="28575"/>
            <a:ext cx="4040187" cy="376238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/>
              <a:t>отряд </a:t>
            </a:r>
            <a:r>
              <a:rPr lang="ru-RU" b="1"/>
              <a:t>летающих</a:t>
            </a:r>
            <a:r>
              <a:rPr lang="ru-RU"/>
              <a:t> </a:t>
            </a:r>
            <a:r>
              <a:rPr lang="ru-RU" b="1"/>
              <a:t>млекопитающих</a:t>
            </a:r>
            <a:r>
              <a:rPr lang="ru-RU"/>
              <a:t> </a:t>
            </a:r>
          </a:p>
        </p:txBody>
      </p:sp>
      <p:pic>
        <p:nvPicPr>
          <p:cNvPr id="58374" name="Picture 6" descr="Icaronycter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76250"/>
            <a:ext cx="4019550" cy="5772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6308725"/>
            <a:ext cx="9144000" cy="527050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400" b="1"/>
              <a:t>древнейшая ископаемая летучая мышь, Icaronycteris index, обнаружена в эоценовых отложениях Вайоминга </a:t>
            </a: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4211638" y="76200"/>
            <a:ext cx="4932362" cy="831850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200" b="1"/>
              <a:t>60-70 миллионов лет назад у первобытных древесных млекопитающих развились летательные перепонки по бокам тела, которые затем в ходе эволюции были преобразованы в настоящие машущие крылья </a:t>
            </a:r>
          </a:p>
        </p:txBody>
      </p:sp>
      <p:pic>
        <p:nvPicPr>
          <p:cNvPr id="58380" name="Picture 12" descr="biolog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1268413"/>
            <a:ext cx="3006725" cy="39798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3995738" y="3641725"/>
            <a:ext cx="2232025" cy="2667000"/>
          </a:xfrm>
          <a:prstGeom prst="rect">
            <a:avLst/>
          </a:prstGeom>
          <a:solidFill>
            <a:srgbClr val="E0E9F4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200" b="1"/>
              <a:t>Скелет крыла летучей мыши состоит из сильно удлиненных костей предплечья и пальцев, поддерживающих и натягивающих тонкую эластичную перепонку крыла. Перепонка продолжается до задних конечностей, которые несколько меньше, чем у наземных млекопитающих аналогичного размера </a:t>
            </a:r>
          </a:p>
        </p:txBody>
      </p:sp>
      <p:pic>
        <p:nvPicPr>
          <p:cNvPr id="58383" name="Picture 15" descr="b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6375" y="908050"/>
            <a:ext cx="2139950" cy="273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7" descr="1190509798_fox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3500438"/>
            <a:ext cx="4391025" cy="30956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7359" name="Picture 15" descr="Белые летучие мыш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188913"/>
            <a:ext cx="4849813" cy="3241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7357" name="Picture 13" descr="i-2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33375"/>
            <a:ext cx="4762500" cy="3571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7349" name="Picture 5" descr="lis_f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500438"/>
            <a:ext cx="4267200" cy="3200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1331913" y="115888"/>
            <a:ext cx="1709737" cy="3143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/>
              <a:t>ЛЕТУЧИЕ МЫШИ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41275"/>
            <a:ext cx="9144000" cy="6508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/>
              <a:t>Наиболее эффектным водным млекопитающим этого периода был ископаемый кит </a:t>
            </a:r>
          </a:p>
          <a:p>
            <a:pPr algn="ctr" eaLnBrk="0" hangingPunct="0"/>
            <a:r>
              <a:rPr lang="ru-RU" sz="2000" b="1"/>
              <a:t>zeuglodon</a:t>
            </a:r>
            <a:r>
              <a:rPr lang="ru-RU" sz="1600" b="1"/>
              <a:t>, достигавший двадцатиметровой длины </a:t>
            </a:r>
          </a:p>
        </p:txBody>
      </p:sp>
      <p:pic>
        <p:nvPicPr>
          <p:cNvPr id="49162" name="Picture 10" descr="Basilosaurus_D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692150"/>
            <a:ext cx="4572000" cy="6096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9164" name="Picture 12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765175"/>
            <a:ext cx="3810000" cy="3810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9166" name="Picture 14" descr="DSC016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662363"/>
            <a:ext cx="4105275" cy="3079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658813"/>
            <a:ext cx="9144000" cy="46672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200" b="1"/>
              <a:t>Эти ископаемые киты, вероятно, были потомками очень древних хищных креодонтов, </a:t>
            </a:r>
          </a:p>
          <a:p>
            <a:pPr algn="ctr" eaLnBrk="0" hangingPunct="0"/>
            <a:r>
              <a:rPr lang="ru-RU" sz="1200" b="1"/>
              <a:t>которые освоили новую среду обитания — море (см. презентацию «млекопитающие водные»)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136525"/>
            <a:ext cx="91440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/>
              <a:t>В эоцене самыми перспективными членами класса млекопитающих были, безусловно, </a:t>
            </a:r>
            <a:r>
              <a:rPr lang="ru-RU" b="1"/>
              <a:t>приматы</a:t>
            </a:r>
            <a:r>
              <a:rPr lang="ru-RU"/>
              <a:t> </a:t>
            </a:r>
          </a:p>
        </p:txBody>
      </p:sp>
      <p:pic>
        <p:nvPicPr>
          <p:cNvPr id="16399" name="Picture 15" descr="1776745jp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765175"/>
            <a:ext cx="4371975" cy="58324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6401" name="Picture 17" descr="i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36613"/>
            <a:ext cx="4156075" cy="57610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7092950" y="692150"/>
            <a:ext cx="1565275" cy="284163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>
                <a:hlinkClick r:id="rId4"/>
              </a:rPr>
              <a:t>Darwinius masillae</a:t>
            </a:r>
            <a:endParaRPr lang="ru-RU" sz="1200" b="1"/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8053388" y="908050"/>
            <a:ext cx="1090612" cy="284163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/>
              <a:t>37 млн лет. </a:t>
            </a: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0" y="6361113"/>
            <a:ext cx="9144000" cy="4667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200" b="1"/>
              <a:t>Как оказалось, Darwinius и Afradapis располагаются далеко от высших приматов, зато являются близкими родственниками дошедших до нас лемуров и лори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476250"/>
            <a:ext cx="9144000" cy="984250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/>
              <a:t>Первозвери</a:t>
            </a:r>
            <a:r>
              <a:rPr lang="ru-RU" sz="1400" b="1"/>
              <a:t> </a:t>
            </a:r>
            <a:r>
              <a:rPr lang="ru-RU" sz="1200" b="1"/>
              <a:t>(</a:t>
            </a:r>
            <a:r>
              <a:rPr lang="ru-RU" sz="1200" b="1">
                <a:hlinkClick r:id="rId2" tooltip="Латинский язык"/>
              </a:rPr>
              <a:t>лат.</a:t>
            </a:r>
            <a:r>
              <a:rPr lang="ru-RU" sz="1200" b="1"/>
              <a:t> </a:t>
            </a:r>
            <a:r>
              <a:rPr lang="ru-RU" sz="1200" b="1" i="1"/>
              <a:t>Prototheria</a:t>
            </a:r>
            <a:r>
              <a:rPr lang="ru-RU" sz="1200" b="1"/>
              <a:t>)</a:t>
            </a:r>
            <a:r>
              <a:rPr lang="ru-RU" sz="1400" b="1"/>
              <a:t> — подкласс примитивных </a:t>
            </a:r>
            <a:r>
              <a:rPr lang="ru-RU" sz="1400" b="1">
                <a:hlinkClick r:id="rId3" tooltip="Млекопитающие"/>
              </a:rPr>
              <a:t>млекопитающих</a:t>
            </a:r>
            <a:r>
              <a:rPr lang="ru-RU" sz="1400" b="1"/>
              <a:t>, соединяющих в себе черты млекопитающих и рептилий. В этом подклассе выделяют единственный инфракласс клоачные. Современные виды первозверей образуют лишь один </a:t>
            </a:r>
            <a:r>
              <a:rPr lang="ru-RU" sz="1400" b="1">
                <a:hlinkClick r:id="rId4" tooltip="Отряд (биология)"/>
              </a:rPr>
              <a:t>отряд</a:t>
            </a:r>
            <a:r>
              <a:rPr lang="ru-RU" sz="1400" b="1"/>
              <a:t> — </a:t>
            </a:r>
            <a:r>
              <a:rPr lang="ru-RU" sz="1400" b="1">
                <a:hlinkClick r:id="rId5" tooltip="Однопроходные"/>
              </a:rPr>
              <a:t>однопроходные</a:t>
            </a:r>
            <a:r>
              <a:rPr lang="ru-RU" sz="1400" b="1"/>
              <a:t>. Первозвери — немногочисленная группа видов, распространённых в австралийском регионе 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339975" y="44450"/>
            <a:ext cx="3444875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яйцекладущие млекопитающие </a:t>
            </a:r>
          </a:p>
        </p:txBody>
      </p:sp>
      <p:pic>
        <p:nvPicPr>
          <p:cNvPr id="66569" name="Picture 9" descr="0_2a76_7aa98a66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484313"/>
            <a:ext cx="5715000" cy="35528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6571" name="Picture 11" descr="evolution-platypu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357563"/>
            <a:ext cx="4391025" cy="33528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6573" name="Picture 13" descr="anatfafoo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4868863"/>
            <a:ext cx="2160588" cy="19081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6" name="Picture 16" descr="R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260350"/>
            <a:ext cx="2582862" cy="3505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80" name="Picture 20" descr="Лемур%20руконож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141663"/>
            <a:ext cx="2325687" cy="3578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82" name="Picture 22" descr="115_LM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4211637" cy="6221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1258888" y="6453188"/>
            <a:ext cx="1382712" cy="284162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b="1"/>
              <a:t>Кошачий лемур</a:t>
            </a:r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5795963" y="6448425"/>
            <a:ext cx="1571625" cy="293688"/>
          </a:xfrm>
          <a:prstGeom prst="rect">
            <a:avLst/>
          </a:prstGeom>
          <a:solidFill>
            <a:srgbClr val="E0E9F4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/>
              <a:t>Лемур руконожка 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716463" y="692150"/>
            <a:ext cx="1216025" cy="376238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ЛЕМУРЫ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98" name="Picture 22" descr="235a7915cfb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152775"/>
            <a:ext cx="5400675" cy="36083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179388" y="6381750"/>
            <a:ext cx="1463675" cy="3143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/>
              <a:t>Лемур</a:t>
            </a:r>
            <a:r>
              <a:rPr lang="ru-RU" sz="1400"/>
              <a:t> сифака </a:t>
            </a:r>
          </a:p>
        </p:txBody>
      </p:sp>
      <p:pic>
        <p:nvPicPr>
          <p:cNvPr id="50201" name="Picture 25" descr="1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15888"/>
            <a:ext cx="3429000" cy="4572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0202" name="Text Box 26"/>
          <p:cNvSpPr txBox="1">
            <a:spLocks noChangeArrowheads="1"/>
          </p:cNvSpPr>
          <p:nvPr/>
        </p:nvSpPr>
        <p:spPr bwMode="auto">
          <a:xfrm>
            <a:off x="7415213" y="188913"/>
            <a:ext cx="1728787" cy="284162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 b="1"/>
              <a:t>Мангустовый лемур</a:t>
            </a:r>
          </a:p>
        </p:txBody>
      </p:sp>
      <p:pic>
        <p:nvPicPr>
          <p:cNvPr id="50204" name="Picture 28" descr="1252068861_lemur-mouse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88913"/>
            <a:ext cx="4319587" cy="28876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0205" name="Text Box 29"/>
          <p:cNvSpPr txBox="1">
            <a:spLocks noChangeArrowheads="1"/>
          </p:cNvSpPr>
          <p:nvPr/>
        </p:nvSpPr>
        <p:spPr bwMode="auto">
          <a:xfrm>
            <a:off x="87313" y="42863"/>
            <a:ext cx="5810250" cy="3143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/>
              <a:t>Они обладали развитым мозгом и гибкими цепкими пальцами </a:t>
            </a:r>
          </a:p>
        </p:txBody>
      </p:sp>
      <p:pic>
        <p:nvPicPr>
          <p:cNvPr id="50207" name="Picture 31" descr="lemur-hand-22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4508500"/>
            <a:ext cx="2160587" cy="21605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8" name="Picture 14" descr="sh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15888"/>
            <a:ext cx="4114800" cy="40655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2240" name="Picture 16" descr="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090863"/>
            <a:ext cx="3600450" cy="36004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2242" name="Picture 18" descr="0_84be_ffb3afb1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88913"/>
            <a:ext cx="4248150" cy="3190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2244" name="Picture 20" descr="gremlinre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4292600"/>
            <a:ext cx="3076575" cy="24193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2245" name="Text Box 21"/>
          <p:cNvSpPr txBox="1">
            <a:spLocks noChangeArrowheads="1"/>
          </p:cNvSpPr>
          <p:nvPr/>
        </p:nvSpPr>
        <p:spPr bwMode="auto">
          <a:xfrm>
            <a:off x="3635375" y="3357563"/>
            <a:ext cx="1436688" cy="376237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долгопяты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0" name="Picture 14" descr="20010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781300"/>
            <a:ext cx="7705725" cy="3962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706" name="Picture 10" descr="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2828925" cy="2828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712" name="Picture 16" descr="2001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15888"/>
            <a:ext cx="2667000" cy="2000250"/>
          </a:xfrm>
          <a:prstGeom prst="rect">
            <a:avLst/>
          </a:prstGeom>
          <a:noFill/>
        </p:spPr>
      </p:pic>
      <p:pic>
        <p:nvPicPr>
          <p:cNvPr id="29714" name="Picture 18" descr="1266509598_9dc5aaff2a6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4238" y="549275"/>
            <a:ext cx="3071812" cy="23034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3203575" y="2276475"/>
            <a:ext cx="2584450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Современные приматы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1" name="Picture 11" descr="dryopithec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827088"/>
            <a:ext cx="3762375" cy="41148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34" name="Picture 14" descr="proconsu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49275"/>
            <a:ext cx="2622550" cy="30956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36" name="Picture 16" descr="Proconsul_nyanzae_skele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429000"/>
            <a:ext cx="4464050" cy="32400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37" name="Picture 17" descr="sb_04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692150"/>
            <a:ext cx="2071688" cy="2479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44450"/>
            <a:ext cx="9144000" cy="590550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/>
              <a:t>В Восточной Африке обитала представляющая исключительный интерес крупная человекообразная обезьяна 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5292725" y="5373688"/>
            <a:ext cx="3662363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/>
              <a:t>20—25 миллионов лет </a:t>
            </a:r>
            <a:r>
              <a:rPr lang="ru-RU" sz="1600" b="1"/>
              <a:t>Проконсулу</a:t>
            </a:r>
            <a:r>
              <a:rPr lang="ru-RU" sz="1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46038"/>
            <a:ext cx="9144000" cy="1095375"/>
          </a:xfrm>
          <a:prstGeom prst="rect">
            <a:avLst/>
          </a:prstGeom>
          <a:solidFill>
            <a:srgbClr val="B9F1E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200" b="1"/>
              <a:t>Возможно, </a:t>
            </a:r>
            <a:r>
              <a:rPr lang="ru-RU" sz="1400" b="1"/>
              <a:t>Sahelanthropus tchadensis</a:t>
            </a:r>
            <a:r>
              <a:rPr lang="ru-RU" sz="1200" b="1"/>
              <a:t> был самым ранним предком человека. Его находка позволила считать Африку колыбелью человечества. Наследником этого гоминида был </a:t>
            </a:r>
            <a:r>
              <a:rPr lang="ru-RU" sz="1400" b="1"/>
              <a:t>Australopithecus anamensis</a:t>
            </a:r>
            <a:r>
              <a:rPr lang="ru-RU" sz="1200" b="1"/>
              <a:t>, живший 4,2 миллиона лет назад. Он очень схож с </a:t>
            </a:r>
            <a:r>
              <a:rPr lang="ru-RU" sz="1400" b="1"/>
              <a:t>A. afarensis</a:t>
            </a:r>
            <a:r>
              <a:rPr lang="ru-RU" sz="1200" b="1"/>
              <a:t>, жившим 3,5 миллионов – обладателем большого лица и маленьких мозгов. К этому виду принадлежит и находка женского черепа, которого окрестили Люси. Эти гоминиды жили в саваннах Восточной Африки и были прямоходящи, но у них все еще было много общего с обезьянами. </a:t>
            </a:r>
          </a:p>
        </p:txBody>
      </p:sp>
      <p:pic>
        <p:nvPicPr>
          <p:cNvPr id="56328" name="Picture 8" descr="jap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81100"/>
            <a:ext cx="4537075" cy="30400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6330" name="Picture 10" descr="sahelanthropus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196975"/>
            <a:ext cx="2430462" cy="21971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6332" name="Picture 12" descr="choukouti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0700" y="3500438"/>
            <a:ext cx="4705350" cy="32607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3" name="Picture 5" descr="doi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490913"/>
            <a:ext cx="4103688" cy="3159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3255" name="Picture 7" descr="2-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15888"/>
            <a:ext cx="2886075" cy="47625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0" y="115888"/>
            <a:ext cx="5867400" cy="8350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/>
              <a:t>АВСТРАЛОПИТЕКИ (Australopithecus), крупные </a:t>
            </a:r>
          </a:p>
          <a:p>
            <a:pPr algn="ctr" eaLnBrk="0" hangingPunct="0"/>
            <a:r>
              <a:rPr lang="ru-RU" sz="1600" b="1"/>
              <a:t>человекоподобные приматы, наиболее близкие </a:t>
            </a:r>
          </a:p>
          <a:p>
            <a:pPr algn="ctr" eaLnBrk="0" hangingPunct="0"/>
            <a:r>
              <a:rPr lang="ru-RU" sz="1600" b="1"/>
              <a:t>к собственно людям (Homo). </a:t>
            </a:r>
          </a:p>
        </p:txBody>
      </p:sp>
      <p:pic>
        <p:nvPicPr>
          <p:cNvPr id="53262" name="Picture 14" descr="five_skul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908050"/>
            <a:ext cx="3413125" cy="34496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3260" name="Picture 12" descr="australopithecu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3573463"/>
            <a:ext cx="2376488" cy="2130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0" y="77788"/>
            <a:ext cx="9144000" cy="11191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600" b="1"/>
              <a:t>Род </a:t>
            </a:r>
            <a:r>
              <a:rPr lang="ru-RU" sz="1600" b="1" i="1"/>
              <a:t>Homo</a:t>
            </a:r>
            <a:r>
              <a:rPr lang="ru-RU" sz="1600"/>
              <a:t> отделился от </a:t>
            </a:r>
            <a:r>
              <a:rPr lang="ru-RU" sz="1600" b="1"/>
              <a:t>австралопитеков</a:t>
            </a:r>
            <a:r>
              <a:rPr lang="ru-RU" sz="1600"/>
              <a:t> или подобных им гоминин около 2 млн лет назад в </a:t>
            </a:r>
            <a:r>
              <a:rPr lang="ru-RU" sz="1600">
                <a:hlinkClick r:id="rId2" tooltip="Африка"/>
              </a:rPr>
              <a:t>Африке</a:t>
            </a:r>
            <a:r>
              <a:rPr lang="ru-RU" sz="1600"/>
              <a:t>. Существовало несколько видов людей, большинство из которых вымерло. К ним, в частности, относятся </a:t>
            </a:r>
            <a:r>
              <a:rPr lang="ru-RU" sz="1600" i="1"/>
              <a:t>неандертальцы</a:t>
            </a:r>
            <a:r>
              <a:rPr lang="ru-RU" sz="1600"/>
              <a:t> и </a:t>
            </a:r>
            <a:r>
              <a:rPr lang="ru-RU" sz="1600" i="1"/>
              <a:t>человек прямоходящий (</a:t>
            </a:r>
            <a:r>
              <a:rPr lang="ru-RU" sz="1400"/>
              <a:t>непосредственный предшественник современных людей</a:t>
            </a:r>
            <a:r>
              <a:rPr lang="ru-RU"/>
              <a:t>). 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0" y="1216025"/>
            <a:ext cx="9144000" cy="844550"/>
          </a:xfrm>
          <a:prstGeom prst="rect">
            <a:avLst/>
          </a:prstGeom>
          <a:solidFill>
            <a:srgbClr val="B9F1E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/>
              <a:t>Человек прямоходящий </a:t>
            </a:r>
            <a:r>
              <a:rPr lang="ru-RU" sz="1600" b="1"/>
              <a:t>Homo erectus</a:t>
            </a:r>
            <a:r>
              <a:rPr lang="ru-RU" sz="1600"/>
              <a:t> </a:t>
            </a:r>
            <a:r>
              <a:rPr lang="ru-RU" sz="1200"/>
              <a:t>(</a:t>
            </a:r>
            <a:r>
              <a:rPr lang="ru-RU" sz="1200" b="1"/>
              <a:t>архантропы: питекантропы, древнейшие люди, протерантропы)</a:t>
            </a:r>
            <a:r>
              <a:rPr lang="ru-RU" sz="1600"/>
              <a:t> </a:t>
            </a:r>
          </a:p>
          <a:p>
            <a:pPr algn="ctr" eaLnBrk="0" hangingPunct="0"/>
            <a:r>
              <a:rPr lang="ru-RU" sz="1600"/>
              <a:t>жили 1,7 млн – 300 000 лет назад и считается первым из людей, который охотился на крупных животных. </a:t>
            </a:r>
          </a:p>
        </p:txBody>
      </p:sp>
      <p:pic>
        <p:nvPicPr>
          <p:cNvPr id="54283" name="Picture 11" descr="archanth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2133600"/>
            <a:ext cx="3563937" cy="25368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6372225"/>
            <a:ext cx="9144000" cy="355600"/>
          </a:xfrm>
          <a:prstGeom prst="rect">
            <a:avLst/>
          </a:prstGeom>
          <a:solidFill>
            <a:srgbClr val="E0E9F4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600" b="1"/>
              <a:t>питекантроп, синантроп, атлантроп, олдовайский человек, гейдельбергский человек</a:t>
            </a:r>
            <a:r>
              <a:rPr lang="ru-RU" sz="1600"/>
              <a:t> </a:t>
            </a:r>
          </a:p>
        </p:txBody>
      </p:sp>
      <p:pic>
        <p:nvPicPr>
          <p:cNvPr id="54289" name="Picture 17" descr="Homo%20georgic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1675" y="2133600"/>
            <a:ext cx="3182938" cy="33845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4291" name="Picture 19" descr="e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7100" y="2997200"/>
            <a:ext cx="2416175" cy="33115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0" y="74613"/>
            <a:ext cx="9144000" cy="1409700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400" b="1"/>
              <a:t>Синантроп</a:t>
            </a:r>
            <a:r>
              <a:rPr lang="ru-RU" sz="1200" b="1"/>
              <a:t> (</a:t>
            </a:r>
            <a:r>
              <a:rPr lang="ru-RU" sz="1200" b="1">
                <a:hlinkClick r:id="rId2" tooltip="Латинский язык"/>
              </a:rPr>
              <a:t>лат.</a:t>
            </a:r>
            <a:r>
              <a:rPr lang="ru-RU" sz="1200" b="1"/>
              <a:t> </a:t>
            </a:r>
            <a:r>
              <a:rPr lang="ru-RU" sz="1200" b="1" i="1"/>
              <a:t>Sinanthropus pekinensis</a:t>
            </a:r>
            <a:r>
              <a:rPr lang="ru-RU" sz="1200" b="1"/>
              <a:t> — «пекинский человек», в современной классификации — </a:t>
            </a:r>
            <a:r>
              <a:rPr lang="ru-RU" sz="1200" b="1" i="1">
                <a:hlinkClick r:id="rId3" tooltip="Homo erectus"/>
              </a:rPr>
              <a:t>Homo erectus</a:t>
            </a:r>
            <a:r>
              <a:rPr lang="ru-RU" sz="1200" b="1" i="1"/>
              <a:t> pekinensis</a:t>
            </a:r>
            <a:r>
              <a:rPr lang="ru-RU" sz="1200" b="1"/>
              <a:t>) — форма (вид или подвид) рода </a:t>
            </a:r>
            <a:r>
              <a:rPr lang="ru-RU" sz="1200" b="1">
                <a:hlinkClick r:id="rId4" tooltip="Homo"/>
              </a:rPr>
              <a:t>Homo</a:t>
            </a:r>
            <a:r>
              <a:rPr lang="ru-RU" sz="1200" b="1"/>
              <a:t>, близкая к </a:t>
            </a:r>
            <a:r>
              <a:rPr lang="ru-RU" sz="1200" b="1">
                <a:hlinkClick r:id="rId5" tooltip="Питекантроп"/>
              </a:rPr>
              <a:t>питекантропу</a:t>
            </a:r>
            <a:r>
              <a:rPr lang="ru-RU" sz="1200" b="1"/>
              <a:t>, однако более поздняя и развитая. Был обнаружен в </a:t>
            </a:r>
            <a:r>
              <a:rPr lang="ru-RU" sz="1200" b="1">
                <a:hlinkClick r:id="rId6" tooltip="Китай"/>
              </a:rPr>
              <a:t>Китае</a:t>
            </a:r>
            <a:r>
              <a:rPr lang="ru-RU" sz="1200" b="1"/>
              <a:t>, отсюда и название. Жил около 600-400 тыс. лет назад, в </a:t>
            </a:r>
            <a:r>
              <a:rPr lang="ru-RU" sz="1200" b="1">
                <a:hlinkClick r:id="rId7" tooltip="Ледниковый период"/>
              </a:rPr>
              <a:t>период оледенения</a:t>
            </a:r>
            <a:r>
              <a:rPr lang="ru-RU" sz="1200" b="1"/>
              <a:t>. Объём его мозга достигал 850—1220 см³; левая доля мозга, где расположены двигательные центры правой стороны тела, была несколько больше, по сравнению с правой долей. Следовательно, правая рука у синантропа была более развита, чем левая. Рост — 1,55-1,6 метра. Кроме растительной пищи, употреблял мясо животных. Возможно он добывал и умел поддерживать </a:t>
            </a:r>
            <a:r>
              <a:rPr lang="ru-RU" sz="1200" b="1">
                <a:hlinkClick r:id="rId8" tooltip="Огонь"/>
              </a:rPr>
              <a:t>огонь</a:t>
            </a:r>
            <a:r>
              <a:rPr lang="ru-RU" sz="1200" b="1"/>
              <a:t>, одевался видимо, в шкуры. </a:t>
            </a:r>
          </a:p>
        </p:txBody>
      </p:sp>
      <p:pic>
        <p:nvPicPr>
          <p:cNvPr id="51222" name="Picture 22" descr="i-18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75325" y="1341438"/>
            <a:ext cx="3198813" cy="38877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24" name="Picture 24" descr="090420185322113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388" y="1484313"/>
            <a:ext cx="3143250" cy="27146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30" name="Picture 30" descr="0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775" y="1557338"/>
            <a:ext cx="3581400" cy="523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32" name="Picture 32" descr="03_small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3850" y="4437063"/>
            <a:ext cx="1757363" cy="2308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34" name="Picture 34" descr="06_small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56325" y="5313363"/>
            <a:ext cx="2590800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 descr="Homo_Erect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492375"/>
            <a:ext cx="5400675" cy="4213225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971550" y="620713"/>
            <a:ext cx="1433513" cy="376237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Синантроп</a:t>
            </a:r>
          </a:p>
        </p:txBody>
      </p:sp>
      <p:pic>
        <p:nvPicPr>
          <p:cNvPr id="59402" name="Picture 10" descr="ac3a7ad3cbc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85725"/>
            <a:ext cx="5734050" cy="38481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4983163" y="3716338"/>
            <a:ext cx="4160837" cy="31432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/>
              <a:t>Синантропы</a:t>
            </a:r>
            <a:r>
              <a:rPr lang="ru-RU" sz="1400"/>
              <a:t> (слева) и гигантопитеки (справа): </a:t>
            </a:r>
          </a:p>
        </p:txBody>
      </p:sp>
      <p:sp>
        <p:nvSpPr>
          <p:cNvPr id="59404" name="Line 12"/>
          <p:cNvSpPr>
            <a:spLocks noChangeShapeType="1"/>
          </p:cNvSpPr>
          <p:nvPr/>
        </p:nvSpPr>
        <p:spPr bwMode="auto">
          <a:xfrm flipH="1" flipV="1">
            <a:off x="4284663" y="3429000"/>
            <a:ext cx="719137" cy="3603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5148263" y="476250"/>
            <a:ext cx="29591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Ехидны</a:t>
            </a:r>
            <a:r>
              <a:rPr lang="ru-RU"/>
              <a:t> (Tachyglossidae) </a:t>
            </a:r>
          </a:p>
        </p:txBody>
      </p:sp>
      <p:pic>
        <p:nvPicPr>
          <p:cNvPr id="67590" name="Picture 6" descr="ehidn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4248150" cy="32543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7592" name="Picture 8" descr="20813442_1206004939_10858685_Ehid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412875"/>
            <a:ext cx="4929188" cy="53006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7594" name="Picture 10" descr="ehidna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703638"/>
            <a:ext cx="3744912" cy="29829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1" name="Picture 5" descr="43482444_1241598623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76250"/>
            <a:ext cx="1735137" cy="6194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52388"/>
            <a:ext cx="9144000" cy="4667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200" b="1"/>
              <a:t>Умело заточенные наконечники дротиков, найденные около Кловиса в Нью-Мексико, доказывают, что уже около 12 тыс. лет назад Северную Америку населяли охотники на крупного зверя 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1763713" y="549275"/>
            <a:ext cx="7380287" cy="536575"/>
          </a:xfrm>
          <a:prstGeom prst="rect">
            <a:avLst/>
          </a:prstGeom>
          <a:solidFill>
            <a:srgbClr val="B9CDE5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400"/>
              <a:t>Начиная с </a:t>
            </a:r>
            <a:r>
              <a:rPr lang="ru-RU" sz="1400" i="1">
                <a:hlinkClick r:id="rId3" tooltip="Homo habilis"/>
              </a:rPr>
              <a:t>H. habilis</a:t>
            </a:r>
            <a:r>
              <a:rPr lang="ru-RU" sz="1400"/>
              <a:t>, люди использовали каменные орудия труда, всё более искусно изготовленные. </a:t>
            </a:r>
          </a:p>
        </p:txBody>
      </p:sp>
      <p:pic>
        <p:nvPicPr>
          <p:cNvPr id="55307" name="Picture 11" descr="S11HomoHabil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052513"/>
            <a:ext cx="4124325" cy="27717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2484438" y="1773238"/>
            <a:ext cx="1766887" cy="527050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/>
              <a:t>Челов́ек ум́елый</a:t>
            </a:r>
            <a:r>
              <a:rPr lang="ru-RU" sz="1400"/>
              <a:t> </a:t>
            </a:r>
          </a:p>
          <a:p>
            <a:pPr eaLnBrk="0" hangingPunct="0"/>
            <a:r>
              <a:rPr lang="ru-RU" sz="1400"/>
              <a:t>(</a:t>
            </a:r>
            <a:r>
              <a:rPr lang="ru-RU" sz="1400">
                <a:hlinkClick r:id="rId5" tooltip="Латинский язык"/>
              </a:rPr>
              <a:t>лат.</a:t>
            </a:r>
            <a:r>
              <a:rPr lang="ru-RU" sz="1400"/>
              <a:t> </a:t>
            </a:r>
            <a:r>
              <a:rPr lang="ru-RU" sz="1400" i="1"/>
              <a:t>Homo habilis</a:t>
            </a:r>
            <a:r>
              <a:rPr lang="ru-RU" sz="1400"/>
              <a:t>) </a:t>
            </a:r>
          </a:p>
        </p:txBody>
      </p:sp>
      <p:pic>
        <p:nvPicPr>
          <p:cNvPr id="55314" name="Picture 18" descr="homo_habilis_0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4075" y="2781300"/>
            <a:ext cx="3663950" cy="38052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5318" name="Picture 22" descr="0006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4076700"/>
            <a:ext cx="2808287" cy="22082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4859338" y="260350"/>
            <a:ext cx="1268412" cy="376238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палеолит</a:t>
            </a:r>
          </a:p>
        </p:txBody>
      </p:sp>
      <p:pic>
        <p:nvPicPr>
          <p:cNvPr id="65541" name="Picture 5" descr="1317398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836613"/>
            <a:ext cx="4286250" cy="4286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5544" name="Picture 8" descr="lion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20713"/>
            <a:ext cx="1739900" cy="59769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5545" name="Picture 9" descr="db7e7d708b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4450"/>
            <a:ext cx="3887787" cy="2297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5542" name="Picture 6" descr="2413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563" y="2420938"/>
            <a:ext cx="3870325" cy="43211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4067175" y="4941888"/>
            <a:ext cx="1598613" cy="34607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кроманьонцы</a:t>
            </a:r>
          </a:p>
        </p:txBody>
      </p:sp>
      <p:pic>
        <p:nvPicPr>
          <p:cNvPr id="65548" name="Picture 12" descr="flu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4868863"/>
            <a:ext cx="1971675" cy="1590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37" name="Picture 21" descr="sculp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188913"/>
            <a:ext cx="3282950" cy="4437062"/>
          </a:xfrm>
          <a:prstGeom prst="rect">
            <a:avLst/>
          </a:prstGeom>
          <a:noFill/>
        </p:spPr>
      </p:pic>
      <p:sp>
        <p:nvSpPr>
          <p:cNvPr id="60438" name="Rectangle 22"/>
          <p:cNvSpPr>
            <a:spLocks noChangeArrowheads="1"/>
          </p:cNvSpPr>
          <p:nvPr/>
        </p:nvSpPr>
        <p:spPr bwMode="auto">
          <a:xfrm>
            <a:off x="1908175" y="115888"/>
            <a:ext cx="4616450" cy="31432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/>
              <a:t>Скульптор эпохи позднего палеолита за работой </a:t>
            </a:r>
          </a:p>
        </p:txBody>
      </p:sp>
      <p:pic>
        <p:nvPicPr>
          <p:cNvPr id="60441" name="Picture 25" descr="413946_history_policy_archeology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549275"/>
            <a:ext cx="3311525" cy="2692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39" name="Picture 23" descr="Biface_feuille_de_lauri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989138"/>
            <a:ext cx="1728787" cy="47529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43" name="Picture 27" descr="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4724400"/>
            <a:ext cx="1209675" cy="1905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47" name="Picture 31" descr="gag19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2781300"/>
            <a:ext cx="993775" cy="25527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51" name="Picture 35" descr="Disk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888" y="5013325"/>
            <a:ext cx="876300" cy="1257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53" name="Picture 37" descr="Disk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350" y="765175"/>
            <a:ext cx="819150" cy="1200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55" name="Picture 39" descr="Disk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9338" y="3789363"/>
            <a:ext cx="819150" cy="1257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57" name="Picture 41" descr="Sungir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92275" y="3068638"/>
            <a:ext cx="1905000" cy="1143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59" name="Picture 43" descr="Sungir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63713" y="5229225"/>
            <a:ext cx="3810000" cy="1600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62" name="Picture 46" descr="venus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4938" y="76200"/>
            <a:ext cx="112395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6" name="Picture 6" descr="2918362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5888"/>
            <a:ext cx="4403725" cy="29321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51" name="Picture 11" descr="РаннПалеолитОри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8363" y="3357563"/>
            <a:ext cx="4286250" cy="33051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52" name="Picture 12" descr="art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04813"/>
            <a:ext cx="3887787" cy="31099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2268538" y="0"/>
            <a:ext cx="4503737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Наскальная живопись (поздний палеолит)</a:t>
            </a: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4067175" y="3068638"/>
            <a:ext cx="5076825" cy="284162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1200" b="1"/>
              <a:t>эпоха Ориньяк (35-30 ---- 20 тыс. лет назад)</a:t>
            </a:r>
          </a:p>
        </p:txBody>
      </p:sp>
      <p:pic>
        <p:nvPicPr>
          <p:cNvPr id="61460" name="Picture 20" descr="art08_smal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92413" y="-11109325"/>
            <a:ext cx="3143250" cy="1381125"/>
          </a:xfrm>
          <a:prstGeom prst="rect">
            <a:avLst/>
          </a:prstGeom>
          <a:noFill/>
        </p:spPr>
      </p:pic>
      <p:pic>
        <p:nvPicPr>
          <p:cNvPr id="61463" name="Picture 23" descr="art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3573463"/>
            <a:ext cx="2693987" cy="32131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5" name="Picture 5" descr="art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3213100"/>
            <a:ext cx="4551363" cy="34385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686" name="Picture 6" descr="art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4537075" cy="3554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690" name="Picture 10" descr="art02_smal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4005263"/>
            <a:ext cx="3143250" cy="25812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692" name="Picture 12" descr="hand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1341438"/>
            <a:ext cx="2089150" cy="17049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694" name="Picture 14" descr="hand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188913"/>
            <a:ext cx="1990725" cy="2743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5" descr="art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429000"/>
            <a:ext cx="3959225" cy="28908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2471" name="Picture 7" descr="perv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49275"/>
            <a:ext cx="4032250" cy="2701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258888" y="115888"/>
            <a:ext cx="2054225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поздний палеолит</a:t>
            </a:r>
          </a:p>
        </p:txBody>
      </p:sp>
      <p:pic>
        <p:nvPicPr>
          <p:cNvPr id="62476" name="Picture 12" descr="i_0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5888"/>
            <a:ext cx="4676775" cy="6619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44450"/>
            <a:ext cx="9144000" cy="1387475"/>
          </a:xfrm>
          <a:prstGeom prst="rect">
            <a:avLst/>
          </a:prstGeom>
          <a:solidFill>
            <a:srgbClr val="E0E9F4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400" b="1"/>
              <a:t>Неоли́т (</a:t>
            </a:r>
            <a:r>
              <a:rPr lang="ru-RU" sz="1400" b="1">
                <a:hlinkClick r:id="rId2" tooltip="Греческий язык"/>
              </a:rPr>
              <a:t>греч.</a:t>
            </a:r>
            <a:r>
              <a:rPr lang="ru-RU" sz="1400" b="1"/>
              <a:t> </a:t>
            </a:r>
            <a:r>
              <a:rPr lang="el-GR" sz="1400" b="1"/>
              <a:t>νέος</a:t>
            </a:r>
            <a:r>
              <a:rPr lang="ru-RU" sz="1400" b="1"/>
              <a:t> — новый, </a:t>
            </a:r>
            <a:r>
              <a:rPr lang="el-GR" sz="1400" b="1"/>
              <a:t>λίθος</a:t>
            </a:r>
            <a:r>
              <a:rPr lang="ru-RU" sz="1400" b="1"/>
              <a:t> — камень) — новокаменный век, последняя стадия </a:t>
            </a:r>
            <a:r>
              <a:rPr lang="ru-RU" sz="1400" b="1">
                <a:hlinkClick r:id="rId3" tooltip="Каменный век"/>
              </a:rPr>
              <a:t>каменного века</a:t>
            </a:r>
            <a:r>
              <a:rPr lang="ru-RU" sz="1400" b="1"/>
              <a:t>. Разные </a:t>
            </a:r>
            <a:r>
              <a:rPr lang="ru-RU" sz="1400" b="1">
                <a:hlinkClick r:id="rId4" tooltip="Археологическая культура"/>
              </a:rPr>
              <a:t>культуры</a:t>
            </a:r>
            <a:r>
              <a:rPr lang="ru-RU" sz="1400" b="1"/>
              <a:t> вступили в этот период развития в разное время. На </a:t>
            </a:r>
            <a:r>
              <a:rPr lang="ru-RU" sz="1400" b="1">
                <a:hlinkClick r:id="rId5" tooltip="Ближний Восток"/>
              </a:rPr>
              <a:t>Ближнем Востоке</a:t>
            </a:r>
            <a:r>
              <a:rPr lang="ru-RU" sz="1400" b="1"/>
              <a:t> неолит начался около 9500 лет до н. э. Вступление в неолит приурочивается к переходу культуры от </a:t>
            </a:r>
            <a:r>
              <a:rPr lang="ru-RU" sz="1400" b="1">
                <a:hlinkClick r:id="rId6" tooltip="Присваивающее хозяйство"/>
              </a:rPr>
              <a:t>присваивающего</a:t>
            </a:r>
            <a:r>
              <a:rPr lang="ru-RU" sz="1400" b="1"/>
              <a:t> (</a:t>
            </a:r>
            <a:r>
              <a:rPr lang="ru-RU" sz="1400" b="1">
                <a:hlinkClick r:id="rId7" tooltip="Охотники и собиратели"/>
              </a:rPr>
              <a:t>охотники и собиратели</a:t>
            </a:r>
            <a:r>
              <a:rPr lang="ru-RU" sz="1400" b="1"/>
              <a:t>) к производящему (</a:t>
            </a:r>
            <a:r>
              <a:rPr lang="ru-RU" sz="1400" b="1">
                <a:hlinkClick r:id="rId8" tooltip="Земледелие"/>
              </a:rPr>
              <a:t>земледелие</a:t>
            </a:r>
            <a:r>
              <a:rPr lang="ru-RU" sz="1400" b="1"/>
              <a:t> и/или </a:t>
            </a:r>
            <a:r>
              <a:rPr lang="ru-RU" sz="1400" b="1">
                <a:hlinkClick r:id="rId9" tooltip="Скотоводство"/>
              </a:rPr>
              <a:t>скотоводство</a:t>
            </a:r>
            <a:r>
              <a:rPr lang="ru-RU" sz="1400" b="1"/>
              <a:t>) типу хозяйства, а окончание неолита датируется временем появления металлических орудий труда и оружия, то есть началом </a:t>
            </a:r>
            <a:r>
              <a:rPr lang="ru-RU" sz="1400" b="1">
                <a:hlinkClick r:id="rId10" tooltip="Медный век"/>
              </a:rPr>
              <a:t>медного</a:t>
            </a:r>
            <a:r>
              <a:rPr lang="ru-RU" sz="1400" b="1"/>
              <a:t>, </a:t>
            </a:r>
            <a:r>
              <a:rPr lang="ru-RU" sz="1400" b="1">
                <a:hlinkClick r:id="rId11" tooltip="Бронзовый век"/>
              </a:rPr>
              <a:t>бронзового</a:t>
            </a:r>
            <a:r>
              <a:rPr lang="ru-RU" sz="1400" b="1"/>
              <a:t> или </a:t>
            </a:r>
            <a:r>
              <a:rPr lang="ru-RU" sz="1400" b="1">
                <a:hlinkClick r:id="rId12" tooltip="Железный век"/>
              </a:rPr>
              <a:t>железного века</a:t>
            </a:r>
            <a:r>
              <a:rPr lang="ru-RU" sz="1400" b="1"/>
              <a:t>. </a:t>
            </a:r>
          </a:p>
        </p:txBody>
      </p:sp>
      <p:pic>
        <p:nvPicPr>
          <p:cNvPr id="64521" name="Picture 9" descr="40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3850" y="1557338"/>
            <a:ext cx="7272338" cy="5114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4525" name="Picture 13" descr="neolithic-china-tripo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950" y="4941888"/>
            <a:ext cx="1328738" cy="1771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4526" name="Picture 14" descr="Картинка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59563" y="1412875"/>
            <a:ext cx="2414587" cy="17922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4527" name="Picture 15" descr="het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59563" y="4724400"/>
            <a:ext cx="2397125" cy="19891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neol_photo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549275"/>
            <a:ext cx="3171825" cy="2381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971550" y="130175"/>
            <a:ext cx="2427288" cy="34607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/>
              <a:t>неолит</a:t>
            </a:r>
            <a:r>
              <a:rPr lang="ru-RU" sz="1600"/>
              <a:t>-бронзовый век </a:t>
            </a:r>
          </a:p>
        </p:txBody>
      </p:sp>
      <p:pic>
        <p:nvPicPr>
          <p:cNvPr id="69642" name="Picture 10" descr="dol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195638"/>
            <a:ext cx="5329237" cy="3549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9637" name="Picture 5" descr="54824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4724400"/>
            <a:ext cx="3960813" cy="1962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9648" name="Picture 16" descr="Карти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15888"/>
            <a:ext cx="4214813" cy="35131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HsapiensAdult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12875"/>
            <a:ext cx="4248150" cy="3273425"/>
          </a:xfrm>
          <a:prstGeom prst="rect">
            <a:avLst/>
          </a:prstGeom>
          <a:noFill/>
        </p:spPr>
      </p:pic>
      <p:pic>
        <p:nvPicPr>
          <p:cNvPr id="63500" name="Picture 12" descr="080814-sereno-sahara-missions_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88913"/>
            <a:ext cx="4170363" cy="55467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203575" y="0"/>
            <a:ext cx="2417763" cy="31432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/>
              <a:t>Шумерская цивилизация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0" y="333375"/>
            <a:ext cx="9144000" cy="466725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200" b="1"/>
              <a:t>Шуме́ры существовали на юго-востоке </a:t>
            </a:r>
            <a:r>
              <a:rPr lang="ru-RU" sz="1200" b="1">
                <a:hlinkClick r:id="rId2" tooltip="Междуречье"/>
              </a:rPr>
              <a:t>Междуречья</a:t>
            </a:r>
            <a:r>
              <a:rPr lang="ru-RU" sz="1200" b="1"/>
              <a:t> в </a:t>
            </a:r>
            <a:r>
              <a:rPr lang="ru-RU" sz="1200" b="1">
                <a:hlinkClick r:id="rId3" tooltip="4 тысячелетие до н. э."/>
              </a:rPr>
              <a:t>IV</a:t>
            </a:r>
            <a:r>
              <a:rPr lang="ru-RU" sz="1200" b="1"/>
              <a:t>—</a:t>
            </a:r>
            <a:r>
              <a:rPr lang="ru-RU" sz="1200" b="1">
                <a:hlinkClick r:id="rId4" tooltip="3 тысячелетие до н. э."/>
              </a:rPr>
              <a:t>III тысячелетиях до н. э.</a:t>
            </a:r>
            <a:r>
              <a:rPr lang="ru-RU" sz="1200" b="1"/>
              <a:t> </a:t>
            </a:r>
          </a:p>
          <a:p>
            <a:pPr algn="ctr" eaLnBrk="0" hangingPunct="0"/>
            <a:r>
              <a:rPr lang="ru-RU" sz="1200" b="1"/>
              <a:t>Считается первой цивилизацией на Земле.</a:t>
            </a:r>
          </a:p>
        </p:txBody>
      </p:sp>
      <p:pic>
        <p:nvPicPr>
          <p:cNvPr id="78855" name="Picture 7" descr="Babylonl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4508500"/>
            <a:ext cx="2449512" cy="21558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7" name="Picture 9" descr="250px-Sales_contract_Shuruppak_Louvre_AO37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836613"/>
            <a:ext cx="3167063" cy="29892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9" name="Picture 11" descr="cff58-hufu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908050"/>
            <a:ext cx="3067050" cy="34559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65" name="Picture 17" descr="1235636296cfb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563" y="620713"/>
            <a:ext cx="2716212" cy="33845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61" name="Picture 13" descr="1264164231_sumer_teach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950" y="3716338"/>
            <a:ext cx="2894013" cy="29225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67" name="Picture 19" descr="Картинка 2 из 62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32138" y="4005263"/>
            <a:ext cx="3340100" cy="21066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62" name="Group 54"/>
          <p:cNvGraphicFramePr>
            <a:graphicFrameLocks noGrp="1"/>
          </p:cNvGraphicFramePr>
          <p:nvPr/>
        </p:nvGraphicFramePr>
        <p:xfrm>
          <a:off x="3773488" y="2833688"/>
          <a:ext cx="1598612" cy="365760"/>
        </p:xfrm>
        <a:graphic>
          <a:graphicData uri="http://schemas.openxmlformats.org/drawingml/2006/table">
            <a:tbl>
              <a:tblPr/>
              <a:tblGrid>
                <a:gridCol w="723900"/>
                <a:gridCol w="874712"/>
              </a:tblGrid>
              <a:tr h="198438">
                <a:tc>
                  <a:txBody>
                    <a:bodyPr/>
                    <a:lstStyle/>
                    <a:p>
                      <a:pPr marL="0" marR="0" lvl="0" indent="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57" name="Rectangle 49"/>
          <p:cNvSpPr>
            <a:spLocks noChangeArrowheads="1"/>
          </p:cNvSpPr>
          <p:nvPr/>
        </p:nvSpPr>
        <p:spPr bwMode="auto">
          <a:xfrm>
            <a:off x="0" y="90488"/>
            <a:ext cx="9144000" cy="527050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ctr" hangingPunct="0"/>
            <a:r>
              <a:rPr lang="ru-RU" sz="1400" b="1"/>
              <a:t>Класс </a:t>
            </a:r>
            <a:r>
              <a:rPr lang="ru-RU" sz="1400" b="1">
                <a:hlinkClick r:id="rId2" tooltip="Млекопитающие"/>
              </a:rPr>
              <a:t>Млекопитающие</a:t>
            </a:r>
            <a:r>
              <a:rPr lang="ru-RU" sz="1400" b="1"/>
              <a:t>  Инфракласс: </a:t>
            </a:r>
            <a:r>
              <a:rPr lang="ru-RU" sz="1400" b="1">
                <a:solidFill>
                  <a:schemeClr val="hlink"/>
                </a:solidFill>
              </a:rPr>
              <a:t>Плацентарные</a:t>
            </a:r>
            <a:r>
              <a:rPr lang="ru-RU" sz="1400" b="1"/>
              <a:t> Надотряд: </a:t>
            </a:r>
            <a:r>
              <a:rPr lang="ru-RU" sz="1400" b="1">
                <a:solidFill>
                  <a:schemeClr val="hlink"/>
                </a:solidFill>
              </a:rPr>
              <a:t>Лавразиотерии</a:t>
            </a:r>
            <a:r>
              <a:rPr lang="ru-RU" sz="1400" b="1"/>
              <a:t> Отряд: </a:t>
            </a:r>
            <a:r>
              <a:rPr lang="ru-RU" sz="1400" b="1">
                <a:solidFill>
                  <a:schemeClr val="hlink"/>
                </a:solidFill>
              </a:rPr>
              <a:t>Панголины</a:t>
            </a:r>
          </a:p>
          <a:p>
            <a:pPr algn="ctr" eaLnBrk="0" fontAlgn="ctr" hangingPunct="0"/>
            <a:r>
              <a:rPr lang="ru-RU" sz="1400" b="1"/>
              <a:t>Семейство: </a:t>
            </a:r>
            <a:r>
              <a:rPr lang="ru-RU" sz="1400" b="1">
                <a:solidFill>
                  <a:schemeClr val="hlink"/>
                </a:solidFill>
              </a:rPr>
              <a:t>Ящеровые</a:t>
            </a:r>
          </a:p>
        </p:txBody>
      </p:sp>
      <p:pic>
        <p:nvPicPr>
          <p:cNvPr id="68676" name="Picture 68" descr="1a9bcc18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3429000"/>
            <a:ext cx="4032250" cy="3300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8678" name="Picture 70" descr="i-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088" y="620713"/>
            <a:ext cx="3744912" cy="28114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8680" name="Picture 72" descr="42343138_pangol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404813"/>
            <a:ext cx="3238500" cy="2762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8682" name="Picture 74" descr="7bc08a98e4492c5eef235de15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3284538"/>
            <a:ext cx="3657600" cy="3143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8685" name="Rectangle 77"/>
          <p:cNvSpPr>
            <a:spLocks noChangeArrowheads="1"/>
          </p:cNvSpPr>
          <p:nvPr/>
        </p:nvSpPr>
        <p:spPr bwMode="auto">
          <a:xfrm>
            <a:off x="3708400" y="1839913"/>
            <a:ext cx="1346200" cy="376237"/>
          </a:xfrm>
          <a:prstGeom prst="rect">
            <a:avLst/>
          </a:prstGeom>
          <a:solidFill>
            <a:srgbClr val="B9F1E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 u="sng"/>
              <a:t>Панголин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9" name="Picture 5" descr="061005-aztecs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4391025" cy="29337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003800" y="692150"/>
            <a:ext cx="2416175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/>
              <a:t>Цивилизация ацтеков</a:t>
            </a:r>
          </a:p>
        </p:txBody>
      </p:sp>
      <p:pic>
        <p:nvPicPr>
          <p:cNvPr id="72711" name="Picture 7" descr="Ацт5coatliqu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196975"/>
            <a:ext cx="2722563" cy="4384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2712" name="Picture 8" descr="Ацтеки1coyolxauhqu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141663"/>
            <a:ext cx="4067175" cy="35798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2713" name="Picture 9" descr="Ацтеки2artaz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2420938"/>
            <a:ext cx="2593975" cy="28448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 descr="Майя1artm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333375"/>
            <a:ext cx="2978150" cy="33115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3734" name="Picture 6" descr="Майя2artm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89138"/>
            <a:ext cx="3397250" cy="48244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3736" name="Picture 8" descr="Майя4artma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3850" y="115888"/>
            <a:ext cx="2362200" cy="2736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2195513" y="188913"/>
            <a:ext cx="2362200" cy="376237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Цивилизация майя</a:t>
            </a:r>
          </a:p>
        </p:txBody>
      </p:sp>
      <p:pic>
        <p:nvPicPr>
          <p:cNvPr id="73739" name="Picture 11" descr="Картинка 2 из 33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538" y="3594100"/>
            <a:ext cx="4573587" cy="31829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3741" name="Picture 13" descr="Изображ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447925" cy="2409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Кам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887663"/>
            <a:ext cx="5041900" cy="3781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60" name="Picture 8" descr="guerrer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88913"/>
            <a:ext cx="2281237" cy="24939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61" name="Picture 9" descr="Cerami1Чулукана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420938"/>
            <a:ext cx="1757363" cy="22463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66" name="Picture 14" descr="scan0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115888"/>
            <a:ext cx="3657600" cy="22082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57" name="Picture 5" descr="Доинкский перио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2708275"/>
            <a:ext cx="1928812" cy="32400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69" name="Picture 17" descr="peru_html_m65de8b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404813"/>
            <a:ext cx="3384550" cy="23399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72" name="Picture 20" descr="золото инков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9700" y="4756150"/>
            <a:ext cx="2089150" cy="20447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4773" name="Text Box 21"/>
          <p:cNvSpPr txBox="1">
            <a:spLocks noChangeArrowheads="1"/>
          </p:cNvSpPr>
          <p:nvPr/>
        </p:nvSpPr>
        <p:spPr bwMode="auto">
          <a:xfrm>
            <a:off x="827088" y="0"/>
            <a:ext cx="2109787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Цивилизация Перу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Мумия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38" y="2852738"/>
            <a:ext cx="3240087" cy="38925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5791" name="Picture 15" descr="1197922914_q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8588" y="115888"/>
            <a:ext cx="2665412" cy="21256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5794" name="Picture 18" descr="colibrinazc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752475"/>
            <a:ext cx="3240087" cy="27479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5787" name="Picture 11" descr="34679921_Mumiy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2781300"/>
            <a:ext cx="2016125" cy="38893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3995738" y="115888"/>
            <a:ext cx="2109787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Цивилизация Перу</a:t>
            </a:r>
          </a:p>
        </p:txBody>
      </p:sp>
      <p:pic>
        <p:nvPicPr>
          <p:cNvPr id="75795" name="Picture 19" descr="77b97ce3a4d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15888"/>
            <a:ext cx="3455987" cy="25923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5793" name="Picture 17" descr="1263624233_sculss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475" y="3295650"/>
            <a:ext cx="3529013" cy="33956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3" name="Picture 7" descr="2904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3357563"/>
            <a:ext cx="4464050" cy="33480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0665" name="Picture 9" descr="1221240211376b59a7fe0498b91f3e3e_fu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404813"/>
            <a:ext cx="4286250" cy="32289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0667" name="Picture 11" descr="экс_египет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88913"/>
            <a:ext cx="3743325" cy="28082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0661" name="Picture 5" descr="1_33_13335_12065359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2636838"/>
            <a:ext cx="2632075" cy="40703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3635375" y="0"/>
            <a:ext cx="3435350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Древнеегипетская цивилизация</a:t>
            </a:r>
          </a:p>
        </p:txBody>
      </p:sp>
      <p:pic>
        <p:nvPicPr>
          <p:cNvPr id="70669" name="Picture 13" descr="Картинка 2 из 8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99313" y="115888"/>
            <a:ext cx="1944687" cy="1270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0" name="Picture 6" descr="Картинка 16 из 142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15888"/>
            <a:ext cx="4068762" cy="27178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2463800" y="88900"/>
            <a:ext cx="3046413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Цивилизация древнего Китая </a:t>
            </a:r>
          </a:p>
        </p:txBody>
      </p:sp>
      <p:pic>
        <p:nvPicPr>
          <p:cNvPr id="77839" name="Picture 15" descr="chinese_ceramic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2565400"/>
            <a:ext cx="2736850" cy="2736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7832" name="Picture 8" descr="56150206_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3532188"/>
            <a:ext cx="4248150" cy="31861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7836" name="Picture 12" descr="4b50c20010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4941888"/>
            <a:ext cx="2627312" cy="18557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7828" name="Picture 4" descr="ДревнКита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250" y="1125538"/>
            <a:ext cx="3097213" cy="23098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7834" name="Picture 10" descr="842898911c6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" y="115888"/>
            <a:ext cx="2303463" cy="1727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8" name="Picture 8" descr="30949053_1219274364_A_Druid_stone_circle_situated_just_north_of_Inverness_in_the_Highland_region_of_Scot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3644900"/>
            <a:ext cx="4762500" cy="3190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6811" name="Rectangle 11"/>
          <p:cNvSpPr>
            <a:spLocks noChangeArrowheads="1"/>
          </p:cNvSpPr>
          <p:nvPr/>
        </p:nvSpPr>
        <p:spPr bwMode="auto">
          <a:xfrm>
            <a:off x="0" y="6573838"/>
            <a:ext cx="4476750" cy="284162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b="1"/>
              <a:t>ПРОТЕЗИРОВАНИЕ ЗУБОВ ДВА ТЫСЯЧЕЛЕТИЯ НАЗАД </a:t>
            </a:r>
          </a:p>
        </p:txBody>
      </p:sp>
      <p:grpSp>
        <p:nvGrpSpPr>
          <p:cNvPr id="76815" name="Group 15"/>
          <p:cNvGrpSpPr>
            <a:grpSpLocks/>
          </p:cNvGrpSpPr>
          <p:nvPr/>
        </p:nvGrpSpPr>
        <p:grpSpPr bwMode="auto">
          <a:xfrm>
            <a:off x="107950" y="3789363"/>
            <a:ext cx="3816350" cy="2808287"/>
            <a:chOff x="113" y="1706"/>
            <a:chExt cx="2404" cy="1769"/>
          </a:xfrm>
        </p:grpSpPr>
        <p:pic>
          <p:nvPicPr>
            <p:cNvPr id="76810" name="Picture 10" descr="b47c9d0be8ed0dd11cb3fa3efe22e2f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1706"/>
              <a:ext cx="2404" cy="1707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76812" name="Line 12"/>
            <p:cNvSpPr>
              <a:spLocks noChangeShapeType="1"/>
            </p:cNvSpPr>
            <p:nvPr/>
          </p:nvSpPr>
          <p:spPr bwMode="auto">
            <a:xfrm flipH="1" flipV="1">
              <a:off x="1111" y="3294"/>
              <a:ext cx="136" cy="18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6814" name="Picture 14" descr="крест%20кельт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115888"/>
            <a:ext cx="3443288" cy="34432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284663" y="0"/>
            <a:ext cx="3733800" cy="346075"/>
          </a:xfrm>
          <a:prstGeom prst="rect">
            <a:avLst/>
          </a:prstGeom>
          <a:solidFill>
            <a:srgbClr val="B9CD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Кельты (Европейская цивиизация)</a:t>
            </a:r>
          </a:p>
        </p:txBody>
      </p:sp>
      <p:pic>
        <p:nvPicPr>
          <p:cNvPr id="76819" name="Picture 19" descr="culture_Celts-Iron-Age-Coi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115888"/>
            <a:ext cx="2952750" cy="2641600"/>
          </a:xfrm>
          <a:prstGeom prst="rect">
            <a:avLst/>
          </a:prstGeom>
          <a:noFill/>
        </p:spPr>
      </p:pic>
      <p:pic>
        <p:nvPicPr>
          <p:cNvPr id="76806" name="Picture 6" descr="culture_Celts-Marriage-Tor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2060575"/>
            <a:ext cx="3600450" cy="2306638"/>
          </a:xfrm>
          <a:prstGeom prst="rect">
            <a:avLst/>
          </a:prstGeom>
          <a:noFill/>
        </p:spPr>
      </p:pic>
      <p:pic>
        <p:nvPicPr>
          <p:cNvPr id="76823" name="Picture 23" descr="Картинка 1 из 25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2138" y="260350"/>
            <a:ext cx="2016125" cy="2016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0" y="57150"/>
            <a:ext cx="9144000" cy="92392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Скифы</a:t>
            </a:r>
            <a:r>
              <a:rPr lang="ru-RU"/>
              <a:t> </a:t>
            </a:r>
          </a:p>
          <a:p>
            <a:pPr algn="ctr"/>
            <a:r>
              <a:rPr lang="ru-RU" sz="1200" b="1"/>
              <a:t>В наше время под скифами обычно понимают </a:t>
            </a:r>
            <a:r>
              <a:rPr lang="ru-RU" sz="1200" b="1">
                <a:hlinkClick r:id="rId2" tooltip="Иранские языки"/>
              </a:rPr>
              <a:t>ираноязычных</a:t>
            </a:r>
            <a:r>
              <a:rPr lang="ru-RU" sz="1200" b="1"/>
              <a:t> кочевников, занимавших в прошлом территории </a:t>
            </a:r>
            <a:r>
              <a:rPr lang="ru-RU" sz="1200" b="1">
                <a:hlinkClick r:id="rId3" tooltip="Украина"/>
              </a:rPr>
              <a:t>Украины</a:t>
            </a:r>
            <a:r>
              <a:rPr lang="ru-RU" sz="1200" b="1"/>
              <a:t>, </a:t>
            </a:r>
            <a:r>
              <a:rPr lang="ru-RU" sz="1200" b="1">
                <a:hlinkClick r:id="rId4" tooltip="Молдавия"/>
              </a:rPr>
              <a:t>Молдавии</a:t>
            </a:r>
            <a:r>
              <a:rPr lang="ru-RU" sz="1200" b="1"/>
              <a:t>, Южной </a:t>
            </a:r>
            <a:r>
              <a:rPr lang="ru-RU" sz="1200" b="1">
                <a:hlinkClick r:id="rId5" tooltip="Россия"/>
              </a:rPr>
              <a:t>России</a:t>
            </a:r>
            <a:r>
              <a:rPr lang="ru-RU" sz="1200" b="1"/>
              <a:t>, </a:t>
            </a:r>
            <a:r>
              <a:rPr lang="ru-RU" sz="1200" b="1">
                <a:hlinkClick r:id="rId6" tooltip="Казахстан"/>
              </a:rPr>
              <a:t>Казахстана</a:t>
            </a:r>
            <a:r>
              <a:rPr lang="ru-RU" sz="1200" b="1"/>
              <a:t> и части </a:t>
            </a:r>
            <a:r>
              <a:rPr lang="ru-RU" sz="1200" b="1">
                <a:hlinkClick r:id="rId7" tooltip="Сибирь"/>
              </a:rPr>
              <a:t>Сибири</a:t>
            </a:r>
            <a:r>
              <a:rPr lang="ru-RU" sz="1200" b="1"/>
              <a:t>. С этой версией не согласны многие тюркологи, ряд финно-угроведов, некоторые специалисты по славяноведению.</a:t>
            </a:r>
          </a:p>
        </p:txBody>
      </p:sp>
      <p:pic>
        <p:nvPicPr>
          <p:cNvPr id="79880" name="Picture 8" descr="skifian_neapol_tow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9700" y="1052513"/>
            <a:ext cx="3762375" cy="28225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84" name="Picture 12" descr="i-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950" y="3573463"/>
            <a:ext cx="4248150" cy="31861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86" name="Picture 14" descr="37565_2_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0788" y="3141663"/>
            <a:ext cx="2843212" cy="21320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88" name="Picture 16" descr="18254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950" y="1268413"/>
            <a:ext cx="2663825" cy="19986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82" name="Picture 10" descr="79-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11413" y="1052513"/>
            <a:ext cx="2625725" cy="26130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90" name="Picture 18" descr="kurgan2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67175" y="3573463"/>
            <a:ext cx="2366963" cy="31321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9892" name="Picture 20" descr="115022781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92950" y="5300663"/>
            <a:ext cx="1428750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8" name="Picture 12" descr="Vognstyreren-fra_Delfi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88913"/>
            <a:ext cx="3198812" cy="23939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0912" name="Picture 16" descr="24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284538"/>
            <a:ext cx="4716462" cy="31575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0910" name="Picture 14" descr="ph07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357563"/>
            <a:ext cx="3276600" cy="3333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0901" name="Picture 5" descr="a_001f_previe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260350"/>
            <a:ext cx="3810000" cy="2362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0918" name="AutoShape 22" descr="c0001"/>
          <p:cNvSpPr>
            <a:spLocks noChangeAspect="1" noChangeArrowheads="1"/>
          </p:cNvSpPr>
          <p:nvPr/>
        </p:nvSpPr>
        <p:spPr bwMode="auto">
          <a:xfrm>
            <a:off x="2509838" y="809625"/>
            <a:ext cx="4124325" cy="52387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80920" name="AutoShape 24" descr="c0001"/>
          <p:cNvSpPr>
            <a:spLocks noChangeAspect="1" noChangeArrowheads="1"/>
          </p:cNvSpPr>
          <p:nvPr/>
        </p:nvSpPr>
        <p:spPr bwMode="auto">
          <a:xfrm>
            <a:off x="2509838" y="809625"/>
            <a:ext cx="4124325" cy="52387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3419475" y="23813"/>
            <a:ext cx="2490788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Древняя Греция и Рим</a:t>
            </a:r>
          </a:p>
        </p:txBody>
      </p:sp>
      <p:sp>
        <p:nvSpPr>
          <p:cNvPr id="80922" name="AutoShape 26" descr="c0001"/>
          <p:cNvSpPr>
            <a:spLocks noChangeAspect="1" noChangeArrowheads="1"/>
          </p:cNvSpPr>
          <p:nvPr/>
        </p:nvSpPr>
        <p:spPr bwMode="auto">
          <a:xfrm>
            <a:off x="155575" y="46038"/>
            <a:ext cx="4124325" cy="52387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80923" name="Picture 27" descr="s640x48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4300" y="4652963"/>
            <a:ext cx="1682750" cy="20701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0925" name="Picture 29" descr="fba9d12c79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6063" y="476250"/>
            <a:ext cx="2168525" cy="36004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Hippokr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1513" y="71438"/>
            <a:ext cx="1998662" cy="2997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1931" name="Picture 11" descr="9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860800"/>
            <a:ext cx="4321175" cy="2881313"/>
          </a:xfrm>
          <a:prstGeom prst="rect">
            <a:avLst/>
          </a:prstGeom>
          <a:noFill/>
        </p:spPr>
      </p:pic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4787900" y="404813"/>
            <a:ext cx="1839913" cy="346075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Древняя Греция</a:t>
            </a:r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1619250" y="3500438"/>
            <a:ext cx="862013" cy="376237"/>
          </a:xfrm>
          <a:prstGeom prst="rect">
            <a:avLst/>
          </a:prstGeom>
          <a:solidFill>
            <a:srgbClr val="E0E9F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и Рим</a:t>
            </a:r>
          </a:p>
        </p:txBody>
      </p:sp>
      <p:pic>
        <p:nvPicPr>
          <p:cNvPr id="81935" name="Picture 15" descr="Acropole_Caryatid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4500562" cy="29956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1937" name="AutoShape 17" descr="c0001"/>
          <p:cNvSpPr>
            <a:spLocks noChangeAspect="1" noChangeArrowheads="1"/>
          </p:cNvSpPr>
          <p:nvPr/>
        </p:nvSpPr>
        <p:spPr bwMode="auto">
          <a:xfrm>
            <a:off x="2509838" y="809625"/>
            <a:ext cx="4124325" cy="52387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81939" name="AutoShape 19" descr="c0001"/>
          <p:cNvSpPr>
            <a:spLocks noChangeAspect="1" noChangeArrowheads="1"/>
          </p:cNvSpPr>
          <p:nvPr/>
        </p:nvSpPr>
        <p:spPr bwMode="auto">
          <a:xfrm>
            <a:off x="2509838" y="809625"/>
            <a:ext cx="4124325" cy="52387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81943" name="Picture 23" descr="1-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400" y="1773238"/>
            <a:ext cx="3865563" cy="25844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1945" name="Picture 25" descr="003eq77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3213100"/>
            <a:ext cx="2439988" cy="35734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101600"/>
            <a:ext cx="9144000" cy="590550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/>
              <a:t>В </a:t>
            </a:r>
            <a:r>
              <a:rPr lang="ru-RU" sz="1600" b="1">
                <a:hlinkClick r:id="rId2" tooltip="Юрский период"/>
              </a:rPr>
              <a:t>юрском периоде</a:t>
            </a:r>
            <a:r>
              <a:rPr lang="ru-RU" sz="1600" b="1"/>
              <a:t> появились </a:t>
            </a:r>
            <a:r>
              <a:rPr lang="ru-RU" sz="1600" b="1">
                <a:hlinkClick r:id="rId3" tooltip="Трёхбугорчатые"/>
              </a:rPr>
              <a:t>пантотерии</a:t>
            </a:r>
            <a:r>
              <a:rPr lang="ru-RU" sz="1600" b="1"/>
              <a:t> (вымерли в конце мела), от которых произошли настоящие звери, то есть </a:t>
            </a:r>
            <a:r>
              <a:rPr lang="ru-RU" sz="1600" b="1">
                <a:hlinkClick r:id="rId4" tooltip="Живорождение"/>
              </a:rPr>
              <a:t>живородящие</a:t>
            </a:r>
            <a:r>
              <a:rPr lang="ru-RU" sz="1600" b="1"/>
              <a:t> млекопитающие. </a:t>
            </a:r>
          </a:p>
        </p:txBody>
      </p:sp>
      <p:pic>
        <p:nvPicPr>
          <p:cNvPr id="7182" name="Picture 14" descr="china_2003_fospc3a_H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052513"/>
            <a:ext cx="7920037" cy="48990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059113" y="44450"/>
            <a:ext cx="2436812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МЛЕКОПИТАЮЩИЕ</a:t>
            </a: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0" y="404813"/>
            <a:ext cx="9144000" cy="1439862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400"/>
              <a:t>Первые млекопитающие были величиной примерно с крысу и, вероятно, вели ночной образ жизни, обитали на деревьях и питались насекомыми или рыли норы. </a:t>
            </a:r>
          </a:p>
          <a:p>
            <a:pPr eaLnBrk="0" hangingPunct="0"/>
            <a:r>
              <a:rPr lang="ru-RU" sz="1400"/>
              <a:t>Одним из таких кандидатов на титул первого млекопитающего является </a:t>
            </a:r>
            <a:r>
              <a:rPr lang="ru-RU" b="1"/>
              <a:t>меланодон</a:t>
            </a:r>
            <a:r>
              <a:rPr lang="ru-RU" sz="1400"/>
              <a:t>. Ископаемые остатки этого животного, обитавшего в Северной Америке 160 миллионов лет назад, относятся к числу самых древних из вообще когда-либо обнаруженных. Палеонтологи допускают, что меланодон мог быть общим предком всех ныне существующих млекопитающих. </a:t>
            </a:r>
          </a:p>
        </p:txBody>
      </p:sp>
      <p:pic>
        <p:nvPicPr>
          <p:cNvPr id="5144" name="Picture 24" descr="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493963"/>
            <a:ext cx="1990725" cy="42211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46" name="Picture 26" descr="a1069_26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1916113"/>
            <a:ext cx="3324225" cy="45862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2843213" y="6461125"/>
            <a:ext cx="1597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меланодон</a:t>
            </a:r>
          </a:p>
        </p:txBody>
      </p:sp>
      <p:pic>
        <p:nvPicPr>
          <p:cNvPr id="5152" name="Picture 32" descr="megazostrod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4076700"/>
            <a:ext cx="4067175" cy="25431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3" name="Picture 15" descr="volaticotherium_antiquus_pict_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0"/>
            <a:ext cx="3986213" cy="5329238"/>
          </a:xfrm>
          <a:prstGeom prst="rect">
            <a:avLst/>
          </a:prstGeom>
          <a:noFill/>
        </p:spPr>
      </p:pic>
      <p:pic>
        <p:nvPicPr>
          <p:cNvPr id="17426" name="Picture 18" descr="Trikonodont_-trias---m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5610225" cy="34575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7425" name="Picture 17" descr="d07458be-f94a-384e-91ef-0b935aa4df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860800"/>
            <a:ext cx="5715000" cy="28575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7421" name="Picture 13" descr="40c4b58ac7f30055f8cc199271b6fc0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4797425"/>
            <a:ext cx="1852612" cy="2016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2" name="Picture 18" descr="machaeroides_eoth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15888"/>
            <a:ext cx="4176713" cy="2860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1526" name="Picture 22" descr="mesony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356100"/>
            <a:ext cx="3673475" cy="226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6084888" y="2492375"/>
            <a:ext cx="2790825" cy="376238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/>
              <a:t>Creodonta (</a:t>
            </a:r>
            <a:r>
              <a:rPr lang="ru-RU" b="1"/>
              <a:t>креодонты</a:t>
            </a:r>
            <a:r>
              <a:rPr lang="ru-RU"/>
              <a:t>) </a:t>
            </a:r>
          </a:p>
        </p:txBody>
      </p:sp>
      <p:pic>
        <p:nvPicPr>
          <p:cNvPr id="21530" name="Picture 26" descr="Smilod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95263"/>
            <a:ext cx="4679950" cy="38814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1524" name="Picture 20" descr="hyaenod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3416300"/>
            <a:ext cx="5256212" cy="32131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663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620713"/>
            <a:ext cx="4000500" cy="25050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6084888" y="115888"/>
            <a:ext cx="2847975" cy="376237"/>
          </a:xfrm>
          <a:prstGeom prst="rect">
            <a:avLst/>
          </a:prstGeom>
          <a:solidFill>
            <a:srgbClr val="B6CB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/>
              <a:t>Hyaenodon (</a:t>
            </a:r>
            <a:r>
              <a:rPr lang="ru-RU" b="1"/>
              <a:t>Creodonta</a:t>
            </a:r>
            <a:r>
              <a:rPr lang="ru-RU"/>
              <a:t>). </a:t>
            </a:r>
          </a:p>
        </p:txBody>
      </p:sp>
      <p:pic>
        <p:nvPicPr>
          <p:cNvPr id="13328" name="Picture 16" descr="pic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5888"/>
            <a:ext cx="5257800" cy="4140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332" name="Picture 20" descr="988597a075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3500438"/>
            <a:ext cx="4800600" cy="320198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800</Words>
  <Application>Microsoft Office PowerPoint</Application>
  <PresentationFormat>Экран (4:3)</PresentationFormat>
  <Paragraphs>97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aiantoshkina</dc:creator>
  <cp:lastModifiedBy>Николай</cp:lastModifiedBy>
  <cp:revision>210</cp:revision>
  <dcterms:created xsi:type="dcterms:W3CDTF">2007-10-31T15:20:14Z</dcterms:created>
  <dcterms:modified xsi:type="dcterms:W3CDTF">2013-01-19T12:43:50Z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0008008648000000000001024140</vt:lpwstr>
  </property>
</Properties>
</file>