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DD363-AE1E-4101-93B5-A7F4980FA2AB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37400-9735-416B-AA97-56215C961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918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DD363-AE1E-4101-93B5-A7F4980FA2AB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37400-9735-416B-AA97-56215C961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3741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DD363-AE1E-4101-93B5-A7F4980FA2AB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37400-9735-416B-AA97-56215C961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2814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DD363-AE1E-4101-93B5-A7F4980FA2AB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37400-9735-416B-AA97-56215C961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6298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DD363-AE1E-4101-93B5-A7F4980FA2AB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37400-9735-416B-AA97-56215C961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6272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DD363-AE1E-4101-93B5-A7F4980FA2AB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37400-9735-416B-AA97-56215C961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8734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DD363-AE1E-4101-93B5-A7F4980FA2AB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37400-9735-416B-AA97-56215C961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7066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DD363-AE1E-4101-93B5-A7F4980FA2AB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37400-9735-416B-AA97-56215C961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9440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DD363-AE1E-4101-93B5-A7F4980FA2AB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37400-9735-416B-AA97-56215C961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9487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DD363-AE1E-4101-93B5-A7F4980FA2AB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37400-9735-416B-AA97-56215C961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4579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DD363-AE1E-4101-93B5-A7F4980FA2AB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37400-9735-416B-AA97-56215C961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241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DD363-AE1E-4101-93B5-A7F4980FA2AB}" type="datetimeFigureOut">
              <a:rPr lang="ru-RU" smtClean="0"/>
              <a:pPr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37400-9735-416B-AA97-56215C9615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257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805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764704"/>
            <a:ext cx="7961538" cy="430737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Экономико-географическое положение Польши</a:t>
            </a:r>
            <a:endParaRPr lang="ru-RU" sz="6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7516692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357950" y="1714488"/>
            <a:ext cx="2588231" cy="338849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331640" y="0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Характеристика промышленности</a:t>
            </a:r>
            <a:endParaRPr lang="ru-RU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357950" y="1785926"/>
            <a:ext cx="25928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/>
              <a:t>Производится добыча</a:t>
            </a:r>
            <a:r>
              <a:rPr lang="ru-RU" sz="1600" i="1" dirty="0"/>
              <a:t>:</a:t>
            </a:r>
          </a:p>
          <a:p>
            <a:r>
              <a:rPr lang="ru-RU" sz="1600" dirty="0"/>
              <a:t>-каменного и бурого угля</a:t>
            </a:r>
            <a:r>
              <a:rPr lang="ru-RU" sz="1600" dirty="0" smtClean="0"/>
              <a:t>;</a:t>
            </a:r>
          </a:p>
          <a:p>
            <a:endParaRPr lang="ru-RU" sz="1600" dirty="0"/>
          </a:p>
          <a:p>
            <a:r>
              <a:rPr lang="ru-RU" sz="1600" dirty="0"/>
              <a:t>-природного газа</a:t>
            </a:r>
            <a:r>
              <a:rPr lang="ru-RU" sz="1600" dirty="0" smtClean="0"/>
              <a:t>;</a:t>
            </a:r>
          </a:p>
          <a:p>
            <a:endParaRPr lang="ru-RU" sz="1600" dirty="0"/>
          </a:p>
          <a:p>
            <a:r>
              <a:rPr lang="ru-RU" sz="1600" dirty="0"/>
              <a:t>-серы</a:t>
            </a:r>
            <a:r>
              <a:rPr lang="ru-RU" sz="1600" dirty="0" smtClean="0"/>
              <a:t>;</a:t>
            </a:r>
          </a:p>
          <a:p>
            <a:endParaRPr lang="ru-RU" sz="1600" dirty="0"/>
          </a:p>
          <a:p>
            <a:r>
              <a:rPr lang="ru-RU" sz="1600" dirty="0"/>
              <a:t>-поваренной соли</a:t>
            </a:r>
            <a:r>
              <a:rPr lang="ru-RU" sz="1600" dirty="0" smtClean="0"/>
              <a:t>;</a:t>
            </a:r>
          </a:p>
          <a:p>
            <a:endParaRPr lang="ru-RU" sz="1600" dirty="0"/>
          </a:p>
          <a:p>
            <a:r>
              <a:rPr lang="ru-RU" sz="1600" dirty="0"/>
              <a:t>-руды, меди, цинка</a:t>
            </a:r>
            <a:r>
              <a:rPr lang="ru-RU" sz="1600" dirty="0" smtClean="0"/>
              <a:t>;</a:t>
            </a:r>
          </a:p>
          <a:p>
            <a:endParaRPr lang="ru-RU" sz="1600" dirty="0"/>
          </a:p>
          <a:p>
            <a:r>
              <a:rPr lang="ru-RU" sz="1600" dirty="0"/>
              <a:t>-лесозаготовки.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83434" y="704854"/>
            <a:ext cx="5603012" cy="55092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i="1" dirty="0"/>
              <a:t>Ведущие отрасли обрабатывающей промышленности</a:t>
            </a:r>
            <a:r>
              <a:rPr lang="ru-RU" sz="1600" i="1" dirty="0" smtClean="0"/>
              <a:t>:</a:t>
            </a:r>
          </a:p>
          <a:p>
            <a:endParaRPr lang="ru-RU" sz="1600" i="1" dirty="0"/>
          </a:p>
          <a:p>
            <a:r>
              <a:rPr lang="ru-RU" sz="1600" dirty="0"/>
              <a:t>-машиностроение (Польша занимает одно из ведущих мест в мире по производству рыболовных судов, товарных и пассажирских вагонов, дорожных и строительных </a:t>
            </a:r>
            <a:r>
              <a:rPr lang="ru-RU" sz="1600" dirty="0" smtClean="0"/>
              <a:t>машин и </a:t>
            </a:r>
            <a:r>
              <a:rPr lang="ru-RU" sz="1600" dirty="0"/>
              <a:t>др</a:t>
            </a:r>
            <a:r>
              <a:rPr lang="ru-RU" sz="1600" dirty="0" smtClean="0"/>
              <a:t>.)</a:t>
            </a:r>
          </a:p>
          <a:p>
            <a:endParaRPr lang="ru-RU" sz="1600" dirty="0"/>
          </a:p>
          <a:p>
            <a:r>
              <a:rPr lang="ru-RU" sz="1600" dirty="0"/>
              <a:t>-чёрная и цветная (крупное производство цинка) </a:t>
            </a:r>
            <a:r>
              <a:rPr lang="ru-RU" sz="1600" dirty="0" smtClean="0"/>
              <a:t>металлургия</a:t>
            </a:r>
          </a:p>
          <a:p>
            <a:endParaRPr lang="ru-RU" sz="1600" dirty="0"/>
          </a:p>
          <a:p>
            <a:r>
              <a:rPr lang="ru-RU" sz="1600" dirty="0"/>
              <a:t>-химическая (серная кислота, </a:t>
            </a:r>
            <a:r>
              <a:rPr lang="ru-RU" sz="1600" dirty="0" smtClean="0"/>
              <a:t>фармацевтические</a:t>
            </a:r>
            <a:r>
              <a:rPr lang="ru-RU" sz="1600" dirty="0"/>
              <a:t>, парфюмерно-косметические </a:t>
            </a:r>
            <a:r>
              <a:rPr lang="ru-RU" sz="1600" dirty="0" smtClean="0"/>
              <a:t>товары)</a:t>
            </a:r>
          </a:p>
          <a:p>
            <a:endParaRPr lang="ru-RU" sz="1600" dirty="0"/>
          </a:p>
          <a:p>
            <a:r>
              <a:rPr lang="ru-RU" sz="1600" dirty="0"/>
              <a:t>-текстильная (хлопчатобумажная, льняная, шерстяная</a:t>
            </a:r>
            <a:r>
              <a:rPr lang="ru-RU" sz="1600" dirty="0" smtClean="0"/>
              <a:t>)</a:t>
            </a:r>
          </a:p>
          <a:p>
            <a:endParaRPr lang="ru-RU" sz="1600" dirty="0"/>
          </a:p>
          <a:p>
            <a:r>
              <a:rPr lang="ru-RU" sz="1600" dirty="0"/>
              <a:t>-</a:t>
            </a:r>
            <a:r>
              <a:rPr lang="ru-RU" sz="1600" dirty="0" smtClean="0"/>
              <a:t>швейная</a:t>
            </a:r>
          </a:p>
          <a:p>
            <a:endParaRPr lang="ru-RU" sz="1600" dirty="0"/>
          </a:p>
          <a:p>
            <a:r>
              <a:rPr lang="ru-RU" sz="1600" dirty="0"/>
              <a:t>-</a:t>
            </a:r>
            <a:r>
              <a:rPr lang="ru-RU" sz="1600" dirty="0" smtClean="0"/>
              <a:t>цементная</a:t>
            </a:r>
          </a:p>
          <a:p>
            <a:endParaRPr lang="ru-RU" sz="1600" dirty="0"/>
          </a:p>
          <a:p>
            <a:r>
              <a:rPr lang="ru-RU" sz="1600" dirty="0"/>
              <a:t>-производство фарфора и </a:t>
            </a:r>
            <a:r>
              <a:rPr lang="ru-RU" sz="1600" dirty="0" smtClean="0"/>
              <a:t>фаянса</a:t>
            </a:r>
          </a:p>
          <a:p>
            <a:endParaRPr lang="ru-RU" sz="1600" dirty="0"/>
          </a:p>
          <a:p>
            <a:r>
              <a:rPr lang="ru-RU" sz="1600" dirty="0"/>
              <a:t>-производство спортивных товаров (байдарки, яхты, палатки и др.).</a:t>
            </a:r>
          </a:p>
        </p:txBody>
      </p:sp>
    </p:spTree>
    <p:extLst>
      <p:ext uri="{BB962C8B-B14F-4D97-AF65-F5344CB8AC3E}">
        <p14:creationId xmlns:p14="http://schemas.microsoft.com/office/powerpoint/2010/main" xmlns="" val="1786065087"/>
      </p:ext>
    </p:extLst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9"/>
            <a:ext cx="896448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/>
              <a:t>Характеристика сельского </a:t>
            </a:r>
            <a:r>
              <a:rPr lang="ru-RU" sz="2800" b="1" i="1" dirty="0" smtClean="0"/>
              <a:t>хозяйства</a:t>
            </a:r>
          </a:p>
          <a:p>
            <a:endParaRPr lang="ru-RU" sz="2000" i="1" dirty="0"/>
          </a:p>
          <a:p>
            <a:r>
              <a:rPr lang="ru-RU" sz="1600" dirty="0"/>
              <a:t>П</a:t>
            </a:r>
            <a:r>
              <a:rPr lang="ru-RU" sz="1600" dirty="0" smtClean="0"/>
              <a:t>ахотные </a:t>
            </a:r>
            <a:r>
              <a:rPr lang="ru-RU" sz="1600" dirty="0"/>
              <a:t>земли занимают 77% площади сельскохозяйственных земель. Агроклиматические условия позволяют выращивать в Польше все основные культуры умеренного </a:t>
            </a:r>
            <a:r>
              <a:rPr lang="ru-RU" sz="1600" dirty="0" smtClean="0"/>
              <a:t>пояса. В </a:t>
            </a:r>
            <a:r>
              <a:rPr lang="ru-RU" sz="1600" dirty="0"/>
              <a:t>растениеводстве Польши наиболее распространены рожь и картофель. Польша </a:t>
            </a:r>
            <a:r>
              <a:rPr lang="ru-RU" sz="1600" dirty="0" smtClean="0"/>
              <a:t>является </a:t>
            </a:r>
            <a:r>
              <a:rPr lang="ru-RU" sz="1600" dirty="0"/>
              <a:t>одним из крупнейших производителей сахарной </a:t>
            </a:r>
            <a:r>
              <a:rPr lang="ru-RU" sz="1600" dirty="0" smtClean="0"/>
              <a:t>свеклы. В </a:t>
            </a:r>
            <a:r>
              <a:rPr lang="ru-RU" sz="1600" dirty="0"/>
              <a:t>стране развито также льноводство, садоводство </a:t>
            </a:r>
            <a:r>
              <a:rPr lang="ru-RU" sz="1600" dirty="0" smtClean="0"/>
              <a:t>и овощеводство. </a:t>
            </a:r>
            <a:r>
              <a:rPr lang="ru-RU" sz="1600" dirty="0"/>
              <a:t>Главные зерновые культуры - рожь, пшеница, ячмень, овес. В больших объемах страна экспортирует яблоки, клубнику, малину, смородину, лук.</a:t>
            </a:r>
          </a:p>
          <a:p>
            <a:r>
              <a:rPr lang="ru-RU" sz="1600" dirty="0"/>
              <a:t>В животноводстве выделяются две главные отрасли - разведение </a:t>
            </a:r>
            <a:r>
              <a:rPr lang="ru-RU" sz="1600" dirty="0" smtClean="0"/>
              <a:t>КРС и свиноводство. </a:t>
            </a:r>
            <a:r>
              <a:rPr lang="ru-RU" sz="1600" dirty="0"/>
              <a:t>Кроме этого, в стране развиты молочно-мясное скотоводство, птицеводство, пчеловодство. </a:t>
            </a:r>
            <a:r>
              <a:rPr lang="ru-RU" sz="1600" dirty="0" smtClean="0"/>
              <a:t>Ведётся морское рыболовство. В 2010 </a:t>
            </a:r>
            <a:r>
              <a:rPr lang="ru-RU" sz="1600" dirty="0"/>
              <a:t>г. </a:t>
            </a:r>
            <a:r>
              <a:rPr lang="ru-RU" sz="1600" dirty="0" smtClean="0"/>
              <a:t>ВВП страны </a:t>
            </a:r>
            <a:r>
              <a:rPr lang="ru-RU" sz="1600" dirty="0"/>
              <a:t>составил 632 млрд. долл. США.</a:t>
            </a:r>
          </a:p>
          <a:p>
            <a:r>
              <a:rPr lang="ru-RU" sz="1600" dirty="0"/>
              <a:t>Площадь сельскохозяйственных угодий составляет 15,9 млн. га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143380"/>
            <a:ext cx="3603140" cy="22859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7554" y="3500438"/>
            <a:ext cx="2893752" cy="21703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72198" y="3571876"/>
            <a:ext cx="2880320" cy="2267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5206108"/>
            <a:ext cx="2304256" cy="1651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5206108"/>
            <a:ext cx="2520280" cy="1700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454078" y="5503767"/>
            <a:ext cx="1781267" cy="1191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32535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warp dir="in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32049"/>
            <a:ext cx="8856984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chemeClr val="bg1"/>
                </a:solidFill>
              </a:rPr>
              <a:t>Характеристика </a:t>
            </a:r>
            <a:r>
              <a:rPr lang="ru-RU" sz="2400" b="1" i="1" dirty="0" smtClean="0">
                <a:solidFill>
                  <a:schemeClr val="bg1"/>
                </a:solidFill>
              </a:rPr>
              <a:t>транспорта</a:t>
            </a:r>
          </a:p>
          <a:p>
            <a:endParaRPr lang="ru-RU" dirty="0"/>
          </a:p>
          <a:p>
            <a:r>
              <a:rPr lang="ru-RU" sz="1600" dirty="0"/>
              <a:t>Польша - важная транзитная страна, ее дорожная сеть составляет 375 000 км. Особенно густая сеть автодорог </a:t>
            </a:r>
            <a:r>
              <a:rPr lang="ru-RU" sz="1600" dirty="0" smtClean="0"/>
              <a:t>сложилась </a:t>
            </a:r>
            <a:r>
              <a:rPr lang="ru-RU" sz="1600" dirty="0"/>
              <a:t>на западе, юго-западе и в центре. Внутренним речным транспортом эксплуатируется 3812 км водных </a:t>
            </a:r>
            <a:r>
              <a:rPr lang="ru-RU" sz="1600" dirty="0" smtClean="0"/>
              <a:t>трасс. </a:t>
            </a:r>
            <a:r>
              <a:rPr lang="ru-RU" sz="1600" dirty="0"/>
              <a:t>Важнейшие морские порты - Гданьск, Гдыня и Щецин.</a:t>
            </a:r>
          </a:p>
          <a:p>
            <a:r>
              <a:rPr lang="ru-RU" sz="1600" dirty="0"/>
              <a:t>В Польше находятся 6 важных международных </a:t>
            </a:r>
            <a:r>
              <a:rPr lang="ru-RU" sz="1600" dirty="0" smtClean="0"/>
              <a:t>аэропортов. Городскими </a:t>
            </a:r>
            <a:r>
              <a:rPr lang="ru-RU" sz="1600" dirty="0"/>
              <a:t>видами транспорта являются автобус, троллейбус, трамвай, в Варшаве есть метро. </a:t>
            </a:r>
            <a:r>
              <a:rPr lang="ru-RU" sz="1600" dirty="0" smtClean="0"/>
              <a:t>Железнодорожное </a:t>
            </a:r>
            <a:r>
              <a:rPr lang="ru-RU" sz="1600" dirty="0"/>
              <a:t>сообщение развито в стране на высоком уровне. Длина железных дорог - более 25 тыс. км</a:t>
            </a:r>
          </a:p>
          <a:p>
            <a:r>
              <a:rPr lang="ru-RU" sz="1600" dirty="0"/>
              <a:t>Сейчас строится сеть трубопроводов меридионального направления для закупки североевропейской и ближневосточной нефти</a:t>
            </a:r>
            <a:r>
              <a:rPr lang="ru-RU" sz="1600" dirty="0" smtClean="0"/>
              <a:t>.</a:t>
            </a:r>
          </a:p>
          <a:p>
            <a:endParaRPr lang="ru-RU" dirty="0"/>
          </a:p>
          <a:p>
            <a:r>
              <a:rPr lang="ru-RU" sz="2400" b="1" i="1" dirty="0" smtClean="0">
                <a:solidFill>
                  <a:schemeClr val="bg1"/>
                </a:solidFill>
              </a:rPr>
              <a:t>Непроизводственная </a:t>
            </a:r>
            <a:r>
              <a:rPr lang="ru-RU" sz="2400" b="1" i="1" dirty="0">
                <a:solidFill>
                  <a:schemeClr val="bg1"/>
                </a:solidFill>
              </a:rPr>
              <a:t>сфера</a:t>
            </a:r>
          </a:p>
          <a:p>
            <a:r>
              <a:rPr lang="ru-RU" sz="1600" dirty="0"/>
              <a:t>Дефицит сырьевых ресурсов обусловил развитие не </a:t>
            </a:r>
            <a:r>
              <a:rPr lang="ru-RU" sz="1600" dirty="0" err="1"/>
              <a:t>энерго</a:t>
            </a:r>
            <a:r>
              <a:rPr lang="ru-RU" sz="1600" dirty="0"/>
              <a:t>- и не материалоемких </a:t>
            </a:r>
            <a:r>
              <a:rPr lang="ru-RU" sz="1600" dirty="0" smtClean="0"/>
              <a:t>производств. Страны </a:t>
            </a:r>
            <a:r>
              <a:rPr lang="ru-RU" sz="1600" dirty="0"/>
              <a:t>недостаточно обеспечены собственным топливом.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3891399"/>
            <a:ext cx="4357718" cy="29051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08876" y="3857628"/>
            <a:ext cx="4435123" cy="29684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572053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>
        <p14:flip dir="r"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2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188640"/>
            <a:ext cx="88583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Проблемы и перспективы развития страны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801204"/>
            <a:ext cx="864096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Последние  годы  были  весьма  благополучным  периодом  для  польской  экономики.  Ей  </a:t>
            </a:r>
            <a:r>
              <a:rPr lang="ru-RU" sz="1600" dirty="0" smtClean="0"/>
              <a:t>были свойственны </a:t>
            </a:r>
            <a:r>
              <a:rPr lang="ru-RU" sz="1600" dirty="0"/>
              <a:t>высокие темпы роста </a:t>
            </a:r>
            <a:r>
              <a:rPr lang="ru-RU" sz="1600" dirty="0" smtClean="0"/>
              <a:t>ВВП, </a:t>
            </a:r>
            <a:r>
              <a:rPr lang="ru-RU" sz="1600" dirty="0"/>
              <a:t>оживление инвестиционной деятельности и улучшение ситуации на рынке  труда, быстро растущий товарооборот и </a:t>
            </a:r>
            <a:r>
              <a:rPr lang="ru-RU" sz="1600" dirty="0" smtClean="0"/>
              <a:t>улучшение </a:t>
            </a:r>
            <a:r>
              <a:rPr lang="ru-RU" sz="1600" dirty="0"/>
              <a:t>его </a:t>
            </a:r>
            <a:r>
              <a:rPr lang="ru-RU" sz="1600" dirty="0" smtClean="0"/>
              <a:t>структуры.</a:t>
            </a:r>
            <a:endParaRPr lang="ru-RU" sz="1600" dirty="0"/>
          </a:p>
          <a:p>
            <a:r>
              <a:rPr lang="ru-RU" sz="1600" dirty="0"/>
              <a:t>С</a:t>
            </a:r>
            <a:r>
              <a:rPr lang="ru-RU" sz="1600" dirty="0" smtClean="0"/>
              <a:t>истематически </a:t>
            </a:r>
            <a:r>
              <a:rPr lang="ru-RU" sz="1600" dirty="0"/>
              <a:t>улучшается  положение  </a:t>
            </a:r>
            <a:r>
              <a:rPr lang="ru-RU" sz="1600" dirty="0" smtClean="0"/>
              <a:t>на рынке  </a:t>
            </a:r>
            <a:r>
              <a:rPr lang="ru-RU" sz="1600" dirty="0"/>
              <a:t>труда,  сокращается  численность  безработных  и  снижается  уровень  безработицы.  Доля зарегистрированных безработных сократилась в конце </a:t>
            </a:r>
            <a:r>
              <a:rPr lang="ru-RU" sz="1600" dirty="0" smtClean="0"/>
              <a:t>2008 </a:t>
            </a:r>
            <a:r>
              <a:rPr lang="ru-RU" sz="1600" dirty="0"/>
              <a:t>г. до 11,4%, а затем, в первой половине </a:t>
            </a:r>
            <a:r>
              <a:rPr lang="ru-RU" sz="1600" dirty="0" smtClean="0"/>
              <a:t>2009 </a:t>
            </a:r>
            <a:r>
              <a:rPr lang="ru-RU" sz="1600" dirty="0"/>
              <a:t>г., уменьшилась до 10%. </a:t>
            </a:r>
          </a:p>
          <a:p>
            <a:r>
              <a:rPr lang="ru-RU" sz="1600" dirty="0"/>
              <a:t>Важным фактором  экономического роста Польши  в  текущем десятилетии  является  внешняя торговля. </a:t>
            </a:r>
            <a:endParaRPr lang="ru-RU" sz="1600" dirty="0" smtClean="0"/>
          </a:p>
          <a:p>
            <a:endParaRPr lang="ru-RU" sz="1600" dirty="0"/>
          </a:p>
          <a:p>
            <a:r>
              <a:rPr lang="ru-RU" sz="1600" dirty="0" smtClean="0"/>
              <a:t>По-прежнему </a:t>
            </a:r>
            <a:r>
              <a:rPr lang="ru-RU" sz="1600" dirty="0"/>
              <a:t>низок коэффициент профессиональной активности населения – в первой половине 2008  года  он составил,  по  оценкам  ЦСУ,  приблизительно  54%.  </a:t>
            </a:r>
            <a:r>
              <a:rPr lang="ru-RU" sz="1600" dirty="0" smtClean="0"/>
              <a:t>А показатель  </a:t>
            </a:r>
            <a:r>
              <a:rPr lang="ru-RU" sz="1600" dirty="0"/>
              <a:t>профессиональной </a:t>
            </a:r>
            <a:r>
              <a:rPr lang="ru-RU" sz="1600" dirty="0" smtClean="0"/>
              <a:t>активности был </a:t>
            </a:r>
            <a:r>
              <a:rPr lang="ru-RU" sz="1600" dirty="0"/>
              <a:t>более высоким (63,6% -70,6%).</a:t>
            </a:r>
          </a:p>
          <a:p>
            <a:r>
              <a:rPr lang="ru-RU" dirty="0"/>
              <a:t> 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786190"/>
            <a:ext cx="6606496" cy="30718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86578" y="6429396"/>
            <a:ext cx="2237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Показатель безработицы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xmlns="" val="2803637894"/>
      </p:ext>
    </p:extLst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>
                <a:alpha val="28000"/>
                <a:lumMod val="95000"/>
                <a:lumOff val="5000"/>
              </a:srgbClr>
            </a:gs>
            <a:gs pos="25000">
              <a:srgbClr val="21D6E0">
                <a:alpha val="41000"/>
              </a:srgbClr>
            </a:gs>
            <a:gs pos="75000">
              <a:srgbClr val="0087E6">
                <a:alpha val="37000"/>
              </a:srgbClr>
            </a:gs>
            <a:gs pos="100000">
              <a:srgbClr val="005CBF">
                <a:alpha val="36000"/>
              </a:srgb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867876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/>
              <a:t>Вывод о развитии страны </a:t>
            </a:r>
            <a:endParaRPr lang="ru-RU" sz="3600" b="1" u="sng" dirty="0" smtClean="0"/>
          </a:p>
          <a:p>
            <a:endParaRPr lang="ru-RU" sz="2400" dirty="0"/>
          </a:p>
          <a:p>
            <a:r>
              <a:rPr lang="ru-RU" sz="1600" dirty="0"/>
              <a:t>По итогам 2011 года рост ВВП составил 4,2%, прогноз по году </a:t>
            </a:r>
            <a:r>
              <a:rPr lang="ru-RU" sz="1600" dirty="0" smtClean="0"/>
              <a:t>4,0 </a:t>
            </a:r>
            <a:r>
              <a:rPr lang="ru-RU" sz="1600" dirty="0"/>
              <a:t>%, превысив показатель предыдущего года </a:t>
            </a:r>
            <a:r>
              <a:rPr lang="ru-RU" sz="1600" dirty="0" smtClean="0"/>
              <a:t>(3,8%). </a:t>
            </a:r>
            <a:r>
              <a:rPr lang="ru-RU" sz="1600" dirty="0"/>
              <a:t>Это наглядно демонстрирует определенную стабильность экономики Польши.</a:t>
            </a:r>
          </a:p>
          <a:p>
            <a:r>
              <a:rPr lang="ru-RU" sz="1600" dirty="0"/>
              <a:t>Сельское хозяйство в статистических данных по урожайности основных видов зерновых и зерновых смесей отмечает рост на 11,8%. </a:t>
            </a:r>
            <a:endParaRPr lang="ru-RU" sz="1600" dirty="0" smtClean="0"/>
          </a:p>
          <a:p>
            <a:r>
              <a:rPr lang="ru-RU" sz="1600" dirty="0" smtClean="0"/>
              <a:t>Внешняя </a:t>
            </a:r>
            <a:r>
              <a:rPr lang="ru-RU" sz="1600" dirty="0"/>
              <a:t>торговля Польши развивается равномерно и пропорционально. Повышение роста экспорта на 15,3% почти зеркально отражается на росте импорта - 15,1%. Существенное влияние на внешнюю торговлю оказывает увеличивающийся товарооборот со странами Центральной и Восточной Европы.</a:t>
            </a:r>
          </a:p>
          <a:p>
            <a:r>
              <a:rPr lang="ru-RU" sz="1600" dirty="0"/>
              <a:t>Польша развивается стабильно, демонстрируя гибкую экономическую и финансовую политику.</a:t>
            </a:r>
          </a:p>
        </p:txBody>
      </p:sp>
    </p:spTree>
    <p:extLst>
      <p:ext uri="{BB962C8B-B14F-4D97-AF65-F5344CB8AC3E}">
        <p14:creationId xmlns:p14="http://schemas.microsoft.com/office/powerpoint/2010/main" xmlns="" val="767507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5786478" cy="6500858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Общие сведения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/>
              <a:t>Польша-государство в Восточной Европе. Унитарное государство, парламентская республика. Столица — Варшава. Государственный язык — польский.</a:t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Омывается </a:t>
            </a:r>
            <a:r>
              <a:rPr lang="ru-RU" sz="1800" dirty="0"/>
              <a:t>водами Балтийского моря. Граничит с Германией, Чехией, Словакией, Украиной, Белоруссией, Россией и Литвой. Территория Польши простирается от 49°00’ до 54°50’ северной широты и от 14°07’ до 24°08’ восточной долготы.  Общая площадь Польши – 312 658 </a:t>
            </a:r>
            <a:r>
              <a:rPr lang="ru-RU" sz="1800" dirty="0" err="1" smtClean="0"/>
              <a:t>кв.км</a:t>
            </a:r>
            <a:r>
              <a:rPr lang="ru-RU" sz="1800" dirty="0" smtClean="0"/>
              <a:t> </a:t>
            </a:r>
            <a:r>
              <a:rPr lang="ru-RU" sz="1800" dirty="0"/>
              <a:t>(по площади занимает 69 место в мире, и 9 в Европе). Около 2/3 территории страны на Севере и в центральных районах занимает Польская низменность. На Севере - Балтийская гряда, на Юге и Юго-Востоке - </a:t>
            </a:r>
            <a:r>
              <a:rPr lang="ru-RU" sz="1800" dirty="0" err="1"/>
              <a:t>Малопольская</a:t>
            </a:r>
            <a:r>
              <a:rPr lang="ru-RU" sz="1800" dirty="0"/>
              <a:t> и </a:t>
            </a:r>
            <a:r>
              <a:rPr lang="ru-RU" sz="1800" dirty="0" err="1"/>
              <a:t>Люблинская</a:t>
            </a:r>
            <a:r>
              <a:rPr lang="ru-RU" sz="1800" dirty="0"/>
              <a:t> возвышенность, вдоль южной границы - Карпаты.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29322" y="571480"/>
            <a:ext cx="3067814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 descr="http://www.sedmitza.ru/data/2011/09/30/1236272129/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3500438"/>
            <a:ext cx="2678925" cy="25717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96626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vortex dir="r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3711"/>
            <a:ext cx="8229600" cy="1235025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Экономико-географическое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положение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1928802"/>
            <a:ext cx="2952328" cy="4247317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Экономико-географическое положение страны является выгодным: она граничит с развитыми странами, имеет широкий выход в Мировой океан, территория Польши находится на перекрестке транзитных путей широтного и меридионального направления, а также по Балтийскому морю проходят важнейшие направления судоходных линий.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1412776"/>
            <a:ext cx="5981058" cy="5145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78127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warp dir="in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789040"/>
            <a:ext cx="9144000" cy="3073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59829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Природные условия и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ресурсы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548680"/>
            <a:ext cx="8496944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u="sng" dirty="0" smtClean="0"/>
              <a:t>Природные условия: </a:t>
            </a:r>
          </a:p>
          <a:p>
            <a:r>
              <a:rPr lang="ru-RU" sz="1600" dirty="0" smtClean="0"/>
              <a:t>Рельеф </a:t>
            </a:r>
            <a:r>
              <a:rPr lang="ru-RU" sz="1600" dirty="0"/>
              <a:t>Польши разнообразный. На севере, вдоль побережья и в центральной части страны, преобладают низменности. </a:t>
            </a:r>
            <a:r>
              <a:rPr lang="ru-RU" sz="1600" dirty="0" smtClean="0"/>
              <a:t>На </a:t>
            </a:r>
            <a:r>
              <a:rPr lang="ru-RU" sz="1600" dirty="0"/>
              <a:t>юге Польша представлена возвышенностями и горными массивами. Польская природа - это также многочисленные лесные массивы, сильно развитая речная сеть, с двумя крупнейшими реками Вислой и Одрой, а также богатый животный и растительный мир. </a:t>
            </a:r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Преобладают </a:t>
            </a:r>
            <a:r>
              <a:rPr lang="ru-RU" sz="1600" dirty="0"/>
              <a:t>западные и восточные </a:t>
            </a:r>
            <a:r>
              <a:rPr lang="ru-RU" sz="1600" dirty="0" smtClean="0"/>
              <a:t>ветра. </a:t>
            </a:r>
            <a:r>
              <a:rPr lang="ru-RU" sz="1600" dirty="0"/>
              <a:t>Средняя температура июля - + 17,9°, января – -4,5°.  Количество </a:t>
            </a:r>
            <a:r>
              <a:rPr lang="ru-RU" sz="1600" dirty="0" err="1"/>
              <a:t>выпадаемых</a:t>
            </a:r>
            <a:r>
              <a:rPr lang="ru-RU" sz="1600" dirty="0"/>
              <a:t> </a:t>
            </a:r>
            <a:r>
              <a:rPr lang="ru-RU" sz="1600" dirty="0" smtClean="0"/>
              <a:t>осадков: наименьшее до </a:t>
            </a:r>
            <a:r>
              <a:rPr lang="ru-RU" sz="1600" dirty="0"/>
              <a:t>500 </a:t>
            </a:r>
            <a:r>
              <a:rPr lang="ru-RU" sz="1600" dirty="0" smtClean="0"/>
              <a:t>мм, </a:t>
            </a:r>
            <a:r>
              <a:rPr lang="ru-RU" sz="1600" dirty="0"/>
              <a:t>а наибольшее </a:t>
            </a:r>
            <a:r>
              <a:rPr lang="ru-RU" sz="1600" dirty="0" smtClean="0"/>
              <a:t>достигает </a:t>
            </a:r>
            <a:r>
              <a:rPr lang="ru-RU" sz="1600" dirty="0"/>
              <a:t>1800 мм</a:t>
            </a:r>
            <a:r>
              <a:rPr lang="ru-RU" sz="1600" dirty="0" smtClean="0"/>
              <a:t>.</a:t>
            </a:r>
          </a:p>
          <a:p>
            <a:endParaRPr lang="ru-RU" sz="1600" dirty="0"/>
          </a:p>
          <a:p>
            <a:r>
              <a:rPr lang="ru-RU" sz="1600" dirty="0"/>
              <a:t>Почвы в Польше преимущественно малоплодородные, но чрезвычайно разнообразные. На севере страны </a:t>
            </a:r>
            <a:r>
              <a:rPr lang="ru-RU" sz="1600" dirty="0" smtClean="0"/>
              <a:t>они песчаные, подзолистые. Самые </a:t>
            </a:r>
            <a:r>
              <a:rPr lang="ru-RU" sz="1600" dirty="0"/>
              <a:t>богатые гумусом почвы, в том числе черноземные, находятся на юге. </a:t>
            </a:r>
            <a:endParaRPr lang="ru-RU" sz="1600" dirty="0" smtClean="0"/>
          </a:p>
          <a:p>
            <a:endParaRPr lang="ru-RU" sz="1400" dirty="0"/>
          </a:p>
          <a:p>
            <a:endParaRPr lang="ru-RU" sz="1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789040"/>
            <a:ext cx="3059832" cy="1647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454614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ferris dir="l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4624"/>
            <a:ext cx="4330824" cy="3888432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b="1" u="sng" dirty="0" smtClean="0"/>
              <a:t>Ресурсы: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dirty="0" smtClean="0"/>
              <a:t>Польша </a:t>
            </a:r>
            <a:r>
              <a:rPr lang="ru-RU" sz="1800" dirty="0"/>
              <a:t>обладает значительными сырьевыми и сельскохозяйственными ресурсами. Страна занимает пятое место в мире по разведанным запасам каменного и бурого угля, а также имеет залежи меди, серы, цинка, свинца, серебра, магния и каменной соли, что дает значительный вклад в польский экспорт. Есть также потенциально перспективные запасы известняка, глинозема, природного газа. </a:t>
            </a:r>
            <a:br>
              <a:rPr lang="ru-RU" sz="1800" dirty="0"/>
            </a:br>
            <a:r>
              <a:rPr lang="ru-RU" sz="1800" dirty="0"/>
              <a:t>Основные сельскохозяйственные культуры - это </a:t>
            </a:r>
            <a:r>
              <a:rPr lang="ru-RU" sz="1800" dirty="0" smtClean="0"/>
              <a:t>пшеница, </a:t>
            </a:r>
            <a:r>
              <a:rPr lang="ru-RU" sz="1800" dirty="0"/>
              <a:t>картофель, сахарная свекла и прочие кормовые культуры.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924602" y="188640"/>
            <a:ext cx="410445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/>
              <a:t>Растительный мир</a:t>
            </a:r>
            <a:r>
              <a:rPr lang="ru-RU" sz="1600" b="1" dirty="0"/>
              <a:t>. </a:t>
            </a:r>
            <a:r>
              <a:rPr lang="ru-RU" sz="1600" dirty="0"/>
              <a:t>Ясень, тополь и ива преобладают вдоль влажных речных долин, а береза – на подзолистых и болотистых почвах. Смешанные и хвойные леса образуют большие массивы. </a:t>
            </a:r>
            <a:br>
              <a:rPr lang="ru-RU" sz="1600" dirty="0"/>
            </a:br>
            <a:r>
              <a:rPr lang="ru-RU" sz="1600" b="1" i="1" dirty="0"/>
              <a:t>Животный мир</a:t>
            </a:r>
            <a:r>
              <a:rPr lang="ru-RU" sz="1600" i="1" dirty="0"/>
              <a:t>. </a:t>
            </a:r>
            <a:r>
              <a:rPr lang="ru-RU" sz="1600" dirty="0"/>
              <a:t>В</a:t>
            </a:r>
            <a:r>
              <a:rPr lang="ru-RU" sz="1600" dirty="0" smtClean="0"/>
              <a:t>стречаются </a:t>
            </a:r>
            <a:r>
              <a:rPr lang="ru-RU" sz="1600" dirty="0"/>
              <a:t>олени и волки, </a:t>
            </a:r>
            <a:r>
              <a:rPr lang="ru-RU" sz="1600" dirty="0" smtClean="0"/>
              <a:t>бобры</a:t>
            </a:r>
            <a:r>
              <a:rPr lang="ru-RU" sz="1600" dirty="0"/>
              <a:t>, в Карпатских горах – медведи, </a:t>
            </a:r>
            <a:r>
              <a:rPr lang="ru-RU" sz="1600" dirty="0" smtClean="0"/>
              <a:t>сохранились </a:t>
            </a:r>
            <a:r>
              <a:rPr lang="ru-RU" sz="1600" dirty="0"/>
              <a:t>европейские кабаны. Из птиц распространены глухари. В прибрежных водах Балтийского моря промысловое значение имеют треска и салака. </a:t>
            </a:r>
            <a:r>
              <a:rPr lang="ru-RU" sz="1600" dirty="0" smtClean="0"/>
              <a:t>8,8 </a:t>
            </a:r>
            <a:r>
              <a:rPr lang="ru-RU" sz="1600" dirty="0"/>
              <a:t>млн. га занимают леса, что делает древесину важным ресурсом.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421" y="3362213"/>
            <a:ext cx="2590907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2067" y="3323598"/>
            <a:ext cx="2849969" cy="2021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4664710"/>
            <a:ext cx="3217540" cy="21932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45898" y="5140857"/>
            <a:ext cx="2458549" cy="1717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22036" y="3397670"/>
            <a:ext cx="2950987" cy="2132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77810" y="4061411"/>
            <a:ext cx="1872208" cy="1245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826441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>
        <p14:switch dir="r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6517" y="3501008"/>
            <a:ext cx="4605963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6970"/>
            <a:ext cx="8229600" cy="67572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Население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620688"/>
            <a:ext cx="86409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На территории Польши проживает около 38 млн. </a:t>
            </a:r>
            <a:r>
              <a:rPr lang="ru-RU" sz="1600" dirty="0" smtClean="0"/>
              <a:t>человек.</a:t>
            </a:r>
            <a:endParaRPr lang="ru-RU" sz="1600" dirty="0"/>
          </a:p>
          <a:p>
            <a:r>
              <a:rPr lang="ru-RU" sz="1600" dirty="0"/>
              <a:t>В Польше естественный прирост населения составляет 10 человек на 1000 жителей. Население Польши постепенно уменьшается из-за роста эмиграции и падения </a:t>
            </a:r>
            <a:r>
              <a:rPr lang="ru-RU" sz="1600" dirty="0" smtClean="0"/>
              <a:t>рождаемости. </a:t>
            </a:r>
            <a:endParaRPr lang="ru-RU" sz="1600" dirty="0"/>
          </a:p>
          <a:p>
            <a:r>
              <a:rPr lang="ru-RU" sz="1600" dirty="0"/>
              <a:t>Средняя плотность населения составляет  122 человека на кв. км.  Из особенностей размещения населения по стране можно сказать что </a:t>
            </a:r>
            <a:r>
              <a:rPr lang="ru-RU" sz="1600" dirty="0" smtClean="0"/>
              <a:t>плотность </a:t>
            </a:r>
            <a:r>
              <a:rPr lang="ru-RU" sz="1600" dirty="0"/>
              <a:t>населения в южной части выше, чем в северной.</a:t>
            </a:r>
          </a:p>
          <a:p>
            <a:r>
              <a:rPr lang="ru-RU" sz="1600" dirty="0" smtClean="0"/>
              <a:t>Продолжительность </a:t>
            </a:r>
            <a:r>
              <a:rPr lang="ru-RU" sz="1600" dirty="0"/>
              <a:t>жизни мужчин  69 лет, а женщин - с 78 лет до 81 года. Среднестатистический житель Польши находится в возрасте 35 лет (женщина - 37 лет, мужчина - 33 года). </a:t>
            </a:r>
          </a:p>
          <a:p>
            <a:r>
              <a:rPr lang="ru-RU" sz="1600" dirty="0"/>
              <a:t>Детская смертность </a:t>
            </a:r>
            <a:r>
              <a:rPr lang="ru-RU" sz="1600" dirty="0" smtClean="0"/>
              <a:t>высокая, в 2010 </a:t>
            </a:r>
            <a:r>
              <a:rPr lang="ru-RU" sz="1600" dirty="0"/>
              <a:t>она достигала </a:t>
            </a:r>
            <a:r>
              <a:rPr lang="ru-RU" sz="1600" dirty="0" smtClean="0"/>
              <a:t>9 на </a:t>
            </a:r>
            <a:r>
              <a:rPr lang="ru-RU" sz="1600" dirty="0"/>
              <a:t>1000 новорожденных. Прирост населения в Польше в </a:t>
            </a:r>
            <a:r>
              <a:rPr lang="ru-RU" sz="1600" dirty="0" smtClean="0"/>
              <a:t>2010 </a:t>
            </a:r>
            <a:r>
              <a:rPr lang="ru-RU" sz="1600" dirty="0"/>
              <a:t>был равен 0,02% в год. Женское население превышает </a:t>
            </a:r>
            <a:r>
              <a:rPr lang="ru-RU" sz="1600" dirty="0" smtClean="0"/>
              <a:t>мужское; в 2006 году </a:t>
            </a:r>
            <a:r>
              <a:rPr lang="ru-RU" sz="1600" dirty="0"/>
              <a:t>на 105 женщин в Польше приходилось 100 </a:t>
            </a:r>
            <a:r>
              <a:rPr lang="ru-RU" sz="1600" dirty="0" smtClean="0"/>
              <a:t>мужчин.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3789040"/>
            <a:ext cx="3940662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97113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21644" cy="2952328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/>
              <a:t>Национальный и религиозный </a:t>
            </a:r>
            <a:r>
              <a:rPr lang="ru-RU" sz="4000" b="1" dirty="0" smtClean="0"/>
              <a:t>состав</a:t>
            </a:r>
            <a:br>
              <a:rPr lang="ru-RU" sz="4000" b="1" dirty="0" smtClean="0"/>
            </a:br>
            <a:r>
              <a:rPr lang="ru-RU" sz="1800" dirty="0" smtClean="0"/>
              <a:t>Современная </a:t>
            </a:r>
            <a:r>
              <a:rPr lang="ru-RU" sz="1800" dirty="0"/>
              <a:t>Польша является государством почти с однородным этническим составом. 98,5% жителей страны -поляки, остальные силезцы, немцы, украинцы, белорусы, </a:t>
            </a:r>
            <a:r>
              <a:rPr lang="ru-RU" sz="1800" dirty="0" smtClean="0"/>
              <a:t>евреи</a:t>
            </a:r>
            <a:r>
              <a:rPr lang="ru-RU" sz="1800" dirty="0"/>
              <a:t>. Польша относится к Индоевропейской семье. Религия в Польше занимает довольно значимое место в общественной жизни. Самой влиятельной религией в стране является христианство (римский католицизм), приверженцами которого, по разным оценкам являются от 75 до 95% населения. 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924944"/>
            <a:ext cx="3810000" cy="3035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9000" y="2708920"/>
            <a:ext cx="57150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1348285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C9FCB">
                <a:lumMod val="11000"/>
                <a:lumOff val="89000"/>
                <a:alpha val="0"/>
              </a:srgbClr>
            </a:gs>
            <a:gs pos="35000">
              <a:srgbClr val="F8B049"/>
            </a:gs>
            <a:gs pos="67000">
              <a:srgbClr val="F8B049"/>
            </a:gs>
            <a:gs pos="63000">
              <a:srgbClr val="FEE7F2"/>
            </a:gs>
            <a:gs pos="92000">
              <a:srgbClr val="F952A0"/>
            </a:gs>
            <a:gs pos="94000">
              <a:srgbClr val="B43E85"/>
            </a:gs>
            <a:gs pos="92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0" name="Picture 12" descr="http://www.sakhaopenworld.org/ilin/2007-12/foto/68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643182"/>
            <a:ext cx="3810000" cy="24765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3286124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/>
              <a:t>Г</a:t>
            </a:r>
            <a:r>
              <a:rPr lang="ru-RU" sz="3600" b="1" dirty="0" smtClean="0"/>
              <a:t>ородское </a:t>
            </a:r>
            <a:r>
              <a:rPr lang="ru-RU" sz="3600" b="1" dirty="0"/>
              <a:t>и сельское </a:t>
            </a:r>
            <a:r>
              <a:rPr lang="ru-RU" sz="3600" b="1" dirty="0" smtClean="0"/>
              <a:t>население</a:t>
            </a:r>
            <a:br>
              <a:rPr lang="ru-RU" sz="3600" b="1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В городах проживает 61,8% граждан, а в сельской местности 38,2%. Соотношение городского и сельского </a:t>
            </a:r>
            <a:r>
              <a:rPr lang="ru-RU" sz="1800" dirty="0" smtClean="0"/>
              <a:t>населения: </a:t>
            </a:r>
            <a:r>
              <a:rPr lang="ru-RU" sz="1800" dirty="0"/>
              <a:t>на </a:t>
            </a:r>
            <a:r>
              <a:rPr lang="ru-RU" sz="1800" dirty="0" smtClean="0"/>
              <a:t>100 </a:t>
            </a:r>
            <a:r>
              <a:rPr lang="ru-RU" sz="1800" dirty="0"/>
              <a:t>сельских жителей - 162 горожанина. Крупнейшими городами страны являются Варшава, Лодзь, Краков, Вроцлав, Познань, Гданьск, на территории страны размещено 9 городских агломераций, каждая из которых имеет около 2 </a:t>
            </a:r>
            <a:r>
              <a:rPr lang="ru-RU" sz="1800" dirty="0" smtClean="0"/>
              <a:t>млн. </a:t>
            </a:r>
            <a:r>
              <a:rPr lang="ru-RU" sz="1800" dirty="0"/>
              <a:t>человек. Уровень и темпы урбанизации сравнительно высоки.</a:t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7176" name="Picture 8" descr="http://centrumszkolen.com/wp-content/uploads/2011/01/Krakow_290079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2786058"/>
            <a:ext cx="3096763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178" name="Picture 10" descr="http://www.turoboz.ru/cmsdb/cmsdb_img/080131283247a1d13ce6da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4429132"/>
            <a:ext cx="3429024" cy="2235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013795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82">
                <a:alpha val="0"/>
              </a:srgbClr>
            </a:gs>
            <a:gs pos="30000">
              <a:srgbClr val="66008F">
                <a:alpha val="9000"/>
              </a:srgbClr>
            </a:gs>
            <a:gs pos="64999">
              <a:srgbClr val="BA0066">
                <a:alpha val="25000"/>
              </a:srgbClr>
            </a:gs>
            <a:gs pos="89999">
              <a:srgbClr val="FF0000">
                <a:alpha val="29000"/>
              </a:srgbClr>
            </a:gs>
            <a:gs pos="100000">
              <a:srgbClr val="FF8200">
                <a:alpha val="27000"/>
              </a:srgb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2" name="Picture 8" descr="http://static.euronews.com/articles/123033/300x168_123033_poland-s-economic-growth-accelera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5072074"/>
            <a:ext cx="2857500" cy="1600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Общая характеристика </a:t>
            </a:r>
            <a:r>
              <a:rPr lang="ru-RU" b="1" dirty="0" smtClean="0"/>
              <a:t>хозяйства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7158" y="1052736"/>
            <a:ext cx="8572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Приоритетами экономической политики прибалтийских государств являются создание условий для перехода к рынку и полная интеграция экономики в западноевропейские экономические структуры. Хотя в Польше живет менее 1% населения Земли, страна производит примерно 2% мировой промышленной и сельскохозяйственной продукции. По выпуску многих видов продукции она входит в первую десятку стран мира. Важнейший сдвиг в структуре самой промышленности выражается в увеличении удельного веса машиностроения и химии. Наряду с этим среди других зарубежных социалистических стран Европы Польша выделяется развитием горнодобывающих отраслей. Здесь же, особенно на юго-западе, находятся и районы наиболее интенсивного сельского хозяйства. </a:t>
            </a:r>
          </a:p>
        </p:txBody>
      </p:sp>
      <p:pic>
        <p:nvPicPr>
          <p:cNvPr id="6146" name="Picture 2" descr="http://www.agro.ru/imgs/1339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071942"/>
            <a:ext cx="3964809" cy="26432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148" name="Picture 4" descr="http://kontrakty.ua/images/stories/poland_econom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3143248"/>
            <a:ext cx="2772221" cy="1857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150" name="Picture 6" descr="http://www.agropages.ru/datas/users/czech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14546" y="3357562"/>
            <a:ext cx="3429000" cy="20002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48814681"/>
      </p:ext>
    </p:extLst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1065</Words>
  <Application>Microsoft Office PowerPoint</Application>
  <PresentationFormat>Экран (4:3)</PresentationFormat>
  <Paragraphs>80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Экономико-географическое положение Польши</vt:lpstr>
      <vt:lpstr>Общие сведения  Польша-государство в Восточной Европе. Унитарное государство, парламентская республика. Столица — Варшава. Государственный язык — польский.  Омывается водами Балтийского моря. Граничит с Германией, Чехией, Словакией, Украиной, Белоруссией, Россией и Литвой. Территория Польши простирается от 49°00’ до 54°50’ северной широты и от 14°07’ до 24°08’ восточной долготы.  Общая площадь Польши – 312 658 кв.км (по площади занимает 69 место в мире, и 9 в Европе). Около 2/3 территории страны на Севере и в центральных районах занимает Польская низменность. На Севере - Балтийская гряда, на Юге и Юго-Востоке - Малопольская и Люблинская возвышенность, вдоль южной границы - Карпаты. </vt:lpstr>
      <vt:lpstr>Экономико-географическое положение</vt:lpstr>
      <vt:lpstr>Природные условия и ресурсы</vt:lpstr>
      <vt:lpstr>Ресурсы: Польша обладает значительными сырьевыми и сельскохозяйственными ресурсами. Страна занимает пятое место в мире по разведанным запасам каменного и бурого угля, а также имеет залежи меди, серы, цинка, свинца, серебра, магния и каменной соли, что дает значительный вклад в польский экспорт. Есть также потенциально перспективные запасы известняка, глинозема, природного газа.  Основные сельскохозяйственные культуры - это пшеница, картофель, сахарная свекла и прочие кормовые культуры.   </vt:lpstr>
      <vt:lpstr>Население </vt:lpstr>
      <vt:lpstr>Национальный и религиозный состав Современная Польша является государством почти с однородным этническим составом. 98,5% жителей страны -поляки, остальные силезцы, немцы, украинцы, белорусы, евреи. Польша относится к Индоевропейской семье. Религия в Польше занимает довольно значимое место в общественной жизни. Самой влиятельной религией в стране является христианство (римский католицизм), приверженцами которого, по разным оценкам являются от 75 до 95% населения.  </vt:lpstr>
      <vt:lpstr>Городское и сельское население  В городах проживает 61,8% граждан, а в сельской местности 38,2%. Соотношение городского и сельского населения: на 100 сельских жителей - 162 горожанина. Крупнейшими городами страны являются Варшава, Лодзь, Краков, Вроцлав, Познань, Гданьск, на территории страны размещено 9 городских агломераций, каждая из которых имеет около 2 млн. человек. Уровень и темпы урбанизации сравнительно высоки.  </vt:lpstr>
      <vt:lpstr>Общая характеристика хозяйства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Экономико-географическое положение Польши</dc:title>
  <dc:creator>Admin</dc:creator>
  <cp:lastModifiedBy>Дмитрий Каленюк</cp:lastModifiedBy>
  <cp:revision>16</cp:revision>
  <dcterms:created xsi:type="dcterms:W3CDTF">2012-11-11T13:49:34Z</dcterms:created>
  <dcterms:modified xsi:type="dcterms:W3CDTF">2012-11-17T13:42:05Z</dcterms:modified>
</cp:coreProperties>
</file>