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3537" autoAdjust="0"/>
  </p:normalViewPr>
  <p:slideViewPr>
    <p:cSldViewPr>
      <p:cViewPr varScale="1">
        <p:scale>
          <a:sx n="91" d="100"/>
          <a:sy n="91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1918F3-F87A-42DF-AB34-CFFFB3684DC1}" type="datetimeFigureOut">
              <a:rPr lang="ru-RU" smtClean="0"/>
              <a:t>12.11.2011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0860A-D8A2-45BE-B4F5-EFBDDC51CF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0860A-D8A2-45BE-B4F5-EFBDDC51CF4B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0860A-D8A2-45BE-B4F5-EFBDDC51CF4B}" type="slidenum">
              <a:rPr lang="ru-RU" smtClean="0"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C12916-4B58-4CDA-AC14-4BA31CE04F27}" type="datetimeFigureOut">
              <a:rPr lang="ru-RU" smtClean="0"/>
              <a:pPr/>
              <a:t>11.11.2011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729C0-703C-4C97-BF8F-87ACBB606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ЭГП Франции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643446"/>
            <a:ext cx="5286412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Подготовили: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Кириленко Аня,</a:t>
            </a:r>
          </a:p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Новожёнова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Яна.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142852"/>
            <a:ext cx="9144000" cy="1928826"/>
          </a:xfrm>
        </p:spPr>
        <p:txBody>
          <a:bodyPr/>
          <a:lstStyle/>
          <a:p>
            <a:pPr algn="ctr"/>
            <a:r>
              <a:rPr lang="ru-RU" sz="2000" b="1" dirty="0" smtClean="0"/>
              <a:t>Динамика </a:t>
            </a:r>
            <a:r>
              <a:rPr lang="ru-RU" sz="2000" b="1" dirty="0" smtClean="0"/>
              <a:t>населения.</a:t>
            </a:r>
            <a:endParaRPr lang="ru-RU" sz="2000" b="1" dirty="0" smtClean="0"/>
          </a:p>
          <a:p>
            <a:r>
              <a:rPr lang="ru-RU" sz="2000" dirty="0" smtClean="0"/>
              <a:t>Рождаемость — 12,73 рождений/1000 </a:t>
            </a:r>
            <a:r>
              <a:rPr lang="ru-RU" sz="2000" dirty="0" smtClean="0"/>
              <a:t>человек.</a:t>
            </a:r>
            <a:endParaRPr lang="ru-RU" sz="2000" dirty="0" smtClean="0"/>
          </a:p>
          <a:p>
            <a:r>
              <a:rPr lang="ru-RU" sz="2000" dirty="0" smtClean="0"/>
              <a:t>Смертность — 8,48 смертей/1000 человек 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Естественный прирост — 0,574 </a:t>
            </a:r>
            <a:r>
              <a:rPr lang="ru-RU" sz="2000" dirty="0" smtClean="0"/>
              <a:t>%.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10243" name="Picture 3" descr="E:\аня\документы\география\mladenec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428868"/>
            <a:ext cx="5111750" cy="3405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000504"/>
            <a:ext cx="9144000" cy="2857496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Городское и сельское население</a:t>
            </a:r>
          </a:p>
          <a:p>
            <a:r>
              <a:rPr lang="ru-RU" sz="1800" dirty="0" smtClean="0"/>
              <a:t>С</a:t>
            </a:r>
            <a:r>
              <a:rPr lang="ru-RU" sz="1800" dirty="0" smtClean="0"/>
              <a:t>ельское </a:t>
            </a:r>
            <a:r>
              <a:rPr lang="ru-RU" sz="1800" dirty="0" smtClean="0"/>
              <a:t>население — 23 %;</a:t>
            </a:r>
          </a:p>
          <a:p>
            <a:r>
              <a:rPr lang="ru-RU" sz="1800" dirty="0" smtClean="0"/>
              <a:t>городское население — 77 %.</a:t>
            </a:r>
          </a:p>
          <a:p>
            <a:r>
              <a:rPr lang="ru-RU" sz="1800" dirty="0" smtClean="0"/>
              <a:t>Численность населения крупнейших городов: Города с населением от 1 до 3 миллионов человек: Париж — 2,2 млн.(2009 г.) Марсель — 1,6 млн. (2007 г.) Лион — 1,4 млн. (2007 г.) Лилль — 1,3 млн. (2007 г.) Тулуза — 1,1 млн.(2007 г.)</a:t>
            </a:r>
          </a:p>
          <a:p>
            <a:r>
              <a:rPr lang="ru-RU" sz="1800" dirty="0" smtClean="0"/>
              <a:t>Плотность сельского населения: высокий уровень плотности сельского населения (более 97 человек на 1 км²) характерен для плодородных районов Северной Франции, морского побережья Бретани, равнин Эльзаса и долин рек Рона и Сона.</a:t>
            </a:r>
          </a:p>
          <a:p>
            <a:endParaRPr lang="ru-RU" dirty="0"/>
          </a:p>
        </p:txBody>
      </p:sp>
      <p:pic>
        <p:nvPicPr>
          <p:cNvPr id="8194" name="Picture 2" descr="E:\аня\документы\география\frike8549470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42852"/>
            <a:ext cx="5111750" cy="3830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142984"/>
            <a:ext cx="3465513" cy="3714752"/>
          </a:xfrm>
        </p:spPr>
        <p:txBody>
          <a:bodyPr/>
          <a:lstStyle/>
          <a:p>
            <a:r>
              <a:rPr lang="ru-RU" sz="2000" b="1" dirty="0" smtClean="0"/>
              <a:t>Религиозный состав</a:t>
            </a:r>
          </a:p>
          <a:p>
            <a:r>
              <a:rPr lang="ru-RU" sz="2000" dirty="0" smtClean="0"/>
              <a:t>Соотношение последователей религиозных групп:</a:t>
            </a:r>
          </a:p>
          <a:p>
            <a:r>
              <a:rPr lang="ru-RU" sz="2000" dirty="0" smtClean="0"/>
              <a:t>католики — 83%-88%,</a:t>
            </a:r>
          </a:p>
          <a:p>
            <a:r>
              <a:rPr lang="ru-RU" sz="2000" dirty="0" smtClean="0"/>
              <a:t>мусульмане — 6%-8%,</a:t>
            </a:r>
          </a:p>
          <a:p>
            <a:r>
              <a:rPr lang="ru-RU" sz="2000" dirty="0" smtClean="0"/>
              <a:t>протестанты — 2%,</a:t>
            </a:r>
          </a:p>
          <a:p>
            <a:r>
              <a:rPr lang="ru-RU" sz="2000" dirty="0" smtClean="0"/>
              <a:t>иудеи — 1%.</a:t>
            </a:r>
          </a:p>
          <a:p>
            <a:endParaRPr lang="ru-RU" dirty="0"/>
          </a:p>
        </p:txBody>
      </p:sp>
      <p:pic>
        <p:nvPicPr>
          <p:cNvPr id="11266" name="Picture 2" descr="E:\аня\документы\география\B27E0D51-38B2-45F8-9136-FEFC0042B049_mw800_mh600_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857232"/>
            <a:ext cx="5130439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3008313" cy="64930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Промышленность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85794"/>
            <a:ext cx="4071934" cy="6072206"/>
          </a:xfrm>
        </p:spPr>
        <p:txBody>
          <a:bodyPr>
            <a:normAutofit/>
          </a:bodyPr>
          <a:lstStyle/>
          <a:p>
            <a:r>
              <a:rPr lang="ru-RU" sz="1600" b="1" dirty="0"/>
              <a:t>Франция — высокоразвитая индустриально-аграрная страна, занимает одно из ведущих мест в мире по объёму промышленного производства. </a:t>
            </a:r>
            <a:r>
              <a:rPr lang="ru-RU" sz="1600" dirty="0" smtClean="0"/>
              <a:t>Ведущие </a:t>
            </a:r>
            <a:r>
              <a:rPr lang="ru-RU" sz="1600" dirty="0"/>
              <a:t>отрасли обрабатывающей промышленности — машиностроение, в том числе автомобилестроение, электротехническое и электронное (телевизоры, стиральные машины и другое), авиационное, судостроение (танкеры, морские паромы) и станкостроение. Франция — один из крупнейших в мире производителей химической и нефтехимической продукции (в том числе каустической соды, синтетического каучука, пластмасс, минеральных удобрений, фармацевтических товаров и другого), чёрных и цветных (алюминий, свинец и цинк) металлов. Большой известностью на мировом рынке пользуются французская одежда, обувь, ювелирные изделия, парфюмерия и косметика, коньяки, сыры (производится около 400 сортов).</a:t>
            </a:r>
          </a:p>
          <a:p>
            <a:endParaRPr lang="ru-RU" dirty="0"/>
          </a:p>
        </p:txBody>
      </p:sp>
      <p:pic>
        <p:nvPicPr>
          <p:cNvPr id="12291" name="Picture 3" descr="E:\аня\документы\география\frfact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142984"/>
            <a:ext cx="2686040" cy="2686040"/>
          </a:xfrm>
          <a:prstGeom prst="rect">
            <a:avLst/>
          </a:prstGeom>
          <a:noFill/>
        </p:spPr>
      </p:pic>
      <p:pic>
        <p:nvPicPr>
          <p:cNvPr id="12292" name="Picture 4" descr="E:\аня\документы\география\100238-050-18EC96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4214818"/>
            <a:ext cx="3738811" cy="2500330"/>
          </a:xfrm>
          <a:prstGeom prst="rect">
            <a:avLst/>
          </a:prstGeom>
          <a:noFill/>
        </p:spPr>
      </p:pic>
      <p:pic>
        <p:nvPicPr>
          <p:cNvPr id="12293" name="Picture 5" descr="E:\аня\документы\география\SSJ-100_bort1_eng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714620"/>
            <a:ext cx="257176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0"/>
            <a:ext cx="4429124" cy="7143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Сельское </a:t>
            </a:r>
            <a:r>
              <a:rPr lang="ru-RU" sz="3200" dirty="0" smtClean="0"/>
              <a:t>хозяйство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143380"/>
            <a:ext cx="9144000" cy="2714620"/>
          </a:xfrm>
        </p:spPr>
        <p:txBody>
          <a:bodyPr>
            <a:noAutofit/>
          </a:bodyPr>
          <a:lstStyle/>
          <a:p>
            <a:r>
              <a:rPr lang="ru-RU" sz="1800" dirty="0"/>
              <a:t>Франция — один из крупнейших в Европе производителей сельскохозяйственной продукции, занимает одно из ведущих мест в мире по поголовью крупного рогатого скота, свиней, птицы и производству молока, яиц, мяса. На долю сельского хозяйства приходится примерно 4 % ВВП и 6 % трудоспособного населения страны. Сельскохозяйственная продукция Франции составляет 25 % продукции ЕС. Сельскохозяйственные угодья занимают площадь в 48 миллионов гектаров, что представляет 82 % территории метрополии. Характерной чертой социально-экономической структуры являются достаточно небольшие размеры хозяйств. </a:t>
            </a:r>
            <a:r>
              <a:rPr lang="ru-RU" sz="1800" dirty="0" smtClean="0"/>
              <a:t>Ведущей </a:t>
            </a:r>
            <a:r>
              <a:rPr lang="ru-RU" sz="1800" dirty="0"/>
              <a:t>силой производства выступают крупные хозяйства. </a:t>
            </a:r>
          </a:p>
        </p:txBody>
      </p:sp>
      <p:pic>
        <p:nvPicPr>
          <p:cNvPr id="14338" name="Picture 2" descr="E:\аня\документы\география\e5834a58cd3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95480" y="714355"/>
            <a:ext cx="4862536" cy="3238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3929058" cy="6858000"/>
          </a:xfrm>
        </p:spPr>
        <p:txBody>
          <a:bodyPr>
            <a:normAutofit fontScale="92500"/>
          </a:bodyPr>
          <a:lstStyle/>
          <a:p>
            <a:r>
              <a:rPr lang="ru-RU" sz="1800" dirty="0"/>
              <a:t>Они обеспечивают свыше 2/3 продукции, занимая господствующее положение в производстве практически всех отраслей сельского хозяйства. Главная отрасль сельского хозяйства — животноводство мясомолочного направления. В растениеводстве преобладает зерновое хозяйство; основные культуры — пшеница, ячмень, кукуруза. Развиты виноделие (ведущее место в мире по производству вин), овощеводство и садоводство; цветоводство; рыболовство и разведение устриц</a:t>
            </a:r>
            <a:r>
              <a:rPr lang="ru-RU" sz="1800" dirty="0" smtClean="0"/>
              <a:t>. </a:t>
            </a:r>
            <a:r>
              <a:rPr lang="ru-RU" sz="1800" dirty="0"/>
              <a:t>Сельское хозяйство высокоиндустриализированное. По насыщенности техникой, использованию химических удобрений оно уступает только Нидерландам, ФРГ, Дании. Техническое оснащение, повышение агрокультуры хозяйств привело к повышению уровня самообеспеченности страны в сельскохозяйственных продуктах. По зерну, сахару он превышает 200 %, по сливочному маслу, яйцам, мясу — свыше 100 %.</a:t>
            </a:r>
          </a:p>
          <a:p>
            <a:endParaRPr lang="ru-RU" dirty="0"/>
          </a:p>
        </p:txBody>
      </p:sp>
      <p:pic>
        <p:nvPicPr>
          <p:cNvPr id="15362" name="Picture 2" descr="E:\аня\документы\география\Новая папка\794915355_492cbd764a_z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42852"/>
            <a:ext cx="4611684" cy="3076858"/>
          </a:xfrm>
          <a:prstGeom prst="rect">
            <a:avLst/>
          </a:prstGeom>
          <a:noFill/>
        </p:spPr>
      </p:pic>
      <p:pic>
        <p:nvPicPr>
          <p:cNvPr id="15363" name="Picture 3" descr="E:\аня\документы\география\Holstein_dairy_cow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56602" y="3286125"/>
            <a:ext cx="4801677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2643174" cy="78579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Транспорт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357694"/>
            <a:ext cx="9144000" cy="2500306"/>
          </a:xfrm>
        </p:spPr>
        <p:txBody>
          <a:bodyPr>
            <a:normAutofit/>
          </a:bodyPr>
          <a:lstStyle/>
          <a:p>
            <a:r>
              <a:rPr lang="ru-RU" sz="1800" b="1" dirty="0"/>
              <a:t>Железнодорожное </a:t>
            </a:r>
            <a:r>
              <a:rPr lang="ru-RU" sz="1800" b="1" dirty="0" smtClean="0"/>
              <a:t>сообщение.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Железнодорожный транспорт Франции очень развит. Местные и ночные </a:t>
            </a:r>
            <a:r>
              <a:rPr lang="ru-RU" sz="1800" dirty="0" smtClean="0"/>
              <a:t>поезда </a:t>
            </a:r>
            <a:r>
              <a:rPr lang="ru-RU" sz="1800" dirty="0"/>
              <a:t>связывают столицу со всеми крупными городами страны, а также с соседними странами Европы. </a:t>
            </a:r>
            <a:r>
              <a:rPr lang="ru-RU" sz="1800" dirty="0" smtClean="0"/>
              <a:t>Железнодорожная </a:t>
            </a:r>
            <a:r>
              <a:rPr lang="ru-RU" sz="1800" dirty="0"/>
              <a:t>сеть Франции составляет 29370 километров, и является самой протяжённой железнодорожной сетью среди стран Западной Европы. Железнодорожное сообщение существует со всеми соседними странами, кроме Андорры.</a:t>
            </a:r>
          </a:p>
          <a:p>
            <a:r>
              <a:rPr lang="ru-RU" sz="1800" dirty="0"/>
              <a:t>Метро во Франции имеется в Париже, Лионе, Марселе, Лилле, Тулузе, Ренне. </a:t>
            </a:r>
          </a:p>
        </p:txBody>
      </p:sp>
      <p:pic>
        <p:nvPicPr>
          <p:cNvPr id="16386" name="Picture 2" descr="E:\аня\документы\география\13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785794"/>
            <a:ext cx="5143536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357826"/>
            <a:ext cx="9144000" cy="1500174"/>
          </a:xfrm>
        </p:spPr>
        <p:txBody>
          <a:bodyPr>
            <a:normAutofit/>
          </a:bodyPr>
          <a:lstStyle/>
          <a:p>
            <a:r>
              <a:rPr lang="ru-RU" sz="2000" b="1" dirty="0"/>
              <a:t>Автомобильное сообщение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Сеть автомобильных дорог достаточно плотно покрывает всю территорию страны. Общая протяжённость автодорог 951500 км.</a:t>
            </a:r>
          </a:p>
          <a:p>
            <a:endParaRPr lang="ru-RU" dirty="0"/>
          </a:p>
        </p:txBody>
      </p:sp>
      <p:pic>
        <p:nvPicPr>
          <p:cNvPr id="17410" name="Picture 2" descr="E:\аня\документы\география\img20e44398b13192f5d6d98ca65a0917a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7166"/>
            <a:ext cx="4322785" cy="2852977"/>
          </a:xfrm>
          <a:prstGeom prst="rect">
            <a:avLst/>
          </a:prstGeom>
          <a:noFill/>
        </p:spPr>
      </p:pic>
      <p:pic>
        <p:nvPicPr>
          <p:cNvPr id="17411" name="Picture 3" descr="E:\аня\документы\география\2_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5111750" cy="3394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714356"/>
            <a:ext cx="4214842" cy="4983203"/>
          </a:xfrm>
        </p:spPr>
        <p:txBody>
          <a:bodyPr/>
          <a:lstStyle/>
          <a:p>
            <a:r>
              <a:rPr lang="ru-RU" sz="2000" b="1" dirty="0"/>
              <a:t>Авиационный транспорт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Во Франции около 475 </a:t>
            </a:r>
            <a:r>
              <a:rPr lang="ru-RU" sz="2000" dirty="0" smtClean="0"/>
              <a:t>аэропортов. Самый </a:t>
            </a:r>
            <a:r>
              <a:rPr lang="ru-RU" sz="2000" dirty="0"/>
              <a:t>большой французский аэропорт — </a:t>
            </a:r>
            <a:r>
              <a:rPr lang="ru-RU" sz="2000" dirty="0" err="1"/>
              <a:t>аэропорт</a:t>
            </a:r>
            <a:r>
              <a:rPr lang="ru-RU" sz="2000" dirty="0"/>
              <a:t> Руасси-Шарль-де-Голль, расположен в пригороде Парижа. </a:t>
            </a:r>
            <a:r>
              <a:rPr lang="ru-RU" sz="2000" dirty="0" smtClean="0"/>
              <a:t>Национальный французский </a:t>
            </a:r>
            <a:r>
              <a:rPr lang="ru-RU" sz="2000" dirty="0"/>
              <a:t>авиаперевозчик </a:t>
            </a:r>
            <a:r>
              <a:rPr lang="ru-RU" sz="2000" dirty="0" err="1"/>
              <a:t>Air</a:t>
            </a:r>
            <a:r>
              <a:rPr lang="ru-RU" sz="2000" dirty="0"/>
              <a:t> France осуществляет авиарейсы практически во все страны мира.</a:t>
            </a:r>
          </a:p>
          <a:p>
            <a:endParaRPr lang="ru-RU" dirty="0"/>
          </a:p>
        </p:txBody>
      </p:sp>
      <p:pic>
        <p:nvPicPr>
          <p:cNvPr id="18434" name="Picture 2" descr="E:\аня\документы\география\airbu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42852"/>
            <a:ext cx="4643470" cy="3129611"/>
          </a:xfrm>
          <a:prstGeom prst="rect">
            <a:avLst/>
          </a:prstGeom>
          <a:noFill/>
        </p:spPr>
      </p:pic>
      <p:pic>
        <p:nvPicPr>
          <p:cNvPr id="18435" name="Picture 3" descr="E:\аня\документы\география\6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29000"/>
            <a:ext cx="428628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4186238" cy="1012810"/>
          </a:xfrm>
        </p:spPr>
        <p:txBody>
          <a:bodyPr>
            <a:normAutofit/>
          </a:bodyPr>
          <a:lstStyle/>
          <a:p>
            <a:r>
              <a:rPr lang="ru-RU" sz="2800" dirty="0"/>
              <a:t>Торговля и сфера услуг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5000636"/>
            <a:ext cx="8858312" cy="1857364"/>
          </a:xfrm>
        </p:spPr>
        <p:txBody>
          <a:bodyPr/>
          <a:lstStyle/>
          <a:p>
            <a:r>
              <a:rPr lang="ru-RU" sz="2000" dirty="0" smtClean="0"/>
              <a:t>Экспорт</a:t>
            </a:r>
            <a:r>
              <a:rPr lang="ru-RU" sz="2000" dirty="0"/>
              <a:t>: машиностроительная продукция, в том числе транспортное оборудование (около 14 % стоимости), автомобили (7 %), сельскохозяйственные и продовольственные товары (17 %; один из ведущих европейских экспортёров), химические товары и полуфабрикаты и др.</a:t>
            </a:r>
          </a:p>
          <a:p>
            <a:endParaRPr lang="ru-RU" dirty="0"/>
          </a:p>
        </p:txBody>
      </p:sp>
      <p:pic>
        <p:nvPicPr>
          <p:cNvPr id="13314" name="Picture 2" descr="E:\аня\документы\география\ea1426f5d89ec1e318d59230e99bb815_big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142984"/>
            <a:ext cx="4572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143512"/>
            <a:ext cx="9144000" cy="1714488"/>
          </a:xfrm>
        </p:spPr>
        <p:txBody>
          <a:bodyPr>
            <a:normAutofit/>
          </a:bodyPr>
          <a:lstStyle/>
          <a:p>
            <a:r>
              <a:rPr lang="ru-RU" sz="2400" b="1" dirty="0" err="1" smtClean="0"/>
              <a:t>Фра́нция</a:t>
            </a:r>
            <a:r>
              <a:rPr lang="ru-RU" sz="2400" dirty="0" smtClean="0"/>
              <a:t>, </a:t>
            </a:r>
            <a:r>
              <a:rPr lang="ru-RU" sz="2400" dirty="0"/>
              <a:t>официальное название </a:t>
            </a:r>
            <a:r>
              <a:rPr lang="ru-RU" sz="2400" b="1" dirty="0" err="1"/>
              <a:t>Францу́зская</a:t>
            </a:r>
            <a:r>
              <a:rPr lang="ru-RU" sz="2400" b="1" dirty="0"/>
              <a:t> </a:t>
            </a:r>
            <a:r>
              <a:rPr lang="ru-RU" sz="2400" b="1" dirty="0" err="1"/>
              <a:t>Респу́блика</a:t>
            </a:r>
            <a:r>
              <a:rPr lang="ru-RU" sz="2400" dirty="0"/>
              <a:t>  — государство в Западной</a:t>
            </a:r>
            <a:r>
              <a:rPr lang="ru-RU" sz="2400" u="sng" dirty="0"/>
              <a:t> </a:t>
            </a:r>
            <a:r>
              <a:rPr lang="ru-RU" sz="2400" dirty="0"/>
              <a:t>Европе. Столица — город Париж.</a:t>
            </a:r>
            <a:r>
              <a:rPr lang="ru-RU" sz="2400" b="1" dirty="0"/>
              <a:t> Территория   551 602 км² 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027" name="Picture 3" descr="E:\аня\документы\география\77-3-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196286"/>
            <a:ext cx="5821482" cy="4732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285728"/>
            <a:ext cx="2679695" cy="714380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Туризм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642918"/>
            <a:ext cx="3857620" cy="6215082"/>
          </a:xfrm>
        </p:spPr>
        <p:txBody>
          <a:bodyPr>
            <a:normAutofit fontScale="85000" lnSpcReduction="10000"/>
          </a:bodyPr>
          <a:lstStyle/>
          <a:p>
            <a:r>
              <a:rPr lang="ru-RU" sz="2100" dirty="0" smtClean="0"/>
              <a:t>Франция</a:t>
            </a:r>
            <a:r>
              <a:rPr lang="ru-RU" sz="2100" dirty="0"/>
              <a:t> — самая посещаемая страна в </a:t>
            </a:r>
            <a:r>
              <a:rPr lang="ru-RU" sz="2100" dirty="0" smtClean="0"/>
              <a:t>мире; </a:t>
            </a:r>
            <a:r>
              <a:rPr lang="ru-RU" sz="2100" dirty="0"/>
              <a:t>Париж — самый туристический город; Эйфелева башня — самая посещаемая и популярная в мире достопримечательность, а это означает, что Франция — бесспорная чемпионка мирового туризма.</a:t>
            </a:r>
          </a:p>
          <a:p>
            <a:r>
              <a:rPr lang="ru-RU" sz="2100" dirty="0"/>
              <a:t>Однако доход от международного туризма намного выше в США (81,7 миллиардов долл.), чем во Франции (42,3 миллиарда долл.), что объясняется более кратким пребыванием туристов во </a:t>
            </a:r>
            <a:r>
              <a:rPr lang="ru-RU" sz="2100" dirty="0" smtClean="0"/>
              <a:t>Франции. </a:t>
            </a:r>
            <a:endParaRPr lang="ru-RU" sz="2100" dirty="0"/>
          </a:p>
          <a:p>
            <a:r>
              <a:rPr lang="ru-RU" sz="2100" dirty="0"/>
              <a:t>В 2010 году Францию посетило около 76,8 миллиона </a:t>
            </a:r>
            <a:r>
              <a:rPr lang="ru-RU" sz="2100" dirty="0" smtClean="0"/>
              <a:t>человек</a:t>
            </a:r>
            <a:r>
              <a:rPr lang="ru-RU" sz="2100" dirty="0"/>
              <a:t> — абсолютный рекорд. Внешний баланс французского туризма позитивный: в 2000 году доход от туризма составил 32,78 миллиарда евро, тогда как французские туристы, путешествовавшие за границу, израсходовали только 17,53 миллиардов евро.</a:t>
            </a:r>
          </a:p>
          <a:p>
            <a:endParaRPr lang="ru-RU" dirty="0"/>
          </a:p>
        </p:txBody>
      </p:sp>
      <p:pic>
        <p:nvPicPr>
          <p:cNvPr id="19459" name="Picture 3" descr="E:\аня\документы\география\FlagFrance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9322" y="214290"/>
            <a:ext cx="2993501" cy="4533908"/>
          </a:xfrm>
          <a:prstGeom prst="rect">
            <a:avLst/>
          </a:prstGeom>
          <a:noFill/>
        </p:spPr>
      </p:pic>
      <p:pic>
        <p:nvPicPr>
          <p:cNvPr id="19460" name="Picture 4" descr="E:\аня\документы\география\Новая папка\70517_1280_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3143248"/>
            <a:ext cx="428628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143512"/>
            <a:ext cx="9144000" cy="1714488"/>
          </a:xfrm>
        </p:spPr>
        <p:txBody>
          <a:bodyPr/>
          <a:lstStyle/>
          <a:p>
            <a:r>
              <a:rPr lang="ru-RU" sz="2000" dirty="0" smtClean="0"/>
              <a:t>То, что без сомнения привлекает приезжающих во Францию — это большое разнообразие пейзажей, длинные линии океанического и морского побережий, умеренный климат, множество различных памятников, а также престиж французской культуры, кухни и образа жизни.</a:t>
            </a:r>
          </a:p>
          <a:p>
            <a:endParaRPr lang="ru-RU" dirty="0"/>
          </a:p>
        </p:txBody>
      </p:sp>
      <p:pic>
        <p:nvPicPr>
          <p:cNvPr id="20482" name="Picture 2" descr="E:\аня\документы\география\0b3967b3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5238750" cy="3495675"/>
          </a:xfrm>
          <a:prstGeom prst="rect">
            <a:avLst/>
          </a:prstGeom>
          <a:noFill/>
        </p:spPr>
      </p:pic>
      <p:pic>
        <p:nvPicPr>
          <p:cNvPr id="20483" name="Picture 3" descr="E:\аня\документы\география\alsace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928802"/>
            <a:ext cx="4683122" cy="313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357670"/>
            <a:ext cx="9144001" cy="2500330"/>
          </a:xfrm>
        </p:spPr>
        <p:txBody>
          <a:bodyPr>
            <a:noAutofit/>
          </a:bodyPr>
          <a:lstStyle/>
          <a:p>
            <a:r>
              <a:rPr lang="ru-RU" sz="1600" dirty="0"/>
              <a:t>Франция — одна из экономически развитых стран мира, занимает крайнюю западную часть Европы. </a:t>
            </a:r>
            <a:r>
              <a:rPr lang="ru-RU" sz="1600" dirty="0" smtClean="0"/>
              <a:t>Морские </a:t>
            </a:r>
            <a:r>
              <a:rPr lang="ru-RU" sz="1600" dirty="0"/>
              <a:t>границы страны имеют большую протяженность, чем сухопутные. На севере Францию отделяют от Англии неширокие проливы </a:t>
            </a:r>
            <a:r>
              <a:rPr lang="ru-RU" sz="1600" dirty="0" err="1"/>
              <a:t>Ла</a:t>
            </a:r>
            <a:r>
              <a:rPr lang="ru-RU" sz="1600" dirty="0"/>
              <a:t> — </a:t>
            </a:r>
            <a:r>
              <a:rPr lang="ru-RU" sz="1600" dirty="0" err="1"/>
              <a:t>Манш</a:t>
            </a:r>
            <a:r>
              <a:rPr lang="ru-RU" sz="1600" dirty="0"/>
              <a:t> и Па-де-Кале. Большая часть сухопутных границ Франции проходит по горам или другим природным рубежам. Только на севере низменности Франции незаметно сливаются с низменностями Люксембурга и Бельгии. </a:t>
            </a:r>
            <a:r>
              <a:rPr lang="ru-RU" sz="1600" dirty="0" smtClean="0"/>
              <a:t>Франция </a:t>
            </a:r>
            <a:r>
              <a:rPr lang="ru-RU" sz="1600" dirty="0"/>
              <a:t>расположена в трех климатических областях: в морской, умеренно-континентальной и в средиземноморской. Франция находится на перекрестке международных путей сообщения, вблизи сырьевых баз стран Европы и </a:t>
            </a:r>
            <a:r>
              <a:rPr lang="ru-RU" sz="1600" dirty="0" smtClean="0"/>
              <a:t>Африки. В </a:t>
            </a:r>
            <a:r>
              <a:rPr lang="ru-RU" sz="1600" dirty="0"/>
              <a:t>настоящее время Франция является членом многих международных </a:t>
            </a:r>
            <a:r>
              <a:rPr lang="ru-RU" sz="1600" dirty="0" smtClean="0"/>
              <a:t>организаций. </a:t>
            </a:r>
            <a:r>
              <a:rPr lang="ru-RU" sz="1600" dirty="0"/>
              <a:t>Франция разделена на 96 департаментов, которые делятся на округа, кантоны и </a:t>
            </a:r>
            <a:r>
              <a:rPr lang="ru-RU" sz="1600" dirty="0" smtClean="0"/>
              <a:t>коммуны.</a:t>
            </a:r>
            <a:endParaRPr lang="ru-RU" sz="1600" dirty="0"/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2050" name="Picture 2" descr="E:\аня\документы\география\1312893465_1-photo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52"/>
            <a:ext cx="5572164" cy="42348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0"/>
            <a:ext cx="3465513" cy="5127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Природные условия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643446"/>
            <a:ext cx="9144000" cy="2214554"/>
          </a:xfrm>
        </p:spPr>
        <p:txBody>
          <a:bodyPr>
            <a:normAutofit/>
          </a:bodyPr>
          <a:lstStyle/>
          <a:p>
            <a:r>
              <a:rPr lang="ru-RU" sz="1800" dirty="0"/>
              <a:t>Климат и природные условия Франции определяется влиянием прохладного Атлантического океана в северных областях и теплого Средиземного моря на юге страны. Естественным разделяющим эти две климатические зоны барьером служат невысокие горы </a:t>
            </a:r>
            <a:r>
              <a:rPr lang="ru-RU" sz="1800" dirty="0" err="1" smtClean="0"/>
              <a:t>Севенны</a:t>
            </a:r>
            <a:r>
              <a:rPr lang="ru-RU" sz="1800" dirty="0" smtClean="0"/>
              <a:t>,</a:t>
            </a:r>
            <a:r>
              <a:rPr lang="ru-RU" sz="1800" dirty="0" smtClean="0"/>
              <a:t> Центральный </a:t>
            </a:r>
            <a:r>
              <a:rPr lang="ru-RU" sz="1800" dirty="0"/>
              <a:t>Французский массив. Необычайное разнообразие ландшафтов представлено высокими пиками Альп и Пиренеев, средневысотными горами Центрального Французского </a:t>
            </a:r>
            <a:r>
              <a:rPr lang="ru-RU" sz="1800" dirty="0" smtClean="0"/>
              <a:t>массива, </a:t>
            </a:r>
            <a:r>
              <a:rPr lang="ru-RU" sz="1800" dirty="0"/>
              <a:t>а также многочисленными низменностями и невысокими </a:t>
            </a:r>
            <a:r>
              <a:rPr lang="ru-RU" sz="1800" dirty="0" smtClean="0"/>
              <a:t>возвышенностями.</a:t>
            </a:r>
            <a:endParaRPr lang="ru-RU" sz="1800" dirty="0"/>
          </a:p>
          <a:p>
            <a:endParaRPr lang="ru-RU" dirty="0"/>
          </a:p>
        </p:txBody>
      </p:sp>
      <p:pic>
        <p:nvPicPr>
          <p:cNvPr id="3074" name="Picture 2" descr="E:\аня\документы\география\bolgaria9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571480"/>
            <a:ext cx="5435875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0"/>
            <a:ext cx="1928826" cy="649306"/>
          </a:xfrm>
        </p:spPr>
        <p:txBody>
          <a:bodyPr>
            <a:normAutofit/>
          </a:bodyPr>
          <a:lstStyle/>
          <a:p>
            <a:r>
              <a:rPr lang="ru-RU" sz="3200" dirty="0"/>
              <a:t>Р</a:t>
            </a:r>
            <a:r>
              <a:rPr lang="ru-RU" sz="3200" dirty="0" smtClean="0"/>
              <a:t>есурсы</a:t>
            </a:r>
            <a:endParaRPr lang="ru-RU" sz="3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1285860"/>
            <a:ext cx="3008313" cy="492922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Природные ресурсы.</a:t>
            </a:r>
          </a:p>
          <a:p>
            <a:r>
              <a:rPr lang="ru-RU" sz="2000" dirty="0" smtClean="0"/>
              <a:t>Франция </a:t>
            </a:r>
            <a:r>
              <a:rPr lang="ru-RU" sz="2000" dirty="0"/>
              <a:t>располагает значительными запасами железной руды, урановых руд, бокситов, калийных и каменных солей, угля, цинка, меди, свинца, никеля, нефти, древесины. Добыча железной руды составила в 1999 г. 40 млн. т, бокситов — 2 млн. т, нефти — 4 млн. т.</a:t>
            </a:r>
            <a:r>
              <a:rPr lang="ru-RU" sz="2000" u="sng" dirty="0"/>
              <a:t> </a:t>
            </a:r>
            <a:endParaRPr lang="ru-RU" sz="2000" dirty="0"/>
          </a:p>
          <a:p>
            <a:endParaRPr lang="ru-RU" sz="2000" dirty="0"/>
          </a:p>
        </p:txBody>
      </p:sp>
      <p:pic>
        <p:nvPicPr>
          <p:cNvPr id="4098" name="Picture 2" descr="E:\аня\документы\география\0_5a926_b16080d4_X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1285860"/>
            <a:ext cx="5615534" cy="4211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572008"/>
            <a:ext cx="9144000" cy="1714488"/>
          </a:xfrm>
        </p:spPr>
        <p:txBody>
          <a:bodyPr/>
          <a:lstStyle/>
          <a:p>
            <a:r>
              <a:rPr lang="ru-RU" sz="2000" b="1" dirty="0"/>
              <a:t>Агроклиматические </a:t>
            </a:r>
            <a:r>
              <a:rPr lang="ru-RU" sz="2000" b="1" dirty="0" smtClean="0"/>
              <a:t>условия.</a:t>
            </a:r>
          </a:p>
          <a:p>
            <a:r>
              <a:rPr lang="ru-RU" sz="2000" dirty="0" smtClean="0"/>
              <a:t>Франции </a:t>
            </a:r>
            <a:r>
              <a:rPr lang="ru-RU" sz="2000" dirty="0"/>
              <a:t>позволяют выращивать пшеницу, сахарную свеклу, кукурузу, подсолнечник, виноград, картофель, яблоки, цитрусовые, луговые травы и т.д.</a:t>
            </a:r>
          </a:p>
          <a:p>
            <a:endParaRPr lang="ru-RU" dirty="0"/>
          </a:p>
        </p:txBody>
      </p:sp>
      <p:pic>
        <p:nvPicPr>
          <p:cNvPr id="5123" name="Picture 3" descr="E:\аня\документы\география\image1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857232"/>
            <a:ext cx="3738562" cy="2803922"/>
          </a:xfrm>
          <a:prstGeom prst="rect">
            <a:avLst/>
          </a:prstGeom>
          <a:noFill/>
        </p:spPr>
      </p:pic>
      <p:pic>
        <p:nvPicPr>
          <p:cNvPr id="5124" name="Picture 4" descr="E:\аня\документы\география\0_156d8_be7d1062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857232"/>
            <a:ext cx="4181737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5214950"/>
            <a:ext cx="8929718" cy="1428761"/>
          </a:xfrm>
        </p:spPr>
        <p:txBody>
          <a:bodyPr>
            <a:normAutofit/>
          </a:bodyPr>
          <a:lstStyle/>
          <a:p>
            <a:r>
              <a:rPr lang="ru-RU" sz="2000" b="1" dirty="0"/>
              <a:t>Земельные ресурсы</a:t>
            </a:r>
            <a:r>
              <a:rPr lang="ru-RU" sz="2000" b="1" dirty="0" smtClean="0"/>
              <a:t>.</a:t>
            </a:r>
          </a:p>
          <a:p>
            <a:r>
              <a:rPr lang="ru-RU" sz="2000" dirty="0" smtClean="0"/>
              <a:t>Пахотные </a:t>
            </a:r>
            <a:r>
              <a:rPr lang="ru-RU" sz="2000" dirty="0"/>
              <a:t>земли занимают 33 % территории, леса и кустарники — 27, луга и пастбища — 23, застроенные и неиспользуемые земли — 17%.</a:t>
            </a:r>
          </a:p>
          <a:p>
            <a:endParaRPr lang="ru-RU" dirty="0"/>
          </a:p>
        </p:txBody>
      </p:sp>
      <p:pic>
        <p:nvPicPr>
          <p:cNvPr id="6146" name="Picture 2" descr="E:\аня\документы\география\beauce-sm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290"/>
            <a:ext cx="4561665" cy="3143272"/>
          </a:xfrm>
          <a:prstGeom prst="rect">
            <a:avLst/>
          </a:prstGeom>
          <a:noFill/>
        </p:spPr>
      </p:pic>
      <p:pic>
        <p:nvPicPr>
          <p:cNvPr id="6147" name="Picture 3" descr="E:\аня\документы\география\15807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4095778" cy="3071834"/>
          </a:xfrm>
          <a:prstGeom prst="rect">
            <a:avLst/>
          </a:prstGeom>
          <a:noFill/>
        </p:spPr>
      </p:pic>
      <p:pic>
        <p:nvPicPr>
          <p:cNvPr id="6148" name="Picture 4" descr="E:\аня\документы\география\15(255x19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000372"/>
            <a:ext cx="3214710" cy="2407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2043098" cy="64294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Население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714356"/>
            <a:ext cx="3714776" cy="6143644"/>
          </a:xfrm>
        </p:spPr>
        <p:txBody>
          <a:bodyPr>
            <a:normAutofit/>
          </a:bodyPr>
          <a:lstStyle/>
          <a:p>
            <a:r>
              <a:rPr lang="ru-RU" sz="2000" dirty="0"/>
              <a:t>Население </a:t>
            </a:r>
            <a:r>
              <a:rPr lang="ru-RU" sz="2000" dirty="0" smtClean="0"/>
              <a:t>Франции</a:t>
            </a:r>
            <a:r>
              <a:rPr lang="ru-RU" sz="2000" dirty="0"/>
              <a:t> </a:t>
            </a:r>
            <a:r>
              <a:rPr lang="ru-RU" sz="2000" dirty="0" smtClean="0"/>
              <a:t>насчитывает </a:t>
            </a:r>
            <a:r>
              <a:rPr lang="ru-RU" sz="2000" dirty="0"/>
              <a:t>около 65 </a:t>
            </a:r>
            <a:r>
              <a:rPr lang="ru-RU" sz="2000" dirty="0" err="1"/>
              <a:t>млн</a:t>
            </a:r>
            <a:r>
              <a:rPr lang="ru-RU" sz="2000" dirty="0"/>
              <a:t> чел. </a:t>
            </a:r>
          </a:p>
          <a:p>
            <a:r>
              <a:rPr lang="ru-RU" sz="2000" dirty="0"/>
              <a:t>Плотность населения во Франции 108 человек на 1 км². </a:t>
            </a:r>
            <a:r>
              <a:rPr lang="ru-RU" sz="2000" dirty="0" smtClean="0"/>
              <a:t>Однако</a:t>
            </a:r>
            <a:r>
              <a:rPr lang="ru-RU" sz="2000" dirty="0"/>
              <a:t>, так как почти две трети территории Франции заняты лугами, горами и лесами, на остальной территории плотность достигает 289 человек на 1 </a:t>
            </a:r>
            <a:r>
              <a:rPr lang="ru-RU" sz="2000" dirty="0" smtClean="0"/>
              <a:t>км².</a:t>
            </a:r>
            <a:endParaRPr lang="ru-RU" sz="2000" dirty="0"/>
          </a:p>
          <a:p>
            <a:r>
              <a:rPr lang="ru-RU" sz="2000" dirty="0" smtClean="0"/>
              <a:t>Суммарный </a:t>
            </a:r>
            <a:r>
              <a:rPr lang="ru-RU" sz="2000" dirty="0"/>
              <a:t>коэффициент рождаемости во Франции один из самых высоких в Европе — 2,01 ребёнка на одну женщину репродуктивного возраста. При этом наиболее высокая рождаемость наблюдается у иммигрантов </a:t>
            </a:r>
            <a:r>
              <a:rPr lang="ru-RU" sz="2000" dirty="0" smtClean="0"/>
              <a:t>.</a:t>
            </a:r>
            <a:endParaRPr lang="ru-RU" sz="2000" dirty="0"/>
          </a:p>
          <a:p>
            <a:endParaRPr lang="ru-RU" sz="1800" dirty="0"/>
          </a:p>
        </p:txBody>
      </p:sp>
      <p:pic>
        <p:nvPicPr>
          <p:cNvPr id="7170" name="Picture 2" descr="E:\аня\документы\география\496px-Densité_départements-France-ru.svg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642918"/>
            <a:ext cx="47244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1357274"/>
            <a:ext cx="3786182" cy="550072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Половозрастная структура населения</a:t>
            </a:r>
          </a:p>
          <a:p>
            <a:r>
              <a:rPr lang="ru-RU" sz="2000" dirty="0" smtClean="0"/>
              <a:t>0—14 лет: 18,6 </a:t>
            </a:r>
            <a:r>
              <a:rPr lang="ru-RU" sz="2000" dirty="0" smtClean="0"/>
              <a:t>%;</a:t>
            </a:r>
            <a:endParaRPr lang="ru-RU" sz="2000" dirty="0" smtClean="0"/>
          </a:p>
          <a:p>
            <a:r>
              <a:rPr lang="ru-RU" sz="2000" dirty="0" smtClean="0"/>
              <a:t>15—64 лет: 65 </a:t>
            </a:r>
            <a:r>
              <a:rPr lang="ru-RU" sz="2000" dirty="0" smtClean="0"/>
              <a:t>;</a:t>
            </a:r>
            <a:endParaRPr lang="ru-RU" sz="2000" dirty="0" smtClean="0"/>
          </a:p>
          <a:p>
            <a:r>
              <a:rPr lang="ru-RU" sz="2000" dirty="0" smtClean="0"/>
              <a:t>65 лет и старше: 16,4 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r>
              <a:rPr lang="ru-RU" sz="2000" dirty="0" smtClean="0"/>
              <a:t>Средний возраст: </a:t>
            </a:r>
          </a:p>
          <a:p>
            <a:pPr lvl="1"/>
            <a:r>
              <a:rPr lang="ru-RU" sz="2000" dirty="0" smtClean="0"/>
              <a:t>все население — 39,4 года;</a:t>
            </a:r>
          </a:p>
          <a:p>
            <a:pPr lvl="1"/>
            <a:r>
              <a:rPr lang="ru-RU" sz="2000" dirty="0" smtClean="0"/>
              <a:t>мужчины — 38 лет;</a:t>
            </a:r>
          </a:p>
          <a:p>
            <a:pPr lvl="1"/>
            <a:r>
              <a:rPr lang="ru-RU" sz="2000" dirty="0" smtClean="0"/>
              <a:t>женщины — 40,9 </a:t>
            </a:r>
            <a:r>
              <a:rPr lang="ru-RU" sz="2000" dirty="0" smtClean="0"/>
              <a:t>лет.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9218" name="Picture 2" descr="E:\аня\документы\география\129525680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357298"/>
            <a:ext cx="5111750" cy="3833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540</Words>
  <Application>Microsoft Office PowerPoint</Application>
  <PresentationFormat>Экран (4:3)</PresentationFormat>
  <Paragraphs>61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ЭГП Франции</vt:lpstr>
      <vt:lpstr>Слайд 2</vt:lpstr>
      <vt:lpstr>Слайд 3</vt:lpstr>
      <vt:lpstr>Природные условия</vt:lpstr>
      <vt:lpstr>Ресурсы</vt:lpstr>
      <vt:lpstr>Слайд 6</vt:lpstr>
      <vt:lpstr>Слайд 7</vt:lpstr>
      <vt:lpstr>Население</vt:lpstr>
      <vt:lpstr>Слайд 9</vt:lpstr>
      <vt:lpstr>Слайд 10</vt:lpstr>
      <vt:lpstr>Слайд 11</vt:lpstr>
      <vt:lpstr>Слайд 12</vt:lpstr>
      <vt:lpstr>Промышленность</vt:lpstr>
      <vt:lpstr>Сельское хозяйство</vt:lpstr>
      <vt:lpstr>Слайд 15</vt:lpstr>
      <vt:lpstr>Транспорт</vt:lpstr>
      <vt:lpstr>Слайд 17</vt:lpstr>
      <vt:lpstr>Слайд 18</vt:lpstr>
      <vt:lpstr>Торговля и сфера услуг </vt:lpstr>
      <vt:lpstr>Туризм </vt:lpstr>
      <vt:lpstr>Слайд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франция</dc:title>
  <dc:creator>user</dc:creator>
  <cp:lastModifiedBy>user</cp:lastModifiedBy>
  <cp:revision>21</cp:revision>
  <dcterms:created xsi:type="dcterms:W3CDTF">2011-11-10T19:18:22Z</dcterms:created>
  <dcterms:modified xsi:type="dcterms:W3CDTF">2011-11-11T21:28:40Z</dcterms:modified>
</cp:coreProperties>
</file>