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867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8" autoAdjust="0"/>
    <p:restoredTop sz="94704" autoAdjust="0"/>
  </p:normalViewPr>
  <p:slideViewPr>
    <p:cSldViewPr>
      <p:cViewPr varScale="1">
        <p:scale>
          <a:sx n="80" d="100"/>
          <a:sy n="80" d="100"/>
        </p:scale>
        <p:origin x="-461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1E7F54-E82D-49B2-ACFA-591658E3F737}" type="datetimeFigureOut">
              <a:rPr lang="ru-RU" smtClean="0"/>
              <a:pPr/>
              <a:t>07.09.2013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486C88-24C7-4E44-8D93-22182F6E636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B45E3-2976-4E82-8D01-B9D8E6596167}" type="datetimeFigureOut">
              <a:rPr lang="ru-RU" smtClean="0"/>
              <a:pPr/>
              <a:t>07.09.2013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D9EB3-F895-4551-B79F-E038002B14F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B45E3-2976-4E82-8D01-B9D8E6596167}" type="datetimeFigureOut">
              <a:rPr lang="ru-RU" smtClean="0"/>
              <a:pPr/>
              <a:t>07.09.2013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D9EB3-F895-4551-B79F-E038002B14F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B45E3-2976-4E82-8D01-B9D8E6596167}" type="datetimeFigureOut">
              <a:rPr lang="ru-RU" smtClean="0"/>
              <a:pPr/>
              <a:t>07.09.2013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D9EB3-F895-4551-B79F-E038002B14F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B45E3-2976-4E82-8D01-B9D8E6596167}" type="datetimeFigureOut">
              <a:rPr lang="ru-RU" smtClean="0"/>
              <a:pPr/>
              <a:t>07.09.2013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D9EB3-F895-4551-B79F-E038002B14F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B45E3-2976-4E82-8D01-B9D8E6596167}" type="datetimeFigureOut">
              <a:rPr lang="ru-RU" smtClean="0"/>
              <a:pPr/>
              <a:t>07.09.2013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D9EB3-F895-4551-B79F-E038002B14F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B45E3-2976-4E82-8D01-B9D8E6596167}" type="datetimeFigureOut">
              <a:rPr lang="ru-RU" smtClean="0"/>
              <a:pPr/>
              <a:t>07.09.2013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D9EB3-F895-4551-B79F-E038002B14F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B45E3-2976-4E82-8D01-B9D8E6596167}" type="datetimeFigureOut">
              <a:rPr lang="ru-RU" smtClean="0"/>
              <a:pPr/>
              <a:t>07.09.2013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D9EB3-F895-4551-B79F-E038002B14F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B45E3-2976-4E82-8D01-B9D8E6596167}" type="datetimeFigureOut">
              <a:rPr lang="ru-RU" smtClean="0"/>
              <a:pPr/>
              <a:t>07.09.2013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D9EB3-F895-4551-B79F-E038002B14F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B45E3-2976-4E82-8D01-B9D8E6596167}" type="datetimeFigureOut">
              <a:rPr lang="ru-RU" smtClean="0"/>
              <a:pPr/>
              <a:t>07.09.2013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D9EB3-F895-4551-B79F-E038002B14F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B45E3-2976-4E82-8D01-B9D8E6596167}" type="datetimeFigureOut">
              <a:rPr lang="ru-RU" smtClean="0"/>
              <a:pPr/>
              <a:t>07.09.2013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D9EB3-F895-4551-B79F-E038002B14F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B45E3-2976-4E82-8D01-B9D8E6596167}" type="datetimeFigureOut">
              <a:rPr lang="ru-RU" smtClean="0"/>
              <a:pPr/>
              <a:t>07.09.2013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D9EB3-F895-4551-B79F-E038002B14F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AB45E3-2976-4E82-8D01-B9D8E6596167}" type="datetimeFigureOut">
              <a:rPr lang="ru-RU" smtClean="0"/>
              <a:pPr/>
              <a:t>07.09.2013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D9EB3-F895-4551-B79F-E038002B14F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labirint.ru/pubhouse/333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2940048"/>
          </a:xfrm>
          <a:solidFill>
            <a:srgbClr val="5C8676"/>
          </a:solidFill>
          <a:effectLst>
            <a:innerShdw blurRad="1270000">
              <a:prstClr val="black"/>
            </a:inn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5400" b="1" i="1" dirty="0" smtClean="0"/>
              <a:t>Древесина как природный материал</a:t>
            </a:r>
            <a:endParaRPr lang="ru-RU" sz="5400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428596" y="4714884"/>
            <a:ext cx="5072098" cy="1785950"/>
          </a:xfrm>
          <a:solidFill>
            <a:srgbClr val="5C8676"/>
          </a:solidFill>
          <a:ln>
            <a:solidFill>
              <a:schemeClr val="tx1"/>
            </a:solidFill>
          </a:ln>
          <a:effectLst>
            <a:innerShdw blurRad="977900">
              <a:prstClr val="black"/>
            </a:innerShdw>
          </a:effectLst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>МКОУ Касторенская СОШ №1</a:t>
            </a:r>
          </a:p>
          <a:p>
            <a:pPr algn="ctr">
              <a:buNone/>
            </a:pP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>Учитель технологии: 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>Воронцов В.В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>.</a:t>
            </a:r>
          </a:p>
          <a:p>
            <a:pPr algn="ctr">
              <a:buNone/>
            </a:pP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>Курская область</a:t>
            </a:r>
            <a:endParaRPr lang="ru-RU" sz="2400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ctr">
              <a:buNone/>
            </a:pP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>Касторное 2013.</a:t>
            </a:r>
            <a:endParaRPr lang="ru-RU" sz="2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715008" y="1785926"/>
            <a:ext cx="3214710" cy="492922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4" name="Рисунок 13" descr="сосн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15074" y="2928934"/>
            <a:ext cx="2286016" cy="2571768"/>
          </a:xfrm>
          <a:prstGeom prst="rect">
            <a:avLst/>
          </a:prstGeom>
        </p:spPr>
      </p:pic>
      <p:sp>
        <p:nvSpPr>
          <p:cNvPr id="15" name="Овал 14"/>
          <p:cNvSpPr/>
          <p:nvPr/>
        </p:nvSpPr>
        <p:spPr>
          <a:xfrm>
            <a:off x="142844" y="2143116"/>
            <a:ext cx="2000264" cy="250033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 descr="берёза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2643182"/>
            <a:ext cx="1500198" cy="1403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214290"/>
            <a:ext cx="864396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- Ольха</a:t>
            </a:r>
            <a:r>
              <a:rPr lang="ru-RU" sz="3200" b="1" dirty="0" smtClean="0"/>
              <a:t> - мягкая; цвет белый, на воздухе краснеет; применяет­ся  для  изготовления  фанеры,  долбленой   посуды,  упаковочных</a:t>
            </a:r>
            <a:br>
              <a:rPr lang="ru-RU" sz="3200" b="1" dirty="0" smtClean="0"/>
            </a:br>
            <a:r>
              <a:rPr lang="ru-RU" sz="3200" b="1" dirty="0" smtClean="0"/>
              <a:t>ящиков и других принадлежностей</a:t>
            </a:r>
            <a:endParaRPr lang="ru-RU" sz="3200" b="1" dirty="0"/>
          </a:p>
        </p:txBody>
      </p:sp>
      <p:pic>
        <p:nvPicPr>
          <p:cNvPr id="3" name="Рисунок 2" descr="ольха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670" y="2143116"/>
            <a:ext cx="5857916" cy="45005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033" y="357166"/>
            <a:ext cx="828680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b="1" dirty="0" smtClean="0">
                <a:solidFill>
                  <a:srgbClr val="FF0000"/>
                </a:solidFill>
              </a:rPr>
              <a:t>- Дуб </a:t>
            </a:r>
            <a:r>
              <a:rPr lang="ru-RU" sz="3200" b="1" dirty="0" smtClean="0"/>
              <a:t>- твердая лиственная порода; цвет светло-желтый; применяется для изготовления мебели, паркета, облицовывания ценных изделий.</a:t>
            </a:r>
          </a:p>
          <a:p>
            <a:r>
              <a:rPr lang="ru-RU" sz="3200" b="1" dirty="0" smtClean="0"/>
              <a:t>Наиболее красивую текстуру имеют такие породы как дуб, ясень и различные виды красного дерева. Эти породы строгают на тонкие листы - шпон, а затем их наклеивают на ценные изделия</a:t>
            </a:r>
            <a:endParaRPr lang="ru-RU" sz="32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000496" y="0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Дуб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дуб 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785794"/>
            <a:ext cx="6858000" cy="58664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86050" y="142852"/>
            <a:ext cx="4143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Пиломатериалы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виды пиломатериалов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1000108"/>
            <a:ext cx="6715172" cy="52864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5C8676"/>
          </a:solidFill>
          <a:effectLst>
            <a:innerShdw blurRad="990600">
              <a:prstClr val="black"/>
            </a:innerShdw>
          </a:effectLst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Пиломатериалы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58204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Брус</a:t>
            </a:r>
            <a:r>
              <a:rPr lang="ru-RU" dirty="0" smtClean="0"/>
              <a:t> </a:t>
            </a:r>
            <a:r>
              <a:rPr lang="ru-RU" b="1" dirty="0" smtClean="0"/>
              <a:t>— пиломатериал толщиной и шириной более 100 мм. Если брус опилен с двух сторон, то его называют  двухкантным, а если с четырех сторон, то четырехкантным. 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Бруски</a:t>
            </a:r>
            <a:r>
              <a:rPr lang="ru-RU" dirty="0" smtClean="0"/>
              <a:t> </a:t>
            </a:r>
            <a:r>
              <a:rPr lang="ru-RU" b="1" dirty="0" smtClean="0"/>
              <a:t>— пиломатериал толщиной менее 100 мм и шириной менее двойной толщины.</a:t>
            </a:r>
            <a:endParaRPr lang="ru-RU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214290"/>
            <a:ext cx="84296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Доски</a:t>
            </a:r>
            <a:r>
              <a:rPr lang="ru-RU" sz="3200" b="1" dirty="0" smtClean="0"/>
              <a:t> — пиломатериал толщиной до 100 мм и шириной более двойной толщины.</a:t>
            </a:r>
            <a:endParaRPr lang="ru-RU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28596" y="1285860"/>
            <a:ext cx="8572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Пластины</a:t>
            </a:r>
            <a:r>
              <a:rPr lang="ru-RU" sz="3200" dirty="0" smtClean="0"/>
              <a:t> </a:t>
            </a:r>
            <a:r>
              <a:rPr lang="ru-RU" sz="3200" b="1" dirty="0" smtClean="0"/>
              <a:t>получают при продольном распиливании бревна пополам, а четвертины — на четыре части.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28596" y="2786058"/>
            <a:ext cx="8572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Горбылем</a:t>
            </a:r>
            <a:r>
              <a:rPr lang="ru-RU" sz="3200" b="1" dirty="0" smtClean="0"/>
              <a:t>, или обаполом, называют выпиленную боковую часть бревна.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785786" y="507207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28596" y="3929066"/>
            <a:ext cx="85011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Пластью</a:t>
            </a:r>
            <a:r>
              <a:rPr lang="ru-RU" sz="3200" b="1" dirty="0" smtClean="0"/>
              <a:t> называют широкую плоскость             пиломатериала, а кромкой — узкую плоскость.</a:t>
            </a:r>
            <a:endParaRPr lang="ru-RU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28596" y="5214950"/>
            <a:ext cx="85011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Ребром</a:t>
            </a:r>
            <a:r>
              <a:rPr lang="ru-RU" sz="3200" dirty="0" smtClean="0"/>
              <a:t> </a:t>
            </a:r>
            <a:r>
              <a:rPr lang="ru-RU" sz="3200" b="1" dirty="0" smtClean="0"/>
              <a:t>является линия пересечения этих двух плоскостей.</a:t>
            </a:r>
            <a:endParaRPr lang="ru-RU" sz="3200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5C8676"/>
          </a:solidFill>
          <a:effectLst>
            <a:innerShdw blurRad="977900">
              <a:prstClr val="black"/>
            </a:innerShdw>
          </a:effectLst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Изделия из древесины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0" name="Содержимое 9" descr="беседк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1643050"/>
            <a:ext cx="3160185" cy="22145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 descr="стол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8662" y="4214818"/>
            <a:ext cx="3143272" cy="2286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 descr="дер. изделия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248" y="2071678"/>
            <a:ext cx="4572000" cy="3429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дом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28604"/>
            <a:ext cx="8215370" cy="60007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5C8676"/>
          </a:solidFill>
          <a:effectLst>
            <a:innerShdw blurRad="1028700">
              <a:prstClr val="black"/>
            </a:innerShdw>
          </a:effectLst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Литература: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00174"/>
            <a:ext cx="8686800" cy="50006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   </a:t>
            </a:r>
            <a:r>
              <a:rPr lang="ru-RU" dirty="0" smtClean="0"/>
              <a:t> </a:t>
            </a:r>
            <a:r>
              <a:rPr lang="ru-RU" sz="2800" b="1" dirty="0" smtClean="0"/>
              <a:t>1.« Уроки технологии с применением информационных технологий»  Москва ООО «Планета» 2011.</a:t>
            </a:r>
          </a:p>
          <a:p>
            <a:pPr>
              <a:buNone/>
            </a:pPr>
            <a:r>
              <a:rPr lang="en-US" sz="2800" b="1" dirty="0" smtClean="0"/>
              <a:t>    2</a:t>
            </a:r>
            <a:r>
              <a:rPr lang="ru-RU" sz="2800" b="1" dirty="0" smtClean="0"/>
              <a:t>.</a:t>
            </a:r>
            <a:r>
              <a:rPr lang="en-US" sz="2800" b="1" dirty="0" smtClean="0"/>
              <a:t>h</a:t>
            </a:r>
            <a:r>
              <a:rPr lang="en-US" sz="2800" b="1" dirty="0" smtClean="0"/>
              <a:t>ttp</a:t>
            </a:r>
            <a:r>
              <a:rPr lang="en-US" sz="2800" b="1" dirty="0" smtClean="0"/>
              <a:t>://matricca.ru/news_1323619193.html </a:t>
            </a:r>
            <a:r>
              <a:rPr lang="ru-RU" sz="2800" b="1" dirty="0" smtClean="0"/>
              <a:t> </a:t>
            </a:r>
            <a:r>
              <a:rPr lang="en-US" sz="2800" b="1" dirty="0" smtClean="0"/>
              <a:t>   3</a:t>
            </a:r>
            <a:r>
              <a:rPr lang="ru-RU" sz="2800" b="1" dirty="0" smtClean="0"/>
              <a:t>.</a:t>
            </a:r>
            <a:r>
              <a:rPr lang="en-US" sz="2800" b="1" dirty="0" smtClean="0"/>
              <a:t>http</a:t>
            </a:r>
            <a:r>
              <a:rPr lang="en-US" sz="2800" b="1" dirty="0" smtClean="0"/>
              <a:t>://</a:t>
            </a:r>
            <a:r>
              <a:rPr lang="en-US" sz="2800" b="1" dirty="0" smtClean="0"/>
              <a:t>forest.geoman.ru/forest/item/f00/s00/e0000804/index.shtml</a:t>
            </a:r>
            <a:endParaRPr lang="ru-RU" sz="2800" b="1" dirty="0" smtClean="0"/>
          </a:p>
          <a:p>
            <a:pPr>
              <a:buNone/>
            </a:pPr>
            <a:r>
              <a:rPr lang="ru-RU" sz="2800" b="1" dirty="0" smtClean="0"/>
              <a:t>    4.</a:t>
            </a:r>
            <a:r>
              <a:rPr lang="en-US" sz="2800" b="1" dirty="0" smtClean="0"/>
              <a:t>http://</a:t>
            </a:r>
            <a:r>
              <a:rPr lang="en-US" sz="2800" b="1" dirty="0" smtClean="0"/>
              <a:t>derevya-lekari.ucoz.ru/index/derevo_potrebitel_olkha/0-12</a:t>
            </a:r>
            <a:endParaRPr lang="ru-RU" sz="2800" b="1" dirty="0" smtClean="0"/>
          </a:p>
          <a:p>
            <a:pPr>
              <a:buNone/>
            </a:pPr>
            <a:r>
              <a:rPr lang="ru-RU" sz="2800" b="1" dirty="0" smtClean="0"/>
              <a:t>    5.</a:t>
            </a:r>
            <a:r>
              <a:rPr lang="en-US" sz="2800" b="1" dirty="0" smtClean="0"/>
              <a:t>http</a:t>
            </a:r>
            <a:r>
              <a:rPr lang="en-US" sz="2800" b="1" dirty="0" smtClean="0"/>
              <a:t>://enistro.ru/publ/lipa_serdcevidnaja/2-1-0-127</a:t>
            </a:r>
            <a:endParaRPr lang="ru-RU" sz="2800" b="1" dirty="0" smtClean="0"/>
          </a:p>
          <a:p>
            <a:pPr>
              <a:buNone/>
            </a:pPr>
            <a:endParaRPr lang="ru-RU" sz="2800" b="1" dirty="0" smtClean="0"/>
          </a:p>
          <a:p>
            <a:pPr>
              <a:buNone/>
            </a:pPr>
            <a:endParaRPr lang="ru-RU" sz="28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7158" y="214290"/>
            <a:ext cx="86439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6. </a:t>
            </a:r>
            <a:r>
              <a:rPr lang="en-US" sz="2800" b="1" dirty="0" smtClean="0"/>
              <a:t> </a:t>
            </a:r>
            <a:r>
              <a:rPr lang="en-US" sz="2800" b="1" dirty="0" smtClean="0"/>
              <a:t>http://</a:t>
            </a:r>
            <a:r>
              <a:rPr lang="en-US" sz="2800" b="1" dirty="0" smtClean="0"/>
              <a:t>900igr.net/kartinki/rastenija-i-griby/derevja-</a:t>
            </a:r>
            <a:r>
              <a:rPr lang="ru-RU" sz="2800" b="1" dirty="0" smtClean="0"/>
              <a:t> </a:t>
            </a:r>
            <a:r>
              <a:rPr lang="en-US" sz="2800" b="1" dirty="0" smtClean="0"/>
              <a:t>1.files/034-osina.html</a:t>
            </a:r>
            <a:r>
              <a:rPr lang="ru-RU" sz="2800" b="1" dirty="0" smtClean="0"/>
              <a:t>;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1071546"/>
            <a:ext cx="86439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7.</a:t>
            </a:r>
            <a:r>
              <a:rPr lang="en-US" sz="2800" b="1" dirty="0" smtClean="0"/>
              <a:t>http</a:t>
            </a:r>
            <a:r>
              <a:rPr lang="en-US" sz="2800" b="1" dirty="0" smtClean="0"/>
              <a:t>://</a:t>
            </a:r>
            <a:r>
              <a:rPr lang="en-US" sz="2800" b="1" dirty="0" smtClean="0"/>
              <a:t>zuevveniamin.narod.ru/text/sosna_lekarstvennoe_rastenie.html</a:t>
            </a:r>
            <a:r>
              <a:rPr lang="ru-RU" sz="2800" b="1" dirty="0" smtClean="0"/>
              <a:t>;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1928802"/>
            <a:ext cx="7741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8.</a:t>
            </a:r>
            <a:r>
              <a:rPr lang="en-US" sz="2800" b="1" dirty="0" smtClean="0"/>
              <a:t> http://</a:t>
            </a:r>
            <a:r>
              <a:rPr lang="en-US" sz="2800" b="1" dirty="0" smtClean="0"/>
              <a:t>urallesprom.com/content/pilomaterialy</a:t>
            </a:r>
            <a:r>
              <a:rPr lang="ru-RU" sz="2800" b="1" dirty="0" smtClean="0"/>
              <a:t>;</a:t>
            </a: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57158" y="2357430"/>
            <a:ext cx="8449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9. </a:t>
            </a:r>
            <a:r>
              <a:rPr lang="en-US" sz="2800" b="1" dirty="0" smtClean="0"/>
              <a:t>http://</a:t>
            </a:r>
            <a:r>
              <a:rPr lang="en-US" sz="2800" b="1" dirty="0" smtClean="0"/>
              <a:t>asio.ru/articles/dub-kak-stroitelnyy-material</a:t>
            </a:r>
            <a:r>
              <a:rPr lang="ru-RU" sz="2800" b="1" dirty="0" smtClean="0"/>
              <a:t>;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57158" y="2786058"/>
            <a:ext cx="7627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10. </a:t>
            </a:r>
            <a:r>
              <a:rPr lang="en-US" sz="2800" b="1" dirty="0" smtClean="0"/>
              <a:t>http://</a:t>
            </a:r>
            <a:r>
              <a:rPr lang="en-US" sz="2800" b="1" dirty="0" smtClean="0"/>
              <a:t>stroim.dn.ua/photos/photo6093.html</a:t>
            </a:r>
            <a:r>
              <a:rPr lang="ru-RU" sz="2800" b="1" dirty="0" smtClean="0"/>
              <a:t>;</a:t>
            </a:r>
            <a:endParaRPr lang="ru-RU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57158" y="3214686"/>
            <a:ext cx="6603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11. </a:t>
            </a:r>
            <a:r>
              <a:rPr lang="en-US" sz="2800" b="1" dirty="0" smtClean="0"/>
              <a:t>http://</a:t>
            </a:r>
            <a:r>
              <a:rPr lang="en-US" sz="2800" b="1" dirty="0" smtClean="0"/>
              <a:t>derevo.ucoz.ru/photo/3-0-125</a:t>
            </a:r>
            <a:r>
              <a:rPr lang="ru-RU" sz="2800" b="1" dirty="0" smtClean="0"/>
              <a:t>;</a:t>
            </a:r>
            <a:endParaRPr lang="ru-RU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57158" y="3643314"/>
            <a:ext cx="64514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12. </a:t>
            </a:r>
            <a:r>
              <a:rPr lang="en-US" sz="2800" b="1" dirty="0" smtClean="0"/>
              <a:t>http://</a:t>
            </a:r>
            <a:r>
              <a:rPr lang="en-US" sz="2800" b="1" dirty="0" smtClean="0"/>
              <a:t>www.nard-shop.ru/1199.htm</a:t>
            </a:r>
            <a:r>
              <a:rPr lang="ru-RU" sz="2800" b="1" dirty="0" smtClean="0"/>
              <a:t>;</a:t>
            </a:r>
            <a:endParaRPr lang="ru-RU" sz="2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57158" y="4500570"/>
            <a:ext cx="857256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14. </a:t>
            </a:r>
            <a:r>
              <a:rPr lang="ru-RU" sz="2800" b="1" dirty="0" smtClean="0"/>
              <a:t>Симоненко В.Д., Тищенко А.Т., </a:t>
            </a:r>
            <a:r>
              <a:rPr lang="ru-RU" sz="2800" b="1" dirty="0" smtClean="0"/>
              <a:t>Технология: 5класс </a:t>
            </a:r>
            <a:r>
              <a:rPr lang="ru-RU" sz="2800" b="1" dirty="0" smtClean="0"/>
              <a:t>Издательство</a:t>
            </a:r>
            <a:r>
              <a:rPr lang="en-US" sz="2800" b="1" dirty="0" smtClean="0"/>
              <a:t>: </a:t>
            </a:r>
            <a:r>
              <a:rPr lang="ru-RU" sz="2800" b="1" dirty="0" err="1" smtClean="0">
                <a:hlinkClick r:id="rId2"/>
              </a:rPr>
              <a:t>Вентана</a:t>
            </a:r>
            <a:r>
              <a:rPr lang="en-US" sz="2800" b="1" dirty="0" smtClean="0">
                <a:hlinkClick r:id="rId2"/>
              </a:rPr>
              <a:t>-</a:t>
            </a:r>
            <a:r>
              <a:rPr lang="ru-RU" sz="2800" b="1" dirty="0" smtClean="0">
                <a:hlinkClick r:id="rId2"/>
              </a:rPr>
              <a:t>Граф</a:t>
            </a:r>
            <a:r>
              <a:rPr lang="en-US" sz="2800" b="1" dirty="0" smtClean="0"/>
              <a:t>, 2012 </a:t>
            </a:r>
            <a:r>
              <a:rPr lang="ru-RU" sz="2800" b="1" dirty="0" smtClean="0"/>
              <a:t>г</a:t>
            </a:r>
            <a:r>
              <a:rPr lang="en-US" sz="2800" b="1" dirty="0" smtClean="0"/>
              <a:t>.</a:t>
            </a:r>
            <a:r>
              <a:rPr lang="ru-RU" sz="2800" b="1" dirty="0" smtClean="0"/>
              <a:t> </a:t>
            </a:r>
          </a:p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57158" y="4071942"/>
            <a:ext cx="63729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13.</a:t>
            </a:r>
            <a:r>
              <a:rPr lang="en-US" sz="2800" b="1" dirty="0" smtClean="0"/>
              <a:t> http://n-t.ru/nj/nz/1988/1201.htm</a:t>
            </a:r>
            <a:r>
              <a:rPr lang="ru-RU" sz="2800" b="1" dirty="0" smtClean="0"/>
              <a:t> </a:t>
            </a:r>
            <a:endParaRPr lang="ru-RU" sz="28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75000"/>
            </a:schemeClr>
          </a:solidFill>
          <a:effectLst>
            <a:innerShdw blurRad="482600" dist="381000" dir="8100000">
              <a:prstClr val="black"/>
            </a:innerShdw>
          </a:effectLst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Основные части дерева: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5C8676"/>
          </a:solidFill>
          <a:ln>
            <a:solidFill>
              <a:schemeClr val="accent5">
                <a:lumMod val="75000"/>
              </a:schemeClr>
            </a:solidFill>
          </a:ln>
          <a:effectLst>
            <a:innerShdw blurRad="1270000">
              <a:prstClr val="black"/>
            </a:innerShdw>
          </a:effectLst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Ствол -1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Корень -2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Сучья -3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Листья (хвоя) -4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4286248" y="1643050"/>
            <a:ext cx="4357718" cy="44291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 descr="строение ствол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2" y="2357430"/>
            <a:ext cx="3143272" cy="282702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285984" y="214290"/>
            <a:ext cx="4143404" cy="1628780"/>
          </a:xfrm>
          <a:prstGeom prst="ellipse">
            <a:avLst/>
          </a:prstGeom>
          <a:ln>
            <a:solidFill>
              <a:schemeClr val="accent1">
                <a:lumMod val="75000"/>
              </a:schemeClr>
            </a:solidFill>
          </a:ln>
          <a:effectLst>
            <a:outerShdw dist="152400" dir="624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Деревья</a:t>
            </a:r>
            <a:endParaRPr lang="ru-RU" sz="5400" dirty="0"/>
          </a:p>
        </p:txBody>
      </p:sp>
      <p:sp>
        <p:nvSpPr>
          <p:cNvPr id="5" name="Овал 4"/>
          <p:cNvSpPr/>
          <p:nvPr/>
        </p:nvSpPr>
        <p:spPr>
          <a:xfrm>
            <a:off x="214282" y="2071678"/>
            <a:ext cx="3143272" cy="1143008"/>
          </a:xfrm>
          <a:prstGeom prst="ellipse">
            <a:avLst/>
          </a:prstGeom>
          <a:effectLst>
            <a:outerShdw dist="152400" dir="6240000" sx="99000" sy="99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лиственные</a:t>
            </a:r>
            <a:endParaRPr lang="ru-RU" sz="2800" b="1" dirty="0"/>
          </a:p>
        </p:txBody>
      </p:sp>
      <p:sp>
        <p:nvSpPr>
          <p:cNvPr id="6" name="Овал 5"/>
          <p:cNvSpPr/>
          <p:nvPr/>
        </p:nvSpPr>
        <p:spPr>
          <a:xfrm>
            <a:off x="5715008" y="2071678"/>
            <a:ext cx="3071834" cy="1214446"/>
          </a:xfrm>
          <a:prstGeom prst="ellipse">
            <a:avLst/>
          </a:prstGeom>
          <a:effectLst>
            <a:outerShdw dist="1270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хвойные</a:t>
            </a:r>
            <a:endParaRPr lang="ru-RU" sz="2800" b="1" dirty="0"/>
          </a:p>
        </p:txBody>
      </p:sp>
      <p:sp>
        <p:nvSpPr>
          <p:cNvPr id="13" name="Стрелка вниз 12"/>
          <p:cNvSpPr/>
          <p:nvPr/>
        </p:nvSpPr>
        <p:spPr>
          <a:xfrm rot="18577867">
            <a:off x="4932450" y="1795380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Стрелка вниз 13"/>
          <p:cNvSpPr/>
          <p:nvPr/>
        </p:nvSpPr>
        <p:spPr>
          <a:xfrm rot="2986951">
            <a:off x="3573817" y="1869067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Овал 14"/>
          <p:cNvSpPr/>
          <p:nvPr/>
        </p:nvSpPr>
        <p:spPr>
          <a:xfrm>
            <a:off x="142844" y="3929066"/>
            <a:ext cx="4143404" cy="2357454"/>
          </a:xfrm>
          <a:prstGeom prst="ellipse">
            <a:avLst/>
          </a:prstGeom>
          <a:effectLst>
            <a:innerShdw dist="177800" dir="5400000">
              <a:schemeClr val="tx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+mj-lt"/>
              </a:rPr>
              <a:t>осина, дуб, ольха, </a:t>
            </a:r>
          </a:p>
          <a:p>
            <a:pPr algn="ctr"/>
            <a:r>
              <a:rPr lang="ru-RU" sz="2400" b="1" dirty="0" smtClean="0">
                <a:latin typeface="+mj-lt"/>
              </a:rPr>
              <a:t>липа, и др.</a:t>
            </a:r>
            <a:endParaRPr lang="ru-RU" sz="2400" b="1" dirty="0">
              <a:latin typeface="+mj-lt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5072066" y="3929066"/>
            <a:ext cx="3929090" cy="2214578"/>
          </a:xfrm>
          <a:prstGeom prst="ellipse">
            <a:avLst/>
          </a:prstGeom>
          <a:effectLst>
            <a:outerShdw dist="152400" dir="456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сосна, ель, кедр,</a:t>
            </a:r>
          </a:p>
          <a:p>
            <a:pPr algn="ctr"/>
            <a:r>
              <a:rPr lang="ru-RU" sz="2400" b="1" dirty="0" smtClean="0"/>
              <a:t>пихта, лиственница и др.</a:t>
            </a:r>
            <a:endParaRPr lang="ru-RU" sz="2400" b="1" dirty="0"/>
          </a:p>
        </p:txBody>
      </p:sp>
      <p:sp>
        <p:nvSpPr>
          <p:cNvPr id="17" name="Стрелка вниз 16"/>
          <p:cNvSpPr/>
          <p:nvPr/>
        </p:nvSpPr>
        <p:spPr>
          <a:xfrm>
            <a:off x="1785918" y="3286124"/>
            <a:ext cx="484632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Стрелка вниз 17"/>
          <p:cNvSpPr/>
          <p:nvPr/>
        </p:nvSpPr>
        <p:spPr>
          <a:xfrm>
            <a:off x="6929454" y="3357562"/>
            <a:ext cx="484632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5C8676"/>
          </a:solidFill>
          <a:effectLst>
            <a:innerShdw blurRad="990600">
              <a:prstClr val="black"/>
            </a:innerShdw>
          </a:effectLst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Основные части ствола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6" name="Содержимое 5" descr="строение ствол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0" y="1714488"/>
            <a:ext cx="6500858" cy="47149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5C8676"/>
          </a:solidFill>
          <a:effectLst>
            <a:innerShdw blurRad="990600">
              <a:prstClr val="black"/>
            </a:innerShdw>
          </a:effectLst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Породы деревьев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- Сосна </a:t>
            </a:r>
            <a:r>
              <a:rPr lang="ru-RU" b="1" dirty="0" smtClean="0"/>
              <a:t>- мягкая, пропитана смолистыми веществами светло-красного цвета; применяется для изготовления окон, дверей, мебели, полов, потолков и другого оборудования. Ель - мягкая, пропитана смолистыми веществами; белая с желтоватым оттенком; применяется для изготовления музыкаль­ных инструментов, мебели, окон, дверей.</a:t>
            </a:r>
            <a:endParaRPr lang="ru-RU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2857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786182" y="357166"/>
            <a:ext cx="11641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сосна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8" name="Рисунок 7" descr="сосн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1000108"/>
            <a:ext cx="6929486" cy="55721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57158" y="0"/>
            <a:ext cx="8429684" cy="2062103"/>
          </a:xfrm>
          <a:prstGeom prst="rect">
            <a:avLst/>
          </a:prstGeom>
          <a:solidFill>
            <a:srgbClr val="5C8676">
              <a:alpha val="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333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369888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- Береза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- твердая лиственная порода; имеет белый цвет с бурым оттенком; применяется для изготовления фанеры, мебели, посуды, ручек инструментов, лыж и др.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7" name="Рисунок 6" descr="берёза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2143116"/>
            <a:ext cx="6786610" cy="44948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357158" y="1"/>
            <a:ext cx="8286808" cy="2062103"/>
          </a:xfrm>
          <a:prstGeom prst="rect">
            <a:avLst/>
          </a:prstGeom>
          <a:solidFill>
            <a:srgbClr val="5C8676">
              <a:alpha val="2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333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369888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- Осина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 - мягкая; белая с зеленоватым оттенком; применяется</a:t>
            </a:r>
            <a:b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для изготовления посуды, игрушек, спичек и др.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6" name="Рисунок 5" descr="осина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1643050"/>
            <a:ext cx="6643734" cy="49292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1"/>
            <a:ext cx="850112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- Липа</a:t>
            </a:r>
            <a:r>
              <a:rPr lang="ru-RU" sz="3200" dirty="0" smtClean="0"/>
              <a:t> </a:t>
            </a:r>
            <a:r>
              <a:rPr lang="ru-RU" sz="3200" b="1" dirty="0" smtClean="0"/>
              <a:t>- белый цвет с розоватым оттенком; применяется для изготовления чертежных досок, карандашей, изделий с художественной резьбой</a:t>
            </a:r>
            <a:endParaRPr lang="ru-RU" sz="3200" b="1" dirty="0"/>
          </a:p>
        </p:txBody>
      </p:sp>
      <p:pic>
        <p:nvPicPr>
          <p:cNvPr id="4" name="Рисунок 3" descr="лип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08" y="1928802"/>
            <a:ext cx="5834082" cy="46434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410</TotalTime>
  <Words>383</Words>
  <Application>Microsoft Office PowerPoint</Application>
  <PresentationFormat>Экран (4:3)</PresentationFormat>
  <Paragraphs>52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Древесина как природный материал</vt:lpstr>
      <vt:lpstr>Основные части дерева:</vt:lpstr>
      <vt:lpstr>Слайд 3</vt:lpstr>
      <vt:lpstr>Основные части ствола</vt:lpstr>
      <vt:lpstr>Породы деревьев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Пиломатериалы</vt:lpstr>
      <vt:lpstr>Слайд 15</vt:lpstr>
      <vt:lpstr>Изделия из древесины</vt:lpstr>
      <vt:lpstr>Слайд 17</vt:lpstr>
      <vt:lpstr>Литература: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Древесина как природный материал</dc:title>
  <dc:creator>Владимир</dc:creator>
  <cp:lastModifiedBy>Владимир</cp:lastModifiedBy>
  <cp:revision>109</cp:revision>
  <dcterms:created xsi:type="dcterms:W3CDTF">2013-09-06T13:28:45Z</dcterms:created>
  <dcterms:modified xsi:type="dcterms:W3CDTF">2013-09-07T07:16:21Z</dcterms:modified>
</cp:coreProperties>
</file>