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1224" autoAdjust="0"/>
    <p:restoredTop sz="94660"/>
  </p:normalViewPr>
  <p:slideViewPr>
    <p:cSldViewPr>
      <p:cViewPr varScale="1">
        <p:scale>
          <a:sx n="103" d="100"/>
          <a:sy n="103" d="100"/>
        </p:scale>
        <p:origin x="-37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7C376-A6A8-4C35-A8B7-474EC9F1B051}" type="datetimeFigureOut">
              <a:rPr lang="ru-RU" smtClean="0"/>
              <a:pPr/>
              <a:t>29.12.2015</a:t>
            </a:fld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E59C13D-7BD9-4DE4-8295-4578D2998C8F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7C376-A6A8-4C35-A8B7-474EC9F1B051}" type="datetimeFigureOut">
              <a:rPr lang="ru-RU" smtClean="0"/>
              <a:pPr/>
              <a:t>29.12.2015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9C13D-7BD9-4DE4-8295-4578D2998C8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7C376-A6A8-4C35-A8B7-474EC9F1B051}" type="datetimeFigureOut">
              <a:rPr lang="ru-RU" smtClean="0"/>
              <a:pPr/>
              <a:t>29.12.2015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9C13D-7BD9-4DE4-8295-4578D2998C8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797C376-A6A8-4C35-A8B7-474EC9F1B051}" type="datetimeFigureOut">
              <a:rPr lang="ru-RU" smtClean="0"/>
              <a:pPr/>
              <a:t>29.12.2015</a:t>
            </a:fld>
            <a:endParaRPr lang="ru-RU" dirty="0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6E59C13D-7BD9-4DE4-8295-4578D2998C8F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7C376-A6A8-4C35-A8B7-474EC9F1B051}" type="datetimeFigureOut">
              <a:rPr lang="ru-RU" smtClean="0"/>
              <a:pPr/>
              <a:t>29.12.2015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9C13D-7BD9-4DE4-8295-4578D2998C8F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7C376-A6A8-4C35-A8B7-474EC9F1B051}" type="datetimeFigureOut">
              <a:rPr lang="ru-RU" smtClean="0"/>
              <a:pPr/>
              <a:t>29.12.2015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9C13D-7BD9-4DE4-8295-4578D2998C8F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9C13D-7BD9-4DE4-8295-4578D2998C8F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7C376-A6A8-4C35-A8B7-474EC9F1B051}" type="datetimeFigureOut">
              <a:rPr lang="ru-RU" smtClean="0"/>
              <a:pPr/>
              <a:t>29.12.2015</a:t>
            </a:fld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7C376-A6A8-4C35-A8B7-474EC9F1B051}" type="datetimeFigureOut">
              <a:rPr lang="ru-RU" smtClean="0"/>
              <a:pPr/>
              <a:t>29.12.2015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9C13D-7BD9-4DE4-8295-4578D2998C8F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7C376-A6A8-4C35-A8B7-474EC9F1B051}" type="datetimeFigureOut">
              <a:rPr lang="ru-RU" smtClean="0"/>
              <a:pPr/>
              <a:t>29.12.2015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9C13D-7BD9-4DE4-8295-4578D2998C8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797C376-A6A8-4C35-A8B7-474EC9F1B051}" type="datetimeFigureOut">
              <a:rPr lang="ru-RU" smtClean="0"/>
              <a:pPr/>
              <a:t>29.12.2015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6E59C13D-7BD9-4DE4-8295-4578D2998C8F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7C376-A6A8-4C35-A8B7-474EC9F1B051}" type="datetimeFigureOut">
              <a:rPr lang="ru-RU" smtClean="0"/>
              <a:pPr/>
              <a:t>29.12.2015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E59C13D-7BD9-4DE4-8295-4578D2998C8F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A797C376-A6A8-4C35-A8B7-474EC9F1B051}" type="datetimeFigureOut">
              <a:rPr lang="ru-RU" smtClean="0"/>
              <a:pPr/>
              <a:t>29.12.2015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6E59C13D-7BD9-4DE4-8295-4578D2998C8F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ru.wikipedia.org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5" Type="http://schemas.openxmlformats.org/officeDocument/2006/relationships/slide" Target="slide6.xml"/><Relationship Id="rId10" Type="http://schemas.openxmlformats.org/officeDocument/2006/relationships/slide" Target="slide11.xml"/><Relationship Id="rId4" Type="http://schemas.openxmlformats.org/officeDocument/2006/relationships/slide" Target="slide5.xml"/><Relationship Id="rId9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1340768"/>
            <a:ext cx="8305800" cy="1981200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Дисперсные системы и растворы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14348" y="428604"/>
            <a:ext cx="75009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Calibri Light" panose="020F0302020204030204" pitchFamily="34" charset="0"/>
              </a:rPr>
              <a:t>МБОУ </a:t>
            </a:r>
            <a:r>
              <a:rPr lang="ru-RU" dirty="0" err="1" smtClean="0">
                <a:solidFill>
                  <a:srgbClr val="002060"/>
                </a:solidFill>
                <a:latin typeface="Calibri Light" panose="020F0302020204030204" pitchFamily="34" charset="0"/>
              </a:rPr>
              <a:t>Белоберезковская</a:t>
            </a:r>
            <a:r>
              <a:rPr lang="ru-RU" dirty="0" smtClean="0">
                <a:solidFill>
                  <a:srgbClr val="002060"/>
                </a:solidFill>
                <a:latin typeface="Calibri Light" panose="020F0302020204030204" pitchFamily="34" charset="0"/>
              </a:rPr>
              <a:t> СОШ № 1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  <a:latin typeface="Calibri Light" panose="020F0302020204030204" pitchFamily="34" charset="0"/>
              </a:rPr>
              <a:t>п.г.т. Белая Берёзка, </a:t>
            </a:r>
            <a:r>
              <a:rPr lang="ru-RU" dirty="0" err="1" smtClean="0">
                <a:solidFill>
                  <a:srgbClr val="002060"/>
                </a:solidFill>
                <a:latin typeface="Calibri Light" panose="020F0302020204030204" pitchFamily="34" charset="0"/>
              </a:rPr>
              <a:t>Трубчевский</a:t>
            </a:r>
            <a:r>
              <a:rPr lang="ru-RU" dirty="0" smtClean="0">
                <a:solidFill>
                  <a:srgbClr val="002060"/>
                </a:solidFill>
                <a:latin typeface="Calibri Light" panose="020F0302020204030204" pitchFamily="34" charset="0"/>
              </a:rPr>
              <a:t> район, Брянская область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000100" y="4500570"/>
            <a:ext cx="771530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dirty="0" smtClean="0">
                <a:solidFill>
                  <a:srgbClr val="002060"/>
                </a:solidFill>
                <a:latin typeface="Calibri Light" panose="020F0302020204030204" pitchFamily="34" charset="0"/>
              </a:rPr>
              <a:t>Автор: </a:t>
            </a:r>
            <a:r>
              <a:rPr lang="ru-RU" dirty="0" err="1" smtClean="0">
                <a:solidFill>
                  <a:srgbClr val="002060"/>
                </a:solidFill>
                <a:latin typeface="Calibri Light" panose="020F0302020204030204" pitchFamily="34" charset="0"/>
              </a:rPr>
              <a:t>Цыбин</a:t>
            </a:r>
            <a:r>
              <a:rPr lang="ru-RU" dirty="0" smtClean="0">
                <a:solidFill>
                  <a:srgbClr val="002060"/>
                </a:solidFill>
                <a:latin typeface="Calibri Light" panose="020F0302020204030204" pitchFamily="34" charset="0"/>
              </a:rPr>
              <a:t> Руслан</a:t>
            </a:r>
            <a:endParaRPr lang="ru-RU" dirty="0" smtClean="0">
              <a:solidFill>
                <a:srgbClr val="002060"/>
              </a:solidFill>
              <a:latin typeface="Calibri Light" panose="020F0302020204030204" pitchFamily="34" charset="0"/>
            </a:endParaRPr>
          </a:p>
          <a:p>
            <a:pPr algn="r"/>
            <a:r>
              <a:rPr lang="ru-RU" dirty="0" smtClean="0">
                <a:solidFill>
                  <a:srgbClr val="002060"/>
                </a:solidFill>
                <a:latin typeface="Calibri Light" panose="020F0302020204030204" pitchFamily="34" charset="0"/>
              </a:rPr>
              <a:t>Класс: </a:t>
            </a:r>
            <a:r>
              <a:rPr lang="ru-RU" dirty="0" smtClean="0">
                <a:solidFill>
                  <a:srgbClr val="002060"/>
                </a:solidFill>
                <a:latin typeface="Calibri Light" panose="020F0302020204030204" pitchFamily="34" charset="0"/>
              </a:rPr>
              <a:t>11-а</a:t>
            </a:r>
            <a:endParaRPr lang="ru-RU" dirty="0" smtClean="0">
              <a:solidFill>
                <a:srgbClr val="002060"/>
              </a:solidFill>
              <a:latin typeface="Calibri Light" panose="020F0302020204030204" pitchFamily="34" charset="0"/>
            </a:endParaRPr>
          </a:p>
          <a:p>
            <a:pPr algn="r"/>
            <a:r>
              <a:rPr lang="ru-RU" dirty="0" smtClean="0">
                <a:solidFill>
                  <a:srgbClr val="002060"/>
                </a:solidFill>
                <a:latin typeface="Calibri Light" panose="020F0302020204030204" pitchFamily="34" charset="0"/>
              </a:rPr>
              <a:t>Учитель: Буренкова </a:t>
            </a:r>
            <a:r>
              <a:rPr lang="ru-RU" dirty="0" err="1" smtClean="0">
                <a:solidFill>
                  <a:srgbClr val="002060"/>
                </a:solidFill>
                <a:latin typeface="Calibri Light" panose="020F0302020204030204" pitchFamily="34" charset="0"/>
              </a:rPr>
              <a:t>Стелла</a:t>
            </a:r>
            <a:r>
              <a:rPr lang="ru-RU" dirty="0" smtClean="0">
                <a:solidFill>
                  <a:srgbClr val="002060"/>
                </a:solidFill>
                <a:latin typeface="Calibri Light" panose="020F0302020204030204" pitchFamily="34" charset="0"/>
              </a:rPr>
              <a:t> Ивановна</a:t>
            </a:r>
          </a:p>
          <a:p>
            <a:endParaRPr lang="ru-RU" dirty="0" smtClean="0">
              <a:solidFill>
                <a:srgbClr val="002060"/>
              </a:solidFill>
              <a:latin typeface="Calibri Light" panose="020F0302020204030204" pitchFamily="34" charset="0"/>
            </a:endParaRPr>
          </a:p>
          <a:p>
            <a:endParaRPr lang="ru-RU" dirty="0" smtClean="0">
              <a:solidFill>
                <a:srgbClr val="002060"/>
              </a:solidFill>
              <a:latin typeface="Calibri Light" panose="020F0302020204030204" pitchFamily="34" charset="0"/>
            </a:endParaRPr>
          </a:p>
          <a:p>
            <a:pPr algn="ctr"/>
            <a:r>
              <a:rPr lang="ru-RU" dirty="0" smtClean="0">
                <a:solidFill>
                  <a:srgbClr val="002060"/>
                </a:solidFill>
                <a:latin typeface="Calibri Light" panose="020F0302020204030204" pitchFamily="34" charset="0"/>
              </a:rPr>
              <a:t>2015</a:t>
            </a:r>
          </a:p>
          <a:p>
            <a:endParaRPr lang="ru-RU" dirty="0">
              <a:solidFill>
                <a:srgbClr val="002060"/>
              </a:solidFill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826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1052736"/>
            <a:ext cx="8291264" cy="5043264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</a:rPr>
              <a:t>Молярная концентрация </a:t>
            </a:r>
            <a:r>
              <a:rPr lang="ru-RU" dirty="0" smtClean="0">
                <a:solidFill>
                  <a:srgbClr val="002060"/>
                </a:solidFill>
              </a:rPr>
              <a:t> – отношение количества вещества растворённого вещества к объёму раствора.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-171400"/>
            <a:ext cx="8085584" cy="1030560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rgbClr val="002060"/>
                </a:solidFill>
              </a:rPr>
              <a:t>Молярная концентрация </a:t>
            </a:r>
            <a:r>
              <a:rPr lang="ru-RU" sz="3200" dirty="0">
                <a:solidFill>
                  <a:srgbClr val="002060"/>
                </a:solidFill>
              </a:rPr>
              <a:t>С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57513" y="2605088"/>
            <a:ext cx="3228975" cy="164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Управляющая кнопка: назад 4">
            <a:hlinkClick r:id="" action="ppaction://hlinkshowjump?jump=previousslide" highlightClick="1"/>
          </p:cNvPr>
          <p:cNvSpPr/>
          <p:nvPr/>
        </p:nvSpPr>
        <p:spPr>
          <a:xfrm>
            <a:off x="7018413" y="5877272"/>
            <a:ext cx="432048" cy="43204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возврат 5">
            <a:hlinkClick r:id="" action="ppaction://hlinkshowjump?jump=lastslideviewed" highlightClick="1"/>
          </p:cNvPr>
          <p:cNvSpPr/>
          <p:nvPr/>
        </p:nvSpPr>
        <p:spPr>
          <a:xfrm>
            <a:off x="7594477" y="5877272"/>
            <a:ext cx="504056" cy="43204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8242549" y="5877272"/>
            <a:ext cx="504056" cy="4320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08917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908720"/>
            <a:ext cx="8568952" cy="5544616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solidFill>
                  <a:srgbClr val="002060"/>
                </a:solidFill>
              </a:rPr>
              <a:t>Моляльная </a:t>
            </a:r>
            <a:r>
              <a:rPr lang="ru-RU" b="1" dirty="0" smtClean="0">
                <a:solidFill>
                  <a:srgbClr val="002060"/>
                </a:solidFill>
              </a:rPr>
              <a:t>концентрация</a:t>
            </a:r>
            <a:r>
              <a:rPr lang="ru-RU" dirty="0" smtClean="0">
                <a:solidFill>
                  <a:srgbClr val="002060"/>
                </a:solidFill>
              </a:rPr>
              <a:t> – отношение количества растворённого вещества к массе растворителя.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endParaRPr lang="ru-RU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1219200"/>
          </a:xfrm>
        </p:spPr>
        <p:txBody>
          <a:bodyPr>
            <a:normAutofit/>
          </a:bodyPr>
          <a:lstStyle/>
          <a:p>
            <a:pPr algn="ctr"/>
            <a:r>
              <a:rPr lang="ru-RU" sz="3200" dirty="0">
                <a:solidFill>
                  <a:srgbClr val="002060"/>
                </a:solidFill>
              </a:rPr>
              <a:t>Моляльная концентрация </a:t>
            </a:r>
            <a:br>
              <a:rPr lang="ru-RU" sz="3200" dirty="0">
                <a:solidFill>
                  <a:srgbClr val="002060"/>
                </a:solidFill>
              </a:rPr>
            </a:br>
            <a:endParaRPr lang="ru-RU" sz="3200" dirty="0"/>
          </a:p>
        </p:txBody>
      </p:sp>
      <p:pic>
        <p:nvPicPr>
          <p:cNvPr id="3074" name="Picture 2" descr="http://www.studfiles.ru/html/2706/9/html_lAAaGyAYui.WfmA/htmlconvd-dpJQPU_html_m33cf7b62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093505"/>
            <a:ext cx="5312041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Управляющая кнопка: назад 4">
            <a:hlinkClick r:id="" action="ppaction://hlinkshowjump?jump=previousslide" highlightClick="1"/>
          </p:cNvPr>
          <p:cNvSpPr/>
          <p:nvPr/>
        </p:nvSpPr>
        <p:spPr>
          <a:xfrm>
            <a:off x="7018413" y="5877272"/>
            <a:ext cx="432048" cy="43204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возврат 5">
            <a:hlinkClick r:id="" action="ppaction://hlinkshowjump?jump=lastslideviewed" highlightClick="1"/>
          </p:cNvPr>
          <p:cNvSpPr/>
          <p:nvPr/>
        </p:nvSpPr>
        <p:spPr>
          <a:xfrm>
            <a:off x="7594477" y="5877272"/>
            <a:ext cx="504056" cy="43204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8242549" y="5877272"/>
            <a:ext cx="504056" cy="4320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9550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980728"/>
            <a:ext cx="8424936" cy="5400600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</a:rPr>
              <a:t>Раствор</a:t>
            </a:r>
            <a:r>
              <a:rPr lang="ru-RU" dirty="0" smtClean="0">
                <a:solidFill>
                  <a:srgbClr val="002060"/>
                </a:solidFill>
              </a:rPr>
              <a:t> – гомогенная (однородная) система, состоящая из частиц растворённого вещества, растворителя и продуктов их взаимодействия.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</a:rPr>
              <a:t>1. Молекулярные</a:t>
            </a:r>
            <a:r>
              <a:rPr lang="ru-RU" dirty="0" smtClean="0">
                <a:solidFill>
                  <a:srgbClr val="002060"/>
                </a:solidFill>
              </a:rPr>
              <a:t> – это водные растворы неэлектролитов – органических веществ.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</a:rPr>
              <a:t>2. Молекулярно – ионные</a:t>
            </a:r>
            <a:r>
              <a:rPr lang="ru-RU" dirty="0" smtClean="0">
                <a:solidFill>
                  <a:srgbClr val="002060"/>
                </a:solidFill>
              </a:rPr>
              <a:t> – это растворы слабых электролитов.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</a:rPr>
              <a:t>3. Ионные</a:t>
            </a:r>
            <a:r>
              <a:rPr lang="ru-RU" dirty="0" smtClean="0">
                <a:solidFill>
                  <a:srgbClr val="002060"/>
                </a:solidFill>
              </a:rPr>
              <a:t> – это растворы сильных электролитов.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152400"/>
            <a:ext cx="8363272" cy="1188368"/>
          </a:xfrm>
        </p:spPr>
        <p:txBody>
          <a:bodyPr>
            <a:normAutofit/>
          </a:bodyPr>
          <a:lstStyle/>
          <a:p>
            <a:pPr algn="ctr"/>
            <a:r>
              <a:rPr lang="ru-RU" sz="3200" dirty="0">
                <a:solidFill>
                  <a:srgbClr val="002060"/>
                </a:solidFill>
              </a:rPr>
              <a:t>Группы растворов</a:t>
            </a:r>
            <a:br>
              <a:rPr lang="ru-RU" sz="3200" dirty="0">
                <a:solidFill>
                  <a:srgbClr val="002060"/>
                </a:solidFill>
              </a:rPr>
            </a:br>
            <a:endParaRPr lang="ru-RU" sz="3200" dirty="0"/>
          </a:p>
        </p:txBody>
      </p:sp>
      <p:sp>
        <p:nvSpPr>
          <p:cNvPr id="4" name="Управляющая кнопка: назад 3">
            <a:hlinkClick r:id="" action="ppaction://hlinkshowjump?jump=previousslide" highlightClick="1"/>
          </p:cNvPr>
          <p:cNvSpPr/>
          <p:nvPr/>
        </p:nvSpPr>
        <p:spPr>
          <a:xfrm>
            <a:off x="7018413" y="5877272"/>
            <a:ext cx="432048" cy="43204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возврат 4">
            <a:hlinkClick r:id="" action="ppaction://hlinkshowjump?jump=lastslideviewed" highlightClick="1"/>
          </p:cNvPr>
          <p:cNvSpPr/>
          <p:nvPr/>
        </p:nvSpPr>
        <p:spPr>
          <a:xfrm>
            <a:off x="7594477" y="5877272"/>
            <a:ext cx="504056" cy="43204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242549" y="5877272"/>
            <a:ext cx="504056" cy="4320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04622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28728" y="714356"/>
            <a:ext cx="64294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rgbClr val="002060"/>
                </a:solidFill>
              </a:rPr>
              <a:t>Источники информации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85786" y="1500174"/>
            <a:ext cx="764386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002060"/>
                </a:solidFill>
                <a:latin typeface="Calibri Light" panose="020F0302020204030204" pitchFamily="34" charset="0"/>
                <a:hlinkClick r:id="rId2"/>
              </a:rPr>
              <a:t>https://</a:t>
            </a:r>
            <a:r>
              <a:rPr lang="en-US" sz="2400" dirty="0" smtClean="0">
                <a:solidFill>
                  <a:srgbClr val="002060"/>
                </a:solidFill>
                <a:latin typeface="Calibri Light" panose="020F0302020204030204" pitchFamily="34" charset="0"/>
                <a:hlinkClick r:id="rId2"/>
              </a:rPr>
              <a:t>ru.wikipedia.org</a:t>
            </a:r>
            <a:endParaRPr lang="ru-RU" sz="2400" dirty="0" smtClean="0">
              <a:solidFill>
                <a:srgbClr val="002060"/>
              </a:solidFill>
              <a:latin typeface="Calibri Light" panose="020F0302020204030204" pitchFamily="34" charset="0"/>
            </a:endParaRPr>
          </a:p>
          <a:p>
            <a:endParaRPr lang="ru-RU" sz="2400" dirty="0" smtClean="0">
              <a:solidFill>
                <a:srgbClr val="002060"/>
              </a:solidFill>
              <a:latin typeface="Calibri Light" panose="020F0302020204030204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002060"/>
                </a:solidFill>
                <a:latin typeface="Calibri Light" panose="020F0302020204030204" pitchFamily="34" charset="0"/>
              </a:rPr>
              <a:t>ХИМИЯ. 11 класс: учеб. для </a:t>
            </a:r>
            <a:r>
              <a:rPr lang="ru-RU" sz="2400" dirty="0" err="1" smtClean="0">
                <a:solidFill>
                  <a:srgbClr val="002060"/>
                </a:solidFill>
                <a:latin typeface="Calibri Light" panose="020F0302020204030204" pitchFamily="34" charset="0"/>
              </a:rPr>
              <a:t>общеобразоват</a:t>
            </a:r>
            <a:r>
              <a:rPr lang="ru-RU" sz="2400" dirty="0" smtClean="0">
                <a:solidFill>
                  <a:srgbClr val="002060"/>
                </a:solidFill>
                <a:latin typeface="Calibri Light" panose="020F0302020204030204" pitchFamily="34" charset="0"/>
              </a:rPr>
              <a:t>. учреждений/ О. С. Габриелян, Г. Г. </a:t>
            </a:r>
            <a:r>
              <a:rPr lang="ru-RU" sz="2400" dirty="0" err="1" smtClean="0">
                <a:solidFill>
                  <a:srgbClr val="002060"/>
                </a:solidFill>
                <a:latin typeface="Calibri Light" panose="020F0302020204030204" pitchFamily="34" charset="0"/>
              </a:rPr>
              <a:t>Лысова.-М</a:t>
            </a:r>
            <a:r>
              <a:rPr lang="ru-RU" sz="2400" dirty="0" smtClean="0">
                <a:solidFill>
                  <a:srgbClr val="002060"/>
                </a:solidFill>
                <a:latin typeface="Calibri Light" panose="020F0302020204030204" pitchFamily="34" charset="0"/>
              </a:rPr>
              <a:t>.: Дрофа, 2013</a:t>
            </a:r>
            <a:endParaRPr lang="ru-RU" sz="2400" dirty="0">
              <a:solidFill>
                <a:srgbClr val="002060"/>
              </a:solidFill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7838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1052736"/>
            <a:ext cx="8568952" cy="5328592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hlinkClick r:id="rId2" action="ppaction://hlinksldjump"/>
              </a:rPr>
              <a:t>1. Понятие дисперсной системы</a:t>
            </a:r>
            <a:endParaRPr lang="ru-RU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hlinkClick r:id="rId3" action="ppaction://hlinksldjump"/>
              </a:rPr>
              <a:t>а) Примеры дисперсных систем</a:t>
            </a:r>
            <a:endParaRPr lang="ru-RU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hlinkClick r:id="rId4" action="ppaction://hlinksldjump"/>
              </a:rPr>
              <a:t>б) Классификация дисперсных систем и растворов</a:t>
            </a:r>
            <a:endParaRPr lang="ru-RU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hlinkClick r:id="rId5" action="ppaction://hlinksldjump"/>
              </a:rPr>
              <a:t>2. Понятие взвеси</a:t>
            </a:r>
            <a:endParaRPr lang="ru-RU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hlinkClick r:id="rId6" action="ppaction://hlinksldjump"/>
              </a:rPr>
              <a:t>3. Понятие коллоидной системы</a:t>
            </a:r>
            <a:endParaRPr lang="ru-RU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hlinkClick r:id="rId7" action="ppaction://hlinksldjump"/>
              </a:rPr>
              <a:t>4. Понятие раствора</a:t>
            </a:r>
            <a:endParaRPr lang="ru-RU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hlinkClick r:id="rId8" action="ppaction://hlinksldjump"/>
              </a:rPr>
              <a:t>5. Массовая доля вещества в растворе 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  <a:hlinkClick r:id="rId8" action="ppaction://hlinksldjump"/>
              </a:rPr>
              <a:t>w</a:t>
            </a:r>
            <a:endParaRPr lang="ru-RU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  <a:hlinkClick r:id="rId9" action="ppaction://hlinksldjump"/>
              </a:rPr>
              <a:t>6.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hlinkClick r:id="rId9" action="ppaction://hlinksldjump"/>
              </a:rPr>
              <a:t>Молярная концентрация</a:t>
            </a:r>
            <a:endParaRPr lang="ru-RU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hlinkClick r:id="rId10" action="ppaction://hlinksldjump"/>
              </a:rPr>
              <a:t>7. Моляльная концентрация </a:t>
            </a:r>
            <a:endParaRPr lang="ru-RU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hlinkClick r:id="rId11" action="ppaction://hlinksldjump"/>
              </a:rPr>
              <a:t>8. Группы растворов</a:t>
            </a:r>
            <a:endParaRPr lang="ru-RU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-243408"/>
            <a:ext cx="8229600" cy="1219200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002060"/>
                </a:solidFill>
              </a:rPr>
              <a:t>Оглавление</a:t>
            </a:r>
            <a:endParaRPr lang="ru-RU" sz="3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702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1124744"/>
            <a:ext cx="8496944" cy="5184576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</a:rPr>
              <a:t>Дисперсными</a:t>
            </a:r>
            <a:r>
              <a:rPr lang="ru-RU" dirty="0" smtClean="0">
                <a:solidFill>
                  <a:srgbClr val="002060"/>
                </a:solidFill>
              </a:rPr>
              <a:t> называют гетерогенные системы, в которых одно вещество в виде очень мелких частиц равномерно распределено в объёме другого.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То вещество, которое присутствует в меньшем количестве и распределено в объёме другого, называют </a:t>
            </a:r>
            <a:r>
              <a:rPr lang="ru-RU" b="1" dirty="0" smtClean="0">
                <a:solidFill>
                  <a:srgbClr val="002060"/>
                </a:solidFill>
              </a:rPr>
              <a:t>дисперсной фазой.</a:t>
            </a:r>
            <a:endParaRPr lang="ru-RU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Вещество, присутствующее в большем количестве, в объёме которого распределена дисперсная фаза, называют </a:t>
            </a:r>
            <a:r>
              <a:rPr lang="ru-RU" b="1" dirty="0" smtClean="0">
                <a:solidFill>
                  <a:srgbClr val="002060"/>
                </a:solidFill>
              </a:rPr>
              <a:t>дисперсионной средой.</a:t>
            </a:r>
            <a:endParaRPr lang="ru-RU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1219200"/>
          </a:xfrm>
        </p:spPr>
        <p:txBody>
          <a:bodyPr>
            <a:normAutofit/>
          </a:bodyPr>
          <a:lstStyle/>
          <a:p>
            <a:pPr algn="ctr"/>
            <a:r>
              <a:rPr lang="ru-RU" sz="3200" dirty="0">
                <a:solidFill>
                  <a:srgbClr val="002060"/>
                </a:solidFill>
              </a:rPr>
              <a:t>Понятие дисперсной системы</a:t>
            </a:r>
            <a:br>
              <a:rPr lang="ru-RU" sz="3200" dirty="0">
                <a:solidFill>
                  <a:srgbClr val="002060"/>
                </a:solidFill>
              </a:rPr>
            </a:b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4" name="Управляющая кнопка: назад 3">
            <a:hlinkClick r:id="" action="ppaction://hlinkshowjump?jump=previousslide" highlightClick="1"/>
          </p:cNvPr>
          <p:cNvSpPr/>
          <p:nvPr/>
        </p:nvSpPr>
        <p:spPr>
          <a:xfrm>
            <a:off x="7018413" y="5877272"/>
            <a:ext cx="432048" cy="43204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возврат 4">
            <a:hlinkClick r:id="" action="ppaction://hlinkshowjump?jump=lastslideviewed" highlightClick="1"/>
          </p:cNvPr>
          <p:cNvSpPr/>
          <p:nvPr/>
        </p:nvSpPr>
        <p:spPr>
          <a:xfrm>
            <a:off x="7594477" y="5877272"/>
            <a:ext cx="504056" cy="43204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242549" y="5877272"/>
            <a:ext cx="504056" cy="4320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17255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-387424"/>
            <a:ext cx="8229600" cy="1219200"/>
          </a:xfrm>
        </p:spPr>
        <p:txBody>
          <a:bodyPr>
            <a:normAutofit/>
          </a:bodyPr>
          <a:lstStyle/>
          <a:p>
            <a:pPr algn="ctr"/>
            <a:r>
              <a:rPr lang="ru-RU" sz="3200" dirty="0">
                <a:solidFill>
                  <a:srgbClr val="002060"/>
                </a:solidFill>
              </a:rPr>
              <a:t>Примеры дисперсных систем</a:t>
            </a:r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72242" y="899525"/>
            <a:ext cx="5328592" cy="5445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Управляющая кнопка: назад 3">
            <a:hlinkClick r:id="" action="ppaction://hlinkshowjump?jump=previousslide" highlightClick="1"/>
          </p:cNvPr>
          <p:cNvSpPr/>
          <p:nvPr/>
        </p:nvSpPr>
        <p:spPr>
          <a:xfrm>
            <a:off x="7018413" y="5877272"/>
            <a:ext cx="432048" cy="43204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возврат 4">
            <a:hlinkClick r:id="" action="ppaction://hlinkshowjump?jump=lastslideviewed" highlightClick="1"/>
          </p:cNvPr>
          <p:cNvSpPr/>
          <p:nvPr/>
        </p:nvSpPr>
        <p:spPr>
          <a:xfrm>
            <a:off x="7594477" y="5877272"/>
            <a:ext cx="504056" cy="43204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242549" y="5877272"/>
            <a:ext cx="504056" cy="4320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37999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200" dirty="0">
                <a:solidFill>
                  <a:srgbClr val="002060"/>
                </a:solidFill>
              </a:rPr>
              <a:t>Классификация дисперсных систем и растворов</a:t>
            </a:r>
            <a:br>
              <a:rPr lang="ru-RU" sz="3200" dirty="0">
                <a:solidFill>
                  <a:srgbClr val="002060"/>
                </a:solidFill>
              </a:rPr>
            </a:br>
            <a:endParaRPr lang="ru-RU" sz="32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196752"/>
            <a:ext cx="6840200" cy="45375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Управляющая кнопка: назад 3">
            <a:hlinkClick r:id="" action="ppaction://hlinkshowjump?jump=previousslide" highlightClick="1"/>
          </p:cNvPr>
          <p:cNvSpPr/>
          <p:nvPr/>
        </p:nvSpPr>
        <p:spPr>
          <a:xfrm>
            <a:off x="7018413" y="5877272"/>
            <a:ext cx="432048" cy="43204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возврат 4">
            <a:hlinkClick r:id="" action="ppaction://hlinkshowjump?jump=lastslideviewed" highlightClick="1"/>
          </p:cNvPr>
          <p:cNvSpPr/>
          <p:nvPr/>
        </p:nvSpPr>
        <p:spPr>
          <a:xfrm>
            <a:off x="7594477" y="5877272"/>
            <a:ext cx="504056" cy="43204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242549" y="5877272"/>
            <a:ext cx="504056" cy="4320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51214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908720"/>
            <a:ext cx="8496944" cy="547260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</a:rPr>
              <a:t>Взвеси</a:t>
            </a:r>
            <a:r>
              <a:rPr lang="ru-RU" dirty="0" smtClean="0">
                <a:solidFill>
                  <a:srgbClr val="002060"/>
                </a:solidFill>
              </a:rPr>
              <a:t> – это дисперсные системы, в которых размер частиц фазы более 100 нм.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1. </a:t>
            </a:r>
            <a:r>
              <a:rPr lang="ru-RU" b="1" dirty="0" smtClean="0">
                <a:solidFill>
                  <a:srgbClr val="002060"/>
                </a:solidFill>
              </a:rPr>
              <a:t>Эмульсии</a:t>
            </a:r>
            <a:r>
              <a:rPr lang="ru-RU" dirty="0" smtClean="0">
                <a:solidFill>
                  <a:srgbClr val="002060"/>
                </a:solidFill>
              </a:rPr>
              <a:t> (и среда, и фаза – нерастворимые друг в друге жидкости). Примеры: молоко, лимфа, водоэмульсионные краски.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2. </a:t>
            </a:r>
            <a:r>
              <a:rPr lang="ru-RU" b="1" dirty="0" smtClean="0">
                <a:solidFill>
                  <a:srgbClr val="002060"/>
                </a:solidFill>
              </a:rPr>
              <a:t>Суспензии</a:t>
            </a:r>
            <a:r>
              <a:rPr lang="ru-RU" dirty="0" smtClean="0">
                <a:solidFill>
                  <a:srgbClr val="002060"/>
                </a:solidFill>
              </a:rPr>
              <a:t> (среда – жидкость, а фаза – нерастворимое в ней твёрдое вещество). Примеры: </a:t>
            </a:r>
            <a:r>
              <a:rPr lang="en-US" dirty="0" smtClean="0">
                <a:solidFill>
                  <a:srgbClr val="002060"/>
                </a:solidFill>
              </a:rPr>
              <a:t>“</a:t>
            </a:r>
            <a:r>
              <a:rPr lang="ru-RU" dirty="0" smtClean="0">
                <a:solidFill>
                  <a:srgbClr val="002060"/>
                </a:solidFill>
              </a:rPr>
              <a:t>известковое молоко</a:t>
            </a:r>
            <a:r>
              <a:rPr lang="en-US" dirty="0" smtClean="0">
                <a:solidFill>
                  <a:srgbClr val="002060"/>
                </a:solidFill>
              </a:rPr>
              <a:t>”</a:t>
            </a:r>
            <a:r>
              <a:rPr lang="ru-RU" dirty="0" smtClean="0">
                <a:solidFill>
                  <a:srgbClr val="002060"/>
                </a:solidFill>
              </a:rPr>
              <a:t>, взвешенный в воде речной и морской ил, живая взвесь микроскопических живых организмов в морской воде.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3. </a:t>
            </a:r>
            <a:r>
              <a:rPr lang="ru-RU" b="1" dirty="0" smtClean="0">
                <a:solidFill>
                  <a:srgbClr val="002060"/>
                </a:solidFill>
              </a:rPr>
              <a:t>Аэрозоли</a:t>
            </a:r>
            <a:r>
              <a:rPr lang="ru-RU" dirty="0" smtClean="0">
                <a:solidFill>
                  <a:srgbClr val="002060"/>
                </a:solidFill>
              </a:rPr>
              <a:t> – взвеси в газе. Мелких частиц жидкостей или твёрдых веществ. Различают</a:t>
            </a:r>
            <a:r>
              <a:rPr lang="ru-RU" b="1" dirty="0" smtClean="0">
                <a:solidFill>
                  <a:srgbClr val="002060"/>
                </a:solidFill>
              </a:rPr>
              <a:t> пыли, дымы, туманы.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>
                <a:solidFill>
                  <a:srgbClr val="002060"/>
                </a:solidFill>
              </a:rPr>
              <a:t>Понятие взвеси</a:t>
            </a:r>
            <a:br>
              <a:rPr lang="ru-RU" sz="3200" dirty="0">
                <a:solidFill>
                  <a:srgbClr val="002060"/>
                </a:solidFill>
              </a:rPr>
            </a:br>
            <a:endParaRPr lang="ru-RU" sz="3200" dirty="0"/>
          </a:p>
        </p:txBody>
      </p:sp>
      <p:sp>
        <p:nvSpPr>
          <p:cNvPr id="4" name="Управляющая кнопка: назад 3">
            <a:hlinkClick r:id="" action="ppaction://hlinkshowjump?jump=previousslide" highlightClick="1"/>
          </p:cNvPr>
          <p:cNvSpPr/>
          <p:nvPr/>
        </p:nvSpPr>
        <p:spPr>
          <a:xfrm>
            <a:off x="7018413" y="6047049"/>
            <a:ext cx="432048" cy="43204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возврат 4">
            <a:hlinkClick r:id="" action="ppaction://hlinkshowjump?jump=lastslideviewed" highlightClick="1"/>
          </p:cNvPr>
          <p:cNvSpPr/>
          <p:nvPr/>
        </p:nvSpPr>
        <p:spPr>
          <a:xfrm>
            <a:off x="7594477" y="6047049"/>
            <a:ext cx="504056" cy="43204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242549" y="6047049"/>
            <a:ext cx="504056" cy="4320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7356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836712"/>
            <a:ext cx="8496944" cy="554461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</a:rPr>
              <a:t>Коллоидные системы</a:t>
            </a:r>
            <a:r>
              <a:rPr lang="ru-RU" dirty="0" smtClean="0">
                <a:solidFill>
                  <a:srgbClr val="002060"/>
                </a:solidFill>
              </a:rPr>
              <a:t> – это такие дисперсные системы, в которых размер частиц фазы от 100 до 1 нм.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</a:rPr>
              <a:t>1. Коллоидные растворы, </a:t>
            </a:r>
            <a:r>
              <a:rPr lang="ru-RU" dirty="0" smtClean="0">
                <a:solidFill>
                  <a:srgbClr val="002060"/>
                </a:solidFill>
              </a:rPr>
              <a:t>или </a:t>
            </a:r>
            <a:r>
              <a:rPr lang="ru-RU" b="1" dirty="0" smtClean="0">
                <a:solidFill>
                  <a:srgbClr val="002060"/>
                </a:solidFill>
              </a:rPr>
              <a:t>золи: </a:t>
            </a:r>
            <a:r>
              <a:rPr lang="ru-RU" dirty="0" smtClean="0">
                <a:solidFill>
                  <a:srgbClr val="002060"/>
                </a:solidFill>
              </a:rPr>
              <a:t>большинство жидкостей живой клетки (цитоплазма, ядерный сок – кариоплазма и т. д.) и живого организма в целом 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(кровь, лимфа, тканевая жидкость и т. д.).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</a:rPr>
              <a:t>Эффект Тиндаля:</a:t>
            </a:r>
            <a:r>
              <a:rPr lang="ru-RU" dirty="0" smtClean="0">
                <a:solidFill>
                  <a:srgbClr val="002060"/>
                </a:solidFill>
              </a:rPr>
              <a:t> раствор отличают по образующейся </a:t>
            </a:r>
            <a:r>
              <a:rPr lang="en-US" dirty="0" smtClean="0">
                <a:solidFill>
                  <a:srgbClr val="002060"/>
                </a:solidFill>
              </a:rPr>
              <a:t>“</a:t>
            </a:r>
            <a:r>
              <a:rPr lang="ru-RU" dirty="0" smtClean="0">
                <a:solidFill>
                  <a:srgbClr val="002060"/>
                </a:solidFill>
              </a:rPr>
              <a:t>светящейся дорожке</a:t>
            </a:r>
            <a:r>
              <a:rPr lang="en-US" dirty="0" smtClean="0">
                <a:solidFill>
                  <a:srgbClr val="002060"/>
                </a:solidFill>
              </a:rPr>
              <a:t>” – </a:t>
            </a:r>
            <a:r>
              <a:rPr lang="ru-RU" dirty="0" smtClean="0">
                <a:solidFill>
                  <a:srgbClr val="002060"/>
                </a:solidFill>
              </a:rPr>
              <a:t>конусу при пропускании через них луча света.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</a:rPr>
              <a:t>Коагуляция</a:t>
            </a:r>
            <a:r>
              <a:rPr lang="ru-RU" dirty="0" smtClean="0">
                <a:solidFill>
                  <a:srgbClr val="002060"/>
                </a:solidFill>
              </a:rPr>
              <a:t> – явление слипания коллоидных частиц и выпадения их в осадок – наблюдается при нейтрализации зарядов этих частиц, когда в коллоидный раствор добавляют электролит.</a:t>
            </a:r>
            <a:endParaRPr lang="ru-RU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</a:rPr>
              <a:t>2.  Гели </a:t>
            </a:r>
            <a:r>
              <a:rPr lang="ru-RU" dirty="0" smtClean="0">
                <a:solidFill>
                  <a:srgbClr val="002060"/>
                </a:solidFill>
              </a:rPr>
              <a:t>или </a:t>
            </a:r>
            <a:r>
              <a:rPr lang="ru-RU" b="1" dirty="0" smtClean="0">
                <a:solidFill>
                  <a:srgbClr val="002060"/>
                </a:solidFill>
              </a:rPr>
              <a:t>студни</a:t>
            </a:r>
            <a:r>
              <a:rPr lang="ru-RU" dirty="0" smtClean="0">
                <a:solidFill>
                  <a:srgbClr val="002060"/>
                </a:solidFill>
              </a:rPr>
              <a:t>: представляют собой студенистые осадки, образующиеся при коагуляции золей.</a:t>
            </a:r>
            <a:endParaRPr lang="ru-RU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600" dirty="0">
                <a:solidFill>
                  <a:srgbClr val="002060"/>
                </a:solidFill>
              </a:rPr>
              <a:t>Понятие коллоидной системы</a:t>
            </a:r>
            <a:r>
              <a:rPr lang="ru-RU" dirty="0">
                <a:solidFill>
                  <a:srgbClr val="002060"/>
                </a:solidFill>
              </a:rPr>
              <a:t/>
            </a:r>
            <a:br>
              <a:rPr lang="ru-RU" dirty="0">
                <a:solidFill>
                  <a:srgbClr val="002060"/>
                </a:solidFill>
              </a:rPr>
            </a:br>
            <a:endParaRPr lang="ru-RU" dirty="0"/>
          </a:p>
        </p:txBody>
      </p:sp>
      <p:sp>
        <p:nvSpPr>
          <p:cNvPr id="4" name="Управляющая кнопка: назад 3">
            <a:hlinkClick r:id="" action="ppaction://hlinkshowjump?jump=previousslide" highlightClick="1"/>
          </p:cNvPr>
          <p:cNvSpPr/>
          <p:nvPr/>
        </p:nvSpPr>
        <p:spPr>
          <a:xfrm>
            <a:off x="7162429" y="5949280"/>
            <a:ext cx="432048" cy="43204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возврат 4">
            <a:hlinkClick r:id="" action="ppaction://hlinkshowjump?jump=lastslideviewed" highlightClick="1"/>
          </p:cNvPr>
          <p:cNvSpPr/>
          <p:nvPr/>
        </p:nvSpPr>
        <p:spPr>
          <a:xfrm>
            <a:off x="7738493" y="5949280"/>
            <a:ext cx="504056" cy="43204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386565" y="5949280"/>
            <a:ext cx="504056" cy="4320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83053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908720"/>
            <a:ext cx="8352928" cy="5616624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</a:rPr>
              <a:t>Раствором</a:t>
            </a:r>
            <a:r>
              <a:rPr lang="ru-RU" dirty="0" smtClean="0">
                <a:solidFill>
                  <a:srgbClr val="002060"/>
                </a:solidFill>
              </a:rPr>
              <a:t> называют гомогенную систему, состоящую из двух и более веществ.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Растворы называют </a:t>
            </a:r>
            <a:r>
              <a:rPr lang="ru-RU" b="1" dirty="0" smtClean="0">
                <a:solidFill>
                  <a:srgbClr val="002060"/>
                </a:solidFill>
              </a:rPr>
              <a:t>истинными</a:t>
            </a:r>
            <a:r>
              <a:rPr lang="ru-RU" dirty="0" smtClean="0">
                <a:solidFill>
                  <a:srgbClr val="002060"/>
                </a:solidFill>
              </a:rPr>
              <a:t>, если требуется подчеркнуть их отличие от коллоидных растворов.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</a:rPr>
              <a:t>Растворителем</a:t>
            </a:r>
            <a:r>
              <a:rPr lang="ru-RU" dirty="0" smtClean="0">
                <a:solidFill>
                  <a:srgbClr val="002060"/>
                </a:solidFill>
              </a:rPr>
              <a:t> считают вещество, агрегатное состояние которого не изменяется при образовании раствора.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764704"/>
            <a:ext cx="8229600" cy="68431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>
                <a:solidFill>
                  <a:srgbClr val="002060"/>
                </a:solidFill>
              </a:rPr>
              <a:t>Понятие раствора</a:t>
            </a:r>
            <a:r>
              <a:rPr lang="ru-RU" dirty="0">
                <a:solidFill>
                  <a:srgbClr val="002060"/>
                </a:solidFill>
              </a:rPr>
              <a:t/>
            </a:r>
            <a:br>
              <a:rPr lang="ru-RU" dirty="0">
                <a:solidFill>
                  <a:srgbClr val="002060"/>
                </a:solidFill>
              </a:rPr>
            </a:br>
            <a:endParaRPr lang="ru-RU" dirty="0"/>
          </a:p>
        </p:txBody>
      </p:sp>
      <p:sp>
        <p:nvSpPr>
          <p:cNvPr id="4" name="Управляющая кнопка: назад 3">
            <a:hlinkClick r:id="" action="ppaction://hlinkshowjump?jump=previousslide" highlightClick="1"/>
          </p:cNvPr>
          <p:cNvSpPr/>
          <p:nvPr/>
        </p:nvSpPr>
        <p:spPr>
          <a:xfrm>
            <a:off x="7018413" y="5877272"/>
            <a:ext cx="432048" cy="43204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возврат 4">
            <a:hlinkClick r:id="" action="ppaction://hlinkshowjump?jump=lastslideviewed" highlightClick="1"/>
          </p:cNvPr>
          <p:cNvSpPr/>
          <p:nvPr/>
        </p:nvSpPr>
        <p:spPr>
          <a:xfrm>
            <a:off x="7594477" y="5877272"/>
            <a:ext cx="504056" cy="43204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242549" y="5877272"/>
            <a:ext cx="504056" cy="4320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47350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1052736"/>
            <a:ext cx="8280920" cy="5328592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solidFill>
                  <a:srgbClr val="002060"/>
                </a:solidFill>
              </a:rPr>
              <a:t>Массовая доля вещества в растворе 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dirty="0" smtClean="0">
                <a:solidFill>
                  <a:srgbClr val="002060"/>
                </a:solidFill>
              </a:rPr>
              <a:t>– отношение массы растворённого вещества к массе раствора.</a:t>
            </a:r>
            <a:endParaRPr lang="ru-RU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116632"/>
            <a:ext cx="8229600" cy="1219200"/>
          </a:xfrm>
        </p:spPr>
        <p:txBody>
          <a:bodyPr>
            <a:normAutofit/>
          </a:bodyPr>
          <a:lstStyle/>
          <a:p>
            <a:pPr algn="ctr"/>
            <a:r>
              <a:rPr lang="ru-RU" sz="3200" dirty="0">
                <a:solidFill>
                  <a:srgbClr val="002060"/>
                </a:solidFill>
              </a:rPr>
              <a:t>Массовая доля вещества в растворе </a:t>
            </a:r>
            <a:r>
              <a:rPr lang="en-US" sz="3200" dirty="0">
                <a:solidFill>
                  <a:srgbClr val="002060"/>
                </a:solidFill>
              </a:rPr>
              <a:t>w</a:t>
            </a:r>
            <a:r>
              <a:rPr lang="ru-RU" sz="3200" dirty="0">
                <a:solidFill>
                  <a:srgbClr val="002060"/>
                </a:solidFill>
              </a:rPr>
              <a:t/>
            </a:r>
            <a:br>
              <a:rPr lang="ru-RU" sz="3200" dirty="0">
                <a:solidFill>
                  <a:srgbClr val="002060"/>
                </a:solidFill>
              </a:rPr>
            </a:br>
            <a:endParaRPr lang="ru-RU" sz="3200" dirty="0"/>
          </a:p>
        </p:txBody>
      </p:sp>
      <p:pic>
        <p:nvPicPr>
          <p:cNvPr id="1026" name="Picture 2" descr="http://distant-lessons.ru/wp-content/uploads/2013/02/massovaja-dolya-formul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564904"/>
            <a:ext cx="3571875" cy="923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Управляющая кнопка: назад 4">
            <a:hlinkClick r:id="" action="ppaction://hlinkshowjump?jump=previousslide" highlightClick="1"/>
          </p:cNvPr>
          <p:cNvSpPr/>
          <p:nvPr/>
        </p:nvSpPr>
        <p:spPr>
          <a:xfrm>
            <a:off x="7018413" y="5877272"/>
            <a:ext cx="432048" cy="43204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возврат 5">
            <a:hlinkClick r:id="" action="ppaction://hlinkshowjump?jump=lastslideviewed" highlightClick="1"/>
          </p:cNvPr>
          <p:cNvSpPr/>
          <p:nvPr/>
        </p:nvSpPr>
        <p:spPr>
          <a:xfrm>
            <a:off x="7594477" y="5877272"/>
            <a:ext cx="504056" cy="43204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8242549" y="5877272"/>
            <a:ext cx="504056" cy="4320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95324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199</TotalTime>
  <Words>556</Words>
  <Application>Microsoft Office PowerPoint</Application>
  <PresentationFormat>Экран (4:3)</PresentationFormat>
  <Paragraphs>57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Бумажная</vt:lpstr>
      <vt:lpstr>Дисперсные системы и растворы</vt:lpstr>
      <vt:lpstr>Оглавление</vt:lpstr>
      <vt:lpstr>Понятие дисперсной системы </vt:lpstr>
      <vt:lpstr>Примеры дисперсных систем</vt:lpstr>
      <vt:lpstr>Классификация дисперсных систем и растворов </vt:lpstr>
      <vt:lpstr>Понятие взвеси </vt:lpstr>
      <vt:lpstr>Понятие коллоидной системы </vt:lpstr>
      <vt:lpstr>Понятие раствора </vt:lpstr>
      <vt:lpstr>Массовая доля вещества в растворе w </vt:lpstr>
      <vt:lpstr>Молярная концентрация С</vt:lpstr>
      <vt:lpstr>Моляльная концентрация  </vt:lpstr>
      <vt:lpstr>Группы растворов </vt:lpstr>
      <vt:lpstr>Слайд 13</vt:lpstr>
    </vt:vector>
  </TitlesOfParts>
  <Company>Repack by Conductor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Стелла</cp:lastModifiedBy>
  <cp:revision>12</cp:revision>
  <dcterms:created xsi:type="dcterms:W3CDTF">2015-12-26T08:44:42Z</dcterms:created>
  <dcterms:modified xsi:type="dcterms:W3CDTF">2015-12-29T05:38:40Z</dcterms:modified>
</cp:coreProperties>
</file>