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ms-office.legacyDiagramTex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85" r:id="rId3"/>
    <p:sldId id="262" r:id="rId4"/>
    <p:sldId id="263" r:id="rId5"/>
    <p:sldId id="272" r:id="rId6"/>
    <p:sldId id="273" r:id="rId7"/>
    <p:sldId id="275" r:id="rId8"/>
    <p:sldId id="274" r:id="rId9"/>
    <p:sldId id="268" r:id="rId10"/>
    <p:sldId id="280" r:id="rId11"/>
    <p:sldId id="281" r:id="rId12"/>
    <p:sldId id="259" r:id="rId13"/>
    <p:sldId id="289" r:id="rId14"/>
    <p:sldId id="286" r:id="rId15"/>
    <p:sldId id="287" r:id="rId16"/>
    <p:sldId id="260" r:id="rId17"/>
    <p:sldId id="261" r:id="rId18"/>
    <p:sldId id="288" r:id="rId19"/>
    <p:sldId id="290" r:id="rId20"/>
    <p:sldId id="296" r:id="rId21"/>
    <p:sldId id="264" r:id="rId22"/>
    <p:sldId id="265" r:id="rId23"/>
    <p:sldId id="291" r:id="rId24"/>
    <p:sldId id="292" r:id="rId25"/>
    <p:sldId id="266" r:id="rId26"/>
    <p:sldId id="297" r:id="rId27"/>
    <p:sldId id="293" r:id="rId28"/>
    <p:sldId id="267" r:id="rId29"/>
    <p:sldId id="279" r:id="rId30"/>
    <p:sldId id="276" r:id="rId31"/>
    <p:sldId id="278" r:id="rId32"/>
    <p:sldId id="282" r:id="rId33"/>
    <p:sldId id="283" r:id="rId34"/>
    <p:sldId id="284" r:id="rId35"/>
    <p:sldId id="294" r:id="rId36"/>
    <p:sldId id="270" r:id="rId37"/>
    <p:sldId id="295" r:id="rId3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38" autoAdjust="0"/>
  </p:normalViewPr>
  <p:slideViewPr>
    <p:cSldViewPr>
      <p:cViewPr varScale="1">
        <p:scale>
          <a:sx n="97" d="100"/>
          <a:sy n="97" d="100"/>
        </p:scale>
        <p:origin x="-30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8" Type="http://schemas.microsoft.com/office/2006/relationships/legacyDiagramText" Target="legacyDiagramText8.bin"/><Relationship Id="rId3" Type="http://schemas.microsoft.com/office/2006/relationships/legacyDiagramText" Target="legacyDiagramText3.bin"/><Relationship Id="rId7" Type="http://schemas.microsoft.com/office/2006/relationships/legacyDiagramText" Target="legacyDiagramText7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6" Type="http://schemas.microsoft.com/office/2006/relationships/legacyDiagramText" Target="legacyDiagramText6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Relationship Id="rId9" Type="http://schemas.microsoft.com/office/2006/relationships/legacyDiagramText" Target="legacyDiagramText9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12.bin"/><Relationship Id="rId2" Type="http://schemas.microsoft.com/office/2006/relationships/legacyDiagramText" Target="legacyDiagramText11.bin"/><Relationship Id="rId1" Type="http://schemas.microsoft.com/office/2006/relationships/legacyDiagramText" Target="legacyDiagramText10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06F00E-4668-4796-954C-3EB04F012C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7F61BE-CB85-4F3B-9B42-BD9FDDDAFD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E075E7-8088-4F06-B107-A942C2161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5737EB-3BB7-443E-9DCB-7E235E8F75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543800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066800" y="1981200"/>
            <a:ext cx="36957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914900" y="19812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914900" y="4114800"/>
            <a:ext cx="36957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7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8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9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7C9992-0840-40F1-8408-628F96E9DF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B000C7-9C29-4114-A731-80F062700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115F86-E701-4A5D-BB94-08977018C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0BEA4F-631A-4E63-9EAF-BFC81DD631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7C9B1-B985-49B3-867F-A5B6C2163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C52A79-F849-4ECB-B152-6BFA158CF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4D9273-BDD5-4F29-A896-061B4671B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0F2802-B9E2-449A-9EFE-8C67D515ED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E41858-72D0-449B-91F8-5193DB36A8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405F97D-3C50-49DA-AE5E-E79DCA626C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&#1043;&#1072;&#1079;&#1086;&#1086;&#1073;&#1084;&#1077;&#1085;%20&#1074;%20&#1083;&#1077;&#1075;&#1082;&#1080;&#1093;.swf" TargetMode="External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images.yandex.ru/yandsearch?p=1&amp;text=%D0%BB%D0%B5%D0%B3%D0%BA%D0%B8%D0%B5&amp;img_url=http%3A%2F%2Fwww.aptechka.rhema.ru%2Fsport%2Fpic%2Flegkie.jpg&amp;rpt=simage" TargetMode="Externa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hyperlink" Target="&#1057;&#1086;&#1089;&#1090;&#1072;&#1074;%20&#1074;&#1086;&#1079;&#1076;&#1091;&#1093;&#1072;%20&#1085;&#1072;%20&#1074;&#1076;&#1086;&#1093;&#1077;%20&#1080;%20&#1074;&#1099;&#1076;&#1086;&#1093;&#1077;.swf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42;&#1083;&#1080;&#1103;&#1085;&#1080;&#1077;%20&#1085;&#1072;%20&#1076;&#1099;&#1093;&#1072;&#1085;&#1080;&#1077;.swf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&#1043;&#1091;&#1084;&#1086;&#1088;&#1072;&#1083;&#1100;&#1085;&#1072;&#1103;%20&#1088;&#1077;&#1075;&#1091;&#1083;&#1103;&#1094;&#1080;&#1103;%20&#1076;&#1099;&#1093;&#1072;&#1085;&#1080;&#1103;.swf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6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&#1042;&#1076;&#1086;&#1093;%20&#1080;%20&#1074;&#1099;&#1076;&#1086;&#1093;.swf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hyperlink" Target="&#1044;&#1099;&#1093;&#1072;&#1090;&#1077;&#1083;&#1100;&#1085;&#1086;&#1077;%20&#1076;&#1074;&#1080;&#1078;&#1077;&#1085;&#1080;&#1077;%20&#1087;&#1088;&#1080;%20&#1075;&#1083;&#1091;&#1073;&#1086;&#1082;&#1086;&#1084;%20&#1076;&#1099;&#1093;&#1072;&#1085;&#1080;&#1080;.swf" TargetMode="External"/><Relationship Id="rId5" Type="http://schemas.openxmlformats.org/officeDocument/2006/relationships/image" Target="../media/image4.png"/><Relationship Id="rId4" Type="http://schemas.openxmlformats.org/officeDocument/2006/relationships/hyperlink" Target="&#1044;&#1099;&#1093;&#1072;&#1090;&#1077;&#1083;&#1100;&#1085;&#1086;&#1077;%20&#1076;&#1074;&#1080;&#1078;&#1077;&#1085;&#1080;&#1077;.sw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WordArt 4"/>
          <p:cNvSpPr>
            <a:spLocks noChangeArrowheads="1" noChangeShapeType="1" noTextEdit="1"/>
          </p:cNvSpPr>
          <p:nvPr/>
        </p:nvSpPr>
        <p:spPr bwMode="auto">
          <a:xfrm>
            <a:off x="685800" y="1143000"/>
            <a:ext cx="8153400" cy="25749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>дыхание</a:t>
            </a:r>
          </a:p>
        </p:txBody>
      </p:sp>
      <p:pic>
        <p:nvPicPr>
          <p:cNvPr id="3" name="Object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4038600"/>
            <a:ext cx="4774956" cy="2533650"/>
          </a:xfrm>
          <a:prstGeom prst="rect">
            <a:avLst/>
          </a:prstGeom>
          <a:noFill/>
        </p:spPr>
      </p:pic>
      <p:sp>
        <p:nvSpPr>
          <p:cNvPr id="4" name="Рамка 3"/>
          <p:cNvSpPr/>
          <p:nvPr/>
        </p:nvSpPr>
        <p:spPr>
          <a:xfrm>
            <a:off x="3962400" y="0"/>
            <a:ext cx="2362200" cy="381000"/>
          </a:xfrm>
          <a:prstGeom prst="frame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Prezentacii.com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68313" y="188913"/>
            <a:ext cx="431958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3. Транспорт газов.</a:t>
            </a:r>
          </a:p>
        </p:txBody>
      </p:sp>
      <p:pic>
        <p:nvPicPr>
          <p:cNvPr id="14339" name="Picture 3" descr="Рисунок2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765175"/>
            <a:ext cx="91440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0" name="Rectangle 4"/>
          <p:cNvSpPr>
            <a:spLocks noChangeArrowheads="1"/>
          </p:cNvSpPr>
          <p:nvPr/>
        </p:nvSpPr>
        <p:spPr bwMode="auto">
          <a:xfrm>
            <a:off x="0" y="4365625"/>
            <a:ext cx="91440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 капиллярах легких (малый круг кровообращения) кровь насыщается кислородом и избавляется от углекислого газа, превращаясь из венозной в артериальную. Благодаря работе сердца кровь разносится по всем органам (большой круг кровообращения), в капиллярах которых происходят обратные процессы. </a:t>
            </a:r>
          </a:p>
        </p:txBody>
      </p:sp>
      <p:pic>
        <p:nvPicPr>
          <p:cNvPr id="2057" name="Picture 9" descr="film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r="8928" b="39285"/>
          <a:stretch>
            <a:fillRect/>
          </a:stretch>
        </p:blipFill>
        <p:spPr bwMode="auto">
          <a:xfrm>
            <a:off x="7956550" y="6237288"/>
            <a:ext cx="431800" cy="449262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1908175" y="476250"/>
            <a:ext cx="5040313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38100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7" dist="17961" dir="2700000">
                    <a:srgbClr val="990000"/>
                  </a:prstShdw>
                </a:effectLst>
                <a:latin typeface="Bookman Old Style"/>
              </a:rPr>
              <a:t>Внутреннее дыхание</a:t>
            </a:r>
          </a:p>
        </p:txBody>
      </p:sp>
      <p:sp>
        <p:nvSpPr>
          <p:cNvPr id="15363" name="Rectangle 3"/>
          <p:cNvSpPr>
            <a:spLocks noChangeArrowheads="1"/>
          </p:cNvSpPr>
          <p:nvPr/>
        </p:nvSpPr>
        <p:spPr bwMode="auto">
          <a:xfrm>
            <a:off x="468313" y="1484313"/>
            <a:ext cx="7056437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4. Тканевое дыхание (газообмен в тканях).</a:t>
            </a:r>
          </a:p>
        </p:txBody>
      </p:sp>
      <p:pic>
        <p:nvPicPr>
          <p:cNvPr id="15364" name="Picture 4" descr="Рисунок2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2565400"/>
            <a:ext cx="2519362" cy="24479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3132138" y="2060575"/>
            <a:ext cx="5472112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 процессе клеточного дыхания постоянно потребляется кислород. Поэтому он диффундирует из плазмы крови в межклеточное вещество других тканей и далее - в клетки. Выделяемый клетками </a:t>
            </a:r>
            <a:r>
              <a:rPr lang="en-US" sz="2400" b="1" i="1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="1" i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i="1" baseline="-250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, наоборот, поступает в кровь, где частично связывается гемоглобином, а большей частью - с водой.</a:t>
            </a: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611188" y="5734050"/>
            <a:ext cx="81359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Артериальная кровь превращается в венозную.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Органы дыхания</a:t>
            </a:r>
          </a:p>
        </p:txBody>
      </p:sp>
      <p:sp>
        <p:nvSpPr>
          <p:cNvPr id="16387" name="Rectangle 6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971800" cy="4525963"/>
          </a:xfrm>
        </p:spPr>
        <p:txBody>
          <a:bodyPr/>
          <a:lstStyle/>
          <a:p>
            <a:pPr lvl="1" eaLnBrk="1" hangingPunct="1"/>
            <a:r>
              <a:rPr lang="ru-RU" sz="3200" smtClean="0">
                <a:solidFill>
                  <a:srgbClr val="172C07"/>
                </a:solidFill>
                <a:latin typeface="Tahoma" pitchFamily="34" charset="0"/>
                <a:cs typeface="Tahoma" pitchFamily="34" charset="0"/>
              </a:rPr>
              <a:t>К органам дыхания относятся носовая полость, гортань, трахея, бронхи, лёгкие. </a:t>
            </a:r>
          </a:p>
          <a:p>
            <a:pPr eaLnBrk="1" hangingPunct="1"/>
            <a:endParaRPr lang="ru-RU" smtClean="0"/>
          </a:p>
        </p:txBody>
      </p:sp>
      <p:pic>
        <p:nvPicPr>
          <p:cNvPr id="16388" name="Picture 8" descr="07020501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05200" y="1524000"/>
            <a:ext cx="5067300" cy="5105400"/>
          </a:xfr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190" name="Group 38"/>
          <p:cNvGraphicFramePr>
            <a:graphicFrameLocks noGrp="1"/>
          </p:cNvGraphicFramePr>
          <p:nvPr>
            <p:ph idx="1"/>
          </p:nvPr>
        </p:nvGraphicFramePr>
        <p:xfrm>
          <a:off x="398463" y="1465263"/>
          <a:ext cx="8350250" cy="5440362"/>
        </p:xfrm>
        <a:graphic>
          <a:graphicData uri="http://schemas.openxmlformats.org/drawingml/2006/table">
            <a:tbl>
              <a:tblPr/>
              <a:tblGrid>
                <a:gridCol w="2301875"/>
                <a:gridCol w="2811462"/>
                <a:gridCol w="3236913"/>
              </a:tblGrid>
              <a:tr h="9731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Название органа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Особенности строения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3366"/>
                          </a:solidFill>
                          <a:effectLst/>
                          <a:latin typeface="Arial" charset="0"/>
                        </a:rPr>
                        <a:t>Выполняемые функции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6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6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85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953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rgbClr val="003366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7440" name="Text Box 32"/>
          <p:cNvSpPr txBox="1">
            <a:spLocks noChangeArrowheads="1"/>
          </p:cNvSpPr>
          <p:nvPr/>
        </p:nvSpPr>
        <p:spPr bwMode="auto">
          <a:xfrm>
            <a:off x="1258888" y="260350"/>
            <a:ext cx="6913562" cy="8334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800" b="1">
                <a:solidFill>
                  <a:schemeClr val="tx2"/>
                </a:solidFill>
                <a:latin typeface="Book Antiqua" pitchFamily="18" charset="0"/>
              </a:rPr>
              <a:t>Органы дыхания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0" name="Organization Chart 2"/>
          <p:cNvGraphicFramePr>
            <a:graphicFrameLocks/>
          </p:cNvGraphicFramePr>
          <p:nvPr/>
        </p:nvGraphicFramePr>
        <p:xfrm>
          <a:off x="304800" y="152400"/>
          <a:ext cx="8534400" cy="6553200"/>
        </p:xfrm>
        <a:graphic>
          <a:graphicData uri="http://schemas.openxmlformats.org/drawingml/2006/compatibility">
            <com:legacyDrawing xmlns:com="http://schemas.openxmlformats.org/drawingml/2006/compatibility" spid="_x0000_s2050"/>
          </a:graphicData>
        </a:graphic>
      </p:graphicFrame>
      <p:pic>
        <p:nvPicPr>
          <p:cNvPr id="2069" name="Picture 21" descr="Воздухоносные пу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4533900" cy="45339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rganization Chart 2"/>
          <p:cNvGraphicFramePr>
            <a:graphicFrameLocks/>
          </p:cNvGraphicFramePr>
          <p:nvPr/>
        </p:nvGraphicFramePr>
        <p:xfrm>
          <a:off x="304800" y="228600"/>
          <a:ext cx="8534400" cy="1905000"/>
        </p:xfrm>
        <a:graphic>
          <a:graphicData uri="http://schemas.openxmlformats.org/drawingml/2006/compatibility">
            <com:legacyDrawing xmlns:com="http://schemas.openxmlformats.org/drawingml/2006/compatibility" spid="_x0000_s3074"/>
          </a:graphicData>
        </a:graphic>
      </p:graphicFrame>
      <p:pic>
        <p:nvPicPr>
          <p:cNvPr id="3081" name="Picture 9" descr="Отделы дыхательной систем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4600" y="2362200"/>
            <a:ext cx="4191000" cy="41910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609600" y="1598613"/>
            <a:ext cx="3733800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00"/>
                </a:solidFill>
              </a:rPr>
              <a:t>Носовая полость</a:t>
            </a:r>
            <a:r>
              <a:rPr lang="ru-RU">
                <a:solidFill>
                  <a:srgbClr val="172C07"/>
                </a:solidFill>
              </a:rPr>
              <a:t>, образованная костями лицевой части черепа и хрящами, выстлана слизистой оболочкой, которую образуют многочисленные волоски и клетки, покрывающие полость носа. </a:t>
            </a:r>
          </a:p>
          <a:p>
            <a:r>
              <a:rPr lang="ru-RU">
                <a:solidFill>
                  <a:srgbClr val="172C07"/>
                </a:solidFill>
              </a:rPr>
              <a:t>Волоски задерживают частички пыли из воздуха, а слизь предотвращает проникновение микробов. </a:t>
            </a:r>
          </a:p>
          <a:p>
            <a:r>
              <a:rPr lang="ru-RU">
                <a:solidFill>
                  <a:srgbClr val="172C07"/>
                </a:solidFill>
              </a:rPr>
              <a:t>Благодаря кровеносным сосудам, пронизывающим слизистую оболочку, воздух, проходя через носовую полость, очищается, увлажняется и согревается</a:t>
            </a:r>
          </a:p>
        </p:txBody>
      </p:sp>
      <p:sp>
        <p:nvSpPr>
          <p:cNvPr id="18435" name="Rectangle 6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НОСОВАЯ ПОЛОСТЬ</a:t>
            </a:r>
          </a:p>
        </p:txBody>
      </p:sp>
      <p:pic>
        <p:nvPicPr>
          <p:cNvPr id="18436" name="Picture 9" descr="полость носа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267200" y="1676400"/>
            <a:ext cx="4876800" cy="4419600"/>
          </a:xfrm>
          <a:noFill/>
          <a:ln w="38100">
            <a:solidFill>
              <a:srgbClr val="006600"/>
            </a:solidFill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609600" y="2101850"/>
            <a:ext cx="2971800" cy="402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172C07"/>
                </a:solidFill>
              </a:rPr>
              <a:t>Через носоглотку воздух поступает в </a:t>
            </a:r>
            <a:r>
              <a:rPr lang="ru-RU" b="1">
                <a:solidFill>
                  <a:srgbClr val="000000"/>
                </a:solidFill>
              </a:rPr>
              <a:t>гортань</a:t>
            </a:r>
            <a:r>
              <a:rPr lang="ru-RU">
                <a:solidFill>
                  <a:srgbClr val="172C07"/>
                </a:solidFill>
              </a:rPr>
              <a:t>, образованную хрящами, которые соединены между собой связками и мышцами. </a:t>
            </a:r>
          </a:p>
          <a:p>
            <a:r>
              <a:rPr lang="ru-RU">
                <a:solidFill>
                  <a:srgbClr val="172C07"/>
                </a:solidFill>
              </a:rPr>
              <a:t>Здесь расположены </a:t>
            </a:r>
            <a:r>
              <a:rPr lang="ru-RU" b="1">
                <a:solidFill>
                  <a:srgbClr val="000000"/>
                </a:solidFill>
              </a:rPr>
              <a:t>голосовые связки</a:t>
            </a:r>
            <a:r>
              <a:rPr lang="ru-RU">
                <a:solidFill>
                  <a:srgbClr val="172C07"/>
                </a:solidFill>
              </a:rPr>
              <a:t>, вибрация которых при прохождении воздуха вызывает образование звуков.</a:t>
            </a:r>
          </a:p>
          <a:p>
            <a:pPr>
              <a:spcBef>
                <a:spcPct val="5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endParaRPr lang="ru-RU" sz="2800"/>
          </a:p>
        </p:txBody>
      </p:sp>
      <p:sp>
        <p:nvSpPr>
          <p:cNvPr id="19459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60" name="Rectangle 11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1" name="Picture 13" descr="полость носа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81400" y="1676400"/>
            <a:ext cx="5562600" cy="4419600"/>
          </a:xfrm>
          <a:noFill/>
          <a:ln w="38100">
            <a:solidFill>
              <a:srgbClr val="006600"/>
            </a:solidFill>
          </a:ln>
        </p:spPr>
      </p:pic>
      <p:sp>
        <p:nvSpPr>
          <p:cNvPr id="19462" name="WordArt 14" descr="Белый мрамор"/>
          <p:cNvSpPr>
            <a:spLocks noChangeArrowheads="1" noChangeShapeType="1" noTextEdit="1"/>
          </p:cNvSpPr>
          <p:nvPr/>
        </p:nvSpPr>
        <p:spPr bwMode="auto">
          <a:xfrm>
            <a:off x="609600" y="304800"/>
            <a:ext cx="7620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ObliqueRight"/>
              <a:lightRig rig="legacyHarsh3" dir="t"/>
            </a:scene3d>
            <a:sp3d extrusionH="100000" prstMaterial="legacyMatte">
              <a:extrusionClr>
                <a:srgbClr val="663300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blipFill dpi="0" rotWithShape="0">
                  <a:blip r:embed="rId3"/>
                  <a:srcRect/>
                  <a:tile tx="0" ty="0" sx="100000" sy="100000" flip="none" algn="tl"/>
                </a:blipFill>
                <a:latin typeface="Arial"/>
                <a:cs typeface="Arial"/>
              </a:rPr>
              <a:t>ГОРТАНЬ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152400"/>
            <a:ext cx="3657600" cy="1143000"/>
          </a:xfrm>
        </p:spPr>
        <p:txBody>
          <a:bodyPr/>
          <a:lstStyle/>
          <a:p>
            <a:pPr eaLnBrk="1" hangingPunct="1"/>
            <a:r>
              <a:rPr lang="ru-RU" sz="4000" b="1" smtClean="0">
                <a:solidFill>
                  <a:srgbClr val="006600"/>
                </a:solidFill>
              </a:rPr>
              <a:t>Образование звука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609600"/>
            <a:ext cx="4800600" cy="5943600"/>
          </a:xfrm>
          <a:noFill/>
          <a:ln w="38100">
            <a:solidFill>
              <a:srgbClr val="006600"/>
            </a:solidFill>
          </a:ln>
        </p:spPr>
        <p:txBody>
          <a:bodyPr/>
          <a:lstStyle/>
          <a:p>
            <a:pPr eaLnBrk="1" hangingPunct="1"/>
            <a:r>
              <a:rPr lang="ru-RU" sz="2800" smtClean="0"/>
              <a:t>В средней части гортани на боковых стенках имеется 2 пары складок, образованные верхними (ложными) и нижними (истинными) голосовыми связками, натянутыми между щитовидными и черпаловидными хрящами. Пространство между связками называется голосовой щелью.</a:t>
            </a:r>
          </a:p>
        </p:txBody>
      </p:sp>
      <p:pic>
        <p:nvPicPr>
          <p:cNvPr id="20484" name="Picture 4" descr="образование голос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86400" y="1676400"/>
            <a:ext cx="3194050" cy="4800600"/>
          </a:xfrm>
          <a:prstGeom prst="rect">
            <a:avLst/>
          </a:prstGeom>
          <a:noFill/>
          <a:ln w="38100">
            <a:solidFill>
              <a:srgbClr val="006600"/>
            </a:solidFill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258888" y="188913"/>
            <a:ext cx="6913562" cy="823912"/>
          </a:xfrm>
        </p:spPr>
        <p:txBody>
          <a:bodyPr/>
          <a:lstStyle/>
          <a:p>
            <a:pPr eaLnBrk="1" hangingPunct="1"/>
            <a:r>
              <a:rPr lang="ru-RU" sz="4800" b="1" smtClean="0">
                <a:latin typeface="Book Antiqua" pitchFamily="18" charset="0"/>
              </a:rPr>
              <a:t>Образование звуков</a:t>
            </a:r>
          </a:p>
        </p:txBody>
      </p:sp>
      <p:sp>
        <p:nvSpPr>
          <p:cNvPr id="21507" name="Text Box 3"/>
          <p:cNvSpPr txBox="1">
            <a:spLocks noChangeArrowheads="1"/>
          </p:cNvSpPr>
          <p:nvPr/>
        </p:nvSpPr>
        <p:spPr bwMode="auto">
          <a:xfrm>
            <a:off x="323850" y="3716338"/>
            <a:ext cx="5291138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  <a:latin typeface="Book Antiqua" pitchFamily="18" charset="0"/>
              </a:rPr>
              <a:t>Человек молчит – голосовая щель треугольной формы и достаточно велика.</a:t>
            </a:r>
          </a:p>
        </p:txBody>
      </p:sp>
      <p:sp>
        <p:nvSpPr>
          <p:cNvPr id="21508" name="Rectangle 4" descr="голосовые связки"/>
          <p:cNvSpPr>
            <a:spLocks noChangeAspect="1" noChangeArrowheads="1"/>
          </p:cNvSpPr>
          <p:nvPr/>
        </p:nvSpPr>
        <p:spPr bwMode="auto">
          <a:xfrm>
            <a:off x="5795963" y="1555750"/>
            <a:ext cx="2887662" cy="4681538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Rectangle 5" descr="гол связки"/>
          <p:cNvSpPr>
            <a:spLocks noChangeArrowheads="1"/>
          </p:cNvSpPr>
          <p:nvPr/>
        </p:nvSpPr>
        <p:spPr bwMode="auto">
          <a:xfrm>
            <a:off x="684213" y="1268413"/>
            <a:ext cx="2087562" cy="2232025"/>
          </a:xfrm>
          <a:prstGeom prst="rect">
            <a:avLst/>
          </a:prstGeom>
          <a:blipFill dpi="0" rotWithShape="1">
            <a:blip r:embed="rId3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0" name="Rectangle 6" descr="гол связки 01"/>
          <p:cNvSpPr>
            <a:spLocks noChangeArrowheads="1"/>
          </p:cNvSpPr>
          <p:nvPr/>
        </p:nvSpPr>
        <p:spPr bwMode="auto">
          <a:xfrm>
            <a:off x="3132138" y="1268413"/>
            <a:ext cx="2087562" cy="2232025"/>
          </a:xfrm>
          <a:prstGeom prst="rect">
            <a:avLst/>
          </a:prstGeom>
          <a:blipFill dpi="0" rotWithShape="1">
            <a:blip r:embed="rId4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166688" y="5116513"/>
            <a:ext cx="561657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chemeClr val="tx2"/>
                </a:solidFill>
                <a:latin typeface="Book Antiqua" pitchFamily="18" charset="0"/>
              </a:rPr>
              <a:t>Звук появляется при неполном смыкании голосовой щели, прохождение через нее воздуха, который колеблет голосовые связки.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noFill/>
          <a:ln w="38100">
            <a:solidFill>
              <a:srgbClr val="006600"/>
            </a:solidFill>
          </a:ln>
        </p:spPr>
        <p:txBody>
          <a:bodyPr/>
          <a:lstStyle/>
          <a:p>
            <a:pPr eaLnBrk="1" hangingPunct="1"/>
            <a:r>
              <a:rPr lang="ru-RU" sz="4000" smtClean="0"/>
              <a:t>Дыхание – это совокупность физиологических процессов, обеспечивающих между организмом и окружающей средой сложную цепь биохимических реакций с участием кислорода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971550" y="188913"/>
            <a:ext cx="7543800" cy="1044575"/>
          </a:xfrm>
        </p:spPr>
        <p:txBody>
          <a:bodyPr/>
          <a:lstStyle/>
          <a:p>
            <a:pPr eaLnBrk="1" hangingPunct="1"/>
            <a:r>
              <a:rPr lang="ru-RU" sz="3600" smtClean="0"/>
              <a:t>Нижние дыхательные пути</a:t>
            </a:r>
          </a:p>
        </p:txBody>
      </p:sp>
      <p:pic>
        <p:nvPicPr>
          <p:cNvPr id="22531" name="Picture 7" descr="нижние дыхательные пути"/>
          <p:cNvPicPr>
            <a:picLocks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79388" y="1052513"/>
            <a:ext cx="4900612" cy="5113337"/>
          </a:xfrm>
          <a:noFill/>
        </p:spPr>
      </p:pic>
      <p:pic>
        <p:nvPicPr>
          <p:cNvPr id="22532" name="Picture 8" descr="альвеолы"/>
          <p:cNvPicPr>
            <a:picLocks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76825" y="1125538"/>
            <a:ext cx="3046413" cy="2189162"/>
          </a:xfrm>
          <a:noFill/>
        </p:spPr>
      </p:pic>
      <p:pic>
        <p:nvPicPr>
          <p:cNvPr id="22533" name="Picture 9" descr="{E8E2E777-05B3-44AC-B0E7-BDD5A0C0B002}"/>
          <p:cNvPicPr>
            <a:picLocks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5148263" y="3284538"/>
            <a:ext cx="3600450" cy="360045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4"/>
          <p:cNvSpPr>
            <a:spLocks noChangeArrowheads="1"/>
          </p:cNvSpPr>
          <p:nvPr/>
        </p:nvSpPr>
        <p:spPr bwMode="auto">
          <a:xfrm>
            <a:off x="0" y="1600200"/>
            <a:ext cx="3810000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l"/>
            </a:pPr>
            <a:r>
              <a:rPr lang="ru-RU" sz="2800">
                <a:solidFill>
                  <a:srgbClr val="172C07"/>
                </a:solidFill>
              </a:rPr>
              <a:t>Далее воздух поступает в </a:t>
            </a:r>
            <a:r>
              <a:rPr lang="ru-RU" sz="2800" b="1">
                <a:solidFill>
                  <a:srgbClr val="000000"/>
                </a:solidFill>
              </a:rPr>
              <a:t>трахею</a:t>
            </a:r>
            <a:r>
              <a:rPr lang="ru-RU" sz="2800">
                <a:solidFill>
                  <a:srgbClr val="172C07"/>
                </a:solidFill>
              </a:rPr>
              <a:t>, имеющую форму трубки длиной 10–14 см. Хрящевые кольца, составляющие её стенки, не позволяют задерживаться воздуху при любых движениях шеи.</a:t>
            </a:r>
            <a:r>
              <a:rPr lang="ru-RU" sz="2800"/>
              <a:t> </a:t>
            </a:r>
          </a:p>
        </p:txBody>
      </p:sp>
      <p:pic>
        <p:nvPicPr>
          <p:cNvPr id="23555" name="Picture 8" descr="трахея и бронхи"/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114800" y="1600200"/>
            <a:ext cx="5029200" cy="5029200"/>
          </a:xfrm>
          <a:noFill/>
          <a:ln w="38100">
            <a:solidFill>
              <a:srgbClr val="006600"/>
            </a:solidFill>
          </a:ln>
        </p:spPr>
      </p:pic>
      <p:sp>
        <p:nvSpPr>
          <p:cNvPr id="23556" name="WordArt 9"/>
          <p:cNvSpPr>
            <a:spLocks noChangeArrowheads="1" noChangeShapeType="1" noTextEdit="1"/>
          </p:cNvSpPr>
          <p:nvPr/>
        </p:nvSpPr>
        <p:spPr bwMode="auto">
          <a:xfrm>
            <a:off x="533400" y="304800"/>
            <a:ext cx="800100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ТРАХЕЯ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Grp="1" noChangeArrowheads="1"/>
          </p:cNvSpPr>
          <p:nvPr>
            <p:ph type="body" sz="half" idx="4294967295"/>
          </p:nvPr>
        </p:nvSpPr>
        <p:spPr>
          <a:xfrm>
            <a:off x="0" y="1600200"/>
            <a:ext cx="4038600" cy="4525963"/>
          </a:xfrm>
        </p:spPr>
        <p:txBody>
          <a:bodyPr/>
          <a:lstStyle/>
          <a:p>
            <a:pPr eaLnBrk="1" hangingPunct="1"/>
            <a:r>
              <a:rPr lang="ru-RU" sz="3600" smtClean="0">
                <a:solidFill>
                  <a:srgbClr val="172C07"/>
                </a:solidFill>
                <a:latin typeface="Tahoma" pitchFamily="34" charset="0"/>
                <a:cs typeface="Tahoma" pitchFamily="34" charset="0"/>
              </a:rPr>
              <a:t>Внизу трахея разделяется на два </a:t>
            </a:r>
            <a:r>
              <a:rPr lang="ru-RU" sz="36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бронха</a:t>
            </a:r>
            <a:r>
              <a:rPr lang="ru-RU" sz="3600" smtClean="0">
                <a:solidFill>
                  <a:srgbClr val="172C07"/>
                </a:solidFill>
                <a:latin typeface="Tahoma" pitchFamily="34" charset="0"/>
                <a:cs typeface="Tahoma" pitchFamily="34" charset="0"/>
              </a:rPr>
              <a:t>, которые входят в правое и левое </a:t>
            </a:r>
            <a:r>
              <a:rPr lang="ru-RU" sz="36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лёгкие</a:t>
            </a:r>
            <a:r>
              <a:rPr lang="ru-RU" sz="3600" smtClean="0">
                <a:solidFill>
                  <a:srgbClr val="172C07"/>
                </a:solidFill>
                <a:latin typeface="Tahoma" pitchFamily="34" charset="0"/>
                <a:cs typeface="Tahoma" pitchFamily="34" charset="0"/>
              </a:rPr>
              <a:t>.</a:t>
            </a:r>
            <a:r>
              <a:rPr lang="ru-RU" sz="2800" smtClean="0">
                <a:solidFill>
                  <a:srgbClr val="172C07"/>
                </a:solidFill>
                <a:latin typeface="Tahoma" pitchFamily="34" charset="0"/>
                <a:cs typeface="Tahoma" pitchFamily="34" charset="0"/>
              </a:rPr>
              <a:t> </a:t>
            </a:r>
          </a:p>
          <a:p>
            <a:pPr eaLnBrk="1" hangingPunct="1"/>
            <a:endParaRPr lang="ru-RU" sz="2800" smtClean="0"/>
          </a:p>
          <a:p>
            <a:pPr eaLnBrk="1" hangingPunct="1"/>
            <a:endParaRPr lang="ru-RU" sz="2800" smtClean="0"/>
          </a:p>
        </p:txBody>
      </p:sp>
      <p:pic>
        <p:nvPicPr>
          <p:cNvPr id="24579" name="Picture 7" descr="i?id=27282782&amp;tov=7">
            <a:hlinkClick r:id="rId2"/>
          </p:cNvPr>
          <p:cNvPicPr>
            <a:picLocks noChangeAspect="1" noChangeArrowheads="1"/>
          </p:cNvPicPr>
          <p:nvPr>
            <p:ph type="body"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343400" y="1066800"/>
            <a:ext cx="4572000" cy="51054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2"/>
          <p:cNvSpPr txBox="1">
            <a:spLocks noChangeArrowheads="1"/>
          </p:cNvSpPr>
          <p:nvPr/>
        </p:nvSpPr>
        <p:spPr bwMode="auto">
          <a:xfrm>
            <a:off x="34925" y="115888"/>
            <a:ext cx="8964613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chemeClr val="tx2"/>
                </a:solidFill>
                <a:latin typeface="Book Antiqua" pitchFamily="18" charset="0"/>
              </a:rPr>
              <a:t>Дыхательная часть: легкие</a:t>
            </a:r>
            <a:endParaRPr lang="ru-RU" sz="4800">
              <a:latin typeface="Book Antiqua" pitchFamily="18" charset="0"/>
            </a:endParaRPr>
          </a:p>
        </p:txBody>
      </p:sp>
      <p:sp>
        <p:nvSpPr>
          <p:cNvPr id="25603" name="Rectangle 3" descr="Легкие"/>
          <p:cNvSpPr>
            <a:spLocks noChangeAspect="1" noChangeArrowheads="1"/>
          </p:cNvSpPr>
          <p:nvPr/>
        </p:nvSpPr>
        <p:spPr bwMode="auto">
          <a:xfrm>
            <a:off x="539750" y="1052513"/>
            <a:ext cx="3465513" cy="4389437"/>
          </a:xfrm>
          <a:prstGeom prst="rect">
            <a:avLst/>
          </a:prstGeom>
          <a:blipFill dpi="0" rotWithShape="0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5604" name="Text Box 4"/>
          <p:cNvSpPr txBox="1">
            <a:spLocks noChangeArrowheads="1"/>
          </p:cNvSpPr>
          <p:nvPr/>
        </p:nvSpPr>
        <p:spPr bwMode="auto">
          <a:xfrm>
            <a:off x="5075238" y="2262188"/>
            <a:ext cx="30241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3366"/>
                </a:solidFill>
                <a:latin typeface="Book Antiqua" pitchFamily="18" charset="0"/>
              </a:rPr>
              <a:t>Легочная плевра</a:t>
            </a:r>
          </a:p>
        </p:txBody>
      </p:sp>
      <p:sp>
        <p:nvSpPr>
          <p:cNvPr id="25605" name="Text Box 5"/>
          <p:cNvSpPr txBox="1">
            <a:spLocks noChangeArrowheads="1"/>
          </p:cNvSpPr>
          <p:nvPr/>
        </p:nvSpPr>
        <p:spPr bwMode="auto">
          <a:xfrm>
            <a:off x="4554538" y="1325563"/>
            <a:ext cx="40497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3366"/>
                </a:solidFill>
                <a:latin typeface="Book Antiqua" pitchFamily="18" charset="0"/>
              </a:rPr>
              <a:t>Легкие – парный орган</a:t>
            </a:r>
          </a:p>
        </p:txBody>
      </p:sp>
      <p:sp>
        <p:nvSpPr>
          <p:cNvPr id="25606" name="Text Box 6"/>
          <p:cNvSpPr txBox="1">
            <a:spLocks noChangeArrowheads="1"/>
          </p:cNvSpPr>
          <p:nvPr/>
        </p:nvSpPr>
        <p:spPr bwMode="auto">
          <a:xfrm>
            <a:off x="4716463" y="3197225"/>
            <a:ext cx="37798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3366"/>
                </a:solidFill>
                <a:latin typeface="Book Antiqua" pitchFamily="18" charset="0"/>
              </a:rPr>
              <a:t>Пристеночная плевра</a:t>
            </a:r>
          </a:p>
        </p:txBody>
      </p:sp>
      <p:sp>
        <p:nvSpPr>
          <p:cNvPr id="25607" name="Text Box 7"/>
          <p:cNvSpPr txBox="1">
            <a:spLocks noChangeArrowheads="1"/>
          </p:cNvSpPr>
          <p:nvPr/>
        </p:nvSpPr>
        <p:spPr bwMode="auto">
          <a:xfrm>
            <a:off x="4673600" y="4149725"/>
            <a:ext cx="3851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solidFill>
                  <a:srgbClr val="003366"/>
                </a:solidFill>
                <a:latin typeface="Book Antiqua" pitchFamily="18" charset="0"/>
              </a:rPr>
              <a:t>Плевральная полость</a:t>
            </a:r>
          </a:p>
        </p:txBody>
      </p:sp>
      <p:sp>
        <p:nvSpPr>
          <p:cNvPr id="25608" name="Text Box 8"/>
          <p:cNvSpPr txBox="1">
            <a:spLocks noChangeArrowheads="1"/>
          </p:cNvSpPr>
          <p:nvPr/>
        </p:nvSpPr>
        <p:spPr bwMode="auto">
          <a:xfrm>
            <a:off x="336550" y="6005513"/>
            <a:ext cx="84836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>
                <a:solidFill>
                  <a:srgbClr val="800000"/>
                </a:solidFill>
                <a:latin typeface="Times New Roman" pitchFamily="18" charset="0"/>
              </a:rPr>
              <a:t>Через легкие за 1 мин проходит около 100 л воздуха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2"/>
          <p:cNvSpPr txBox="1">
            <a:spLocks noChangeArrowheads="1"/>
          </p:cNvSpPr>
          <p:nvPr/>
        </p:nvSpPr>
        <p:spPr bwMode="auto">
          <a:xfrm>
            <a:off x="250825" y="133350"/>
            <a:ext cx="8893175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rgbClr val="003366"/>
                </a:solidFill>
                <a:latin typeface="Book Antiqua" pitchFamily="18" charset="0"/>
              </a:rPr>
              <a:t>Внутреннее строение легкого</a:t>
            </a:r>
            <a:endParaRPr lang="en-US" sz="4800" b="1">
              <a:solidFill>
                <a:srgbClr val="003366"/>
              </a:solidFill>
              <a:latin typeface="Book Antiqua" pitchFamily="18" charset="0"/>
            </a:endParaRPr>
          </a:p>
        </p:txBody>
      </p:sp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5076825" y="1341438"/>
            <a:ext cx="35988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4000">
              <a:latin typeface="Times New Roman" pitchFamily="18" charset="0"/>
            </a:endParaRPr>
          </a:p>
        </p:txBody>
      </p:sp>
      <p:sp>
        <p:nvSpPr>
          <p:cNvPr id="26628" name="Text Box 4"/>
          <p:cNvSpPr txBox="1">
            <a:spLocks noChangeArrowheads="1"/>
          </p:cNvSpPr>
          <p:nvPr/>
        </p:nvSpPr>
        <p:spPr bwMode="auto">
          <a:xfrm>
            <a:off x="4787900" y="2060575"/>
            <a:ext cx="3709988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Book Antiqua" pitchFamily="18" charset="0"/>
              </a:rPr>
              <a:t>Бронхи – бронхиолы - альвеолы</a:t>
            </a: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4643438" y="4437063"/>
            <a:ext cx="40386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200" u="sng">
                <a:solidFill>
                  <a:srgbClr val="003366"/>
                </a:solidFill>
                <a:latin typeface="Book Antiqua" pitchFamily="18" charset="0"/>
              </a:rPr>
              <a:t>Сурфактант </a:t>
            </a:r>
            <a:r>
              <a:rPr lang="ru-RU" sz="3200">
                <a:solidFill>
                  <a:srgbClr val="003366"/>
                </a:solidFill>
                <a:latin typeface="Book Antiqua" pitchFamily="18" charset="0"/>
              </a:rPr>
              <a:t>препятствует смыканию альвеол</a:t>
            </a:r>
          </a:p>
        </p:txBody>
      </p:sp>
      <p:sp>
        <p:nvSpPr>
          <p:cNvPr id="26630" name="Rectangle 6" descr="дыхат сист"/>
          <p:cNvSpPr>
            <a:spLocks noChangeAspect="1" noChangeArrowheads="1"/>
          </p:cNvSpPr>
          <p:nvPr/>
        </p:nvSpPr>
        <p:spPr bwMode="auto">
          <a:xfrm>
            <a:off x="882650" y="1701800"/>
            <a:ext cx="3257550" cy="4895850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solidFill>
                  <a:srgbClr val="172C07"/>
                </a:solidFill>
                <a:latin typeface="Tahoma" pitchFamily="34" charset="0"/>
                <a:cs typeface="Tahoma" pitchFamily="34" charset="0"/>
              </a:rPr>
              <a:t>Бронхиолы и альвеолы</a:t>
            </a:r>
          </a:p>
        </p:txBody>
      </p:sp>
      <p:sp>
        <p:nvSpPr>
          <p:cNvPr id="27651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/>
            <a:r>
              <a:rPr lang="ru-RU" sz="2400" smtClean="0">
                <a:solidFill>
                  <a:srgbClr val="172C07"/>
                </a:solidFill>
                <a:latin typeface="Tahoma" pitchFamily="34" charset="0"/>
                <a:cs typeface="Tahoma" pitchFamily="34" charset="0"/>
              </a:rPr>
              <a:t>Здесь они ветвятся на </a:t>
            </a:r>
            <a:r>
              <a:rPr lang="ru-RU" sz="24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бронхиолы</a:t>
            </a:r>
            <a:r>
              <a:rPr lang="ru-RU" sz="2400" smtClean="0">
                <a:solidFill>
                  <a:srgbClr val="172C07"/>
                </a:solidFill>
                <a:latin typeface="Tahoma" pitchFamily="34" charset="0"/>
                <a:cs typeface="Tahoma" pitchFamily="34" charset="0"/>
              </a:rPr>
              <a:t> и заканчиваются лёгочными пузырьками (</a:t>
            </a:r>
            <a:r>
              <a:rPr lang="ru-RU" sz="2400" b="1" smtClean="0">
                <a:solidFill>
                  <a:srgbClr val="000000"/>
                </a:solidFill>
                <a:latin typeface="Tahoma" pitchFamily="34" charset="0"/>
                <a:cs typeface="Tahoma" pitchFamily="34" charset="0"/>
              </a:rPr>
              <a:t>альвеолами</a:t>
            </a:r>
            <a:r>
              <a:rPr lang="ru-RU" sz="2400" smtClean="0">
                <a:solidFill>
                  <a:srgbClr val="172C07"/>
                </a:solidFill>
                <a:latin typeface="Tahoma" pitchFamily="34" charset="0"/>
                <a:cs typeface="Tahoma" pitchFamily="34" charset="0"/>
              </a:rPr>
              <a:t>). Бронхиолы и альвеолы образуют два лёгких. В лёгких насчитывается более 300 миллионов альвеол.</a:t>
            </a:r>
          </a:p>
          <a:p>
            <a:pPr eaLnBrk="1" hangingPunct="1"/>
            <a:endParaRPr lang="ru-RU" sz="2400" smtClean="0"/>
          </a:p>
        </p:txBody>
      </p:sp>
      <p:pic>
        <p:nvPicPr>
          <p:cNvPr id="27652" name="Picture 7" descr="07020502"/>
          <p:cNvPicPr>
            <a:picLocks noChangeAspect="1" noChangeArrowheads="1"/>
          </p:cNvPicPr>
          <p:nvPr>
            <p:ph type="body"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5381625" y="1295400"/>
            <a:ext cx="3381375" cy="4953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28675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28676" name="Picture 7" descr="0702050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1547813" y="692150"/>
            <a:ext cx="66246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2400">
              <a:latin typeface="Verdana" pitchFamily="34" charset="0"/>
            </a:endParaRP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ctrTitle"/>
          </p:nvPr>
        </p:nvSpPr>
        <p:spPr>
          <a:xfrm>
            <a:off x="4067175" y="1592263"/>
            <a:ext cx="4824413" cy="4789487"/>
          </a:xfrm>
          <a:noFill/>
        </p:spPr>
        <p:txBody>
          <a:bodyPr anchor="b">
            <a:spAutoFit/>
          </a:bodyPr>
          <a:lstStyle/>
          <a:p>
            <a:pPr eaLnBrk="1" hangingPunct="1"/>
            <a:r>
              <a:rPr lang="ru-RU" sz="2800" smtClean="0">
                <a:latin typeface="Book Antiqua" pitchFamily="18" charset="0"/>
              </a:rPr>
              <a:t>1. 300-350 млн. альвеол с общей площадью – 100 кв.м</a:t>
            </a:r>
            <a:br>
              <a:rPr lang="ru-RU" sz="2800" smtClean="0">
                <a:latin typeface="Book Antiqua" pitchFamily="18" charset="0"/>
              </a:rPr>
            </a:br>
            <a:r>
              <a:rPr lang="ru-RU" sz="2800" smtClean="0">
                <a:latin typeface="Book Antiqua" pitchFamily="18" charset="0"/>
              </a:rPr>
              <a:t/>
            </a:r>
            <a:br>
              <a:rPr lang="ru-RU" sz="2800" smtClean="0">
                <a:latin typeface="Book Antiqua" pitchFamily="18" charset="0"/>
              </a:rPr>
            </a:br>
            <a:r>
              <a:rPr lang="ru-RU" sz="2800" smtClean="0">
                <a:latin typeface="Book Antiqua" pitchFamily="18" charset="0"/>
              </a:rPr>
              <a:t>2. Длина легочного капилляра – 7-8 мкм</a:t>
            </a:r>
            <a:br>
              <a:rPr lang="ru-RU" sz="2800" smtClean="0">
                <a:latin typeface="Book Antiqua" pitchFamily="18" charset="0"/>
              </a:rPr>
            </a:br>
            <a:r>
              <a:rPr lang="ru-RU" sz="2800" smtClean="0">
                <a:latin typeface="Book Antiqua" pitchFamily="18" charset="0"/>
              </a:rPr>
              <a:t/>
            </a:r>
            <a:br>
              <a:rPr lang="ru-RU" sz="2800" smtClean="0">
                <a:latin typeface="Book Antiqua" pitchFamily="18" charset="0"/>
              </a:rPr>
            </a:br>
            <a:r>
              <a:rPr lang="ru-RU" sz="2800" smtClean="0">
                <a:latin typeface="Book Antiqua" pitchFamily="18" charset="0"/>
              </a:rPr>
              <a:t>3. Через капилляры альвеол кровь проходит за 0,8 с, но гемоглобин успевает насытиться кислородом</a:t>
            </a:r>
          </a:p>
        </p:txBody>
      </p:sp>
      <p:sp>
        <p:nvSpPr>
          <p:cNvPr id="29700" name="Text Box 4"/>
          <p:cNvSpPr txBox="1">
            <a:spLocks noChangeArrowheads="1"/>
          </p:cNvSpPr>
          <p:nvPr/>
        </p:nvSpPr>
        <p:spPr bwMode="auto">
          <a:xfrm>
            <a:off x="0" y="373063"/>
            <a:ext cx="91440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800" b="1">
                <a:solidFill>
                  <a:schemeClr val="tx2"/>
                </a:solidFill>
                <a:latin typeface="Book Antiqua" pitchFamily="18" charset="0"/>
              </a:rPr>
              <a:t>Это интересно:</a:t>
            </a:r>
            <a:endParaRPr lang="ru-RU" sz="4800">
              <a:latin typeface="Book Antiqua" pitchFamily="18" charset="0"/>
            </a:endParaRPr>
          </a:p>
        </p:txBody>
      </p:sp>
      <p:sp>
        <p:nvSpPr>
          <p:cNvPr id="29701" name="Rectangle 5" descr="легкие и диафр"/>
          <p:cNvSpPr>
            <a:spLocks noChangeAspect="1" noChangeArrowheads="1"/>
          </p:cNvSpPr>
          <p:nvPr/>
        </p:nvSpPr>
        <p:spPr bwMode="auto">
          <a:xfrm>
            <a:off x="250825" y="2062163"/>
            <a:ext cx="3563938" cy="3887787"/>
          </a:xfrm>
          <a:prstGeom prst="rect">
            <a:avLst/>
          </a:prstGeom>
          <a:blipFill dpi="0" rotWithShape="1">
            <a:blip r:embed="rId2" cstate="print"/>
            <a:srcRect/>
            <a:stretch>
              <a:fillRect/>
            </a:stretch>
          </a:blip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Газообмен в легких</a:t>
            </a:r>
          </a:p>
        </p:txBody>
      </p:sp>
      <p:sp>
        <p:nvSpPr>
          <p:cNvPr id="30723" name="Rectangle 4"/>
          <p:cNvSpPr>
            <a:spLocks noChangeArrowheads="1"/>
          </p:cNvSpPr>
          <p:nvPr/>
        </p:nvSpPr>
        <p:spPr bwMode="auto">
          <a:xfrm>
            <a:off x="228600" y="1295400"/>
            <a:ext cx="8915400" cy="558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600">
                <a:solidFill>
                  <a:srgbClr val="172C07"/>
                </a:solidFill>
              </a:rPr>
              <a:t>По артериям малого круга кровообращения в лёгкие поступает венозная кровь, которая обогащается здесь кислородом и становится артериальной. </a:t>
            </a:r>
          </a:p>
          <a:p>
            <a:r>
              <a:rPr lang="ru-RU" sz="3600">
                <a:solidFill>
                  <a:srgbClr val="172C07"/>
                </a:solidFill>
              </a:rPr>
              <a:t>Одновременно венозная кровь освобождается от углекислого газа, который проникает в лёгочные пузырьки и во время выдоха выводится из организма.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468313" y="334963"/>
            <a:ext cx="80645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2. Лёгочное дыхание (газообмен в лёгких).</a:t>
            </a:r>
          </a:p>
        </p:txBody>
      </p:sp>
      <p:pic>
        <p:nvPicPr>
          <p:cNvPr id="31747" name="Picture 3" descr="Рисунок2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908050"/>
            <a:ext cx="3924300" cy="361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3995738" y="1019175"/>
            <a:ext cx="4897437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Газообмен между воздухом и кровью происходит путем диффузии по разности концентраций газов. В мертвом пространстве газообмен не идет.</a:t>
            </a:r>
          </a:p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Венозная кровь превращается в артериальную.</a:t>
            </a:r>
          </a:p>
        </p:txBody>
      </p:sp>
      <p:pic>
        <p:nvPicPr>
          <p:cNvPr id="31749" name="Picture 5" descr="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644900"/>
            <a:ext cx="4375150" cy="3024188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057" name="Picture 9" descr="film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 r="8928" b="39285"/>
          <a:stretch>
            <a:fillRect/>
          </a:stretch>
        </p:blipFill>
        <p:spPr bwMode="auto">
          <a:xfrm>
            <a:off x="7812088" y="5949950"/>
            <a:ext cx="431800" cy="4492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Lucida Sans Unicode" pitchFamily="34" charset="0"/>
            </a:endParaRPr>
          </a:p>
        </p:txBody>
      </p:sp>
      <p:pic>
        <p:nvPicPr>
          <p:cNvPr id="1026" name="Object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428750"/>
            <a:ext cx="7000875" cy="3714750"/>
          </a:xfrm>
          <a:prstGeom prst="rect">
            <a:avLst/>
          </a:prstGeom>
          <a:noFill/>
        </p:spPr>
      </p:pic>
      <p:sp>
        <p:nvSpPr>
          <p:cNvPr id="1028" name="Rectangle 3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ru-RU">
              <a:latin typeface="Lucida Sans Unicode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7188" y="214313"/>
            <a:ext cx="8456612" cy="107791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Дыхание</a:t>
            </a:r>
            <a:r>
              <a:rPr lang="ru-RU" sz="3200" dirty="0">
                <a:latin typeface="+mn-lt"/>
              </a:rPr>
              <a:t> – обмен газов между клетками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dirty="0">
                <a:latin typeface="+mn-lt"/>
              </a:rPr>
              <a:t> и окружающей средой.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Рисунок19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20713"/>
            <a:ext cx="9144000" cy="434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250825" y="4940300"/>
            <a:ext cx="889317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При спокойном дыхании за один вдох в легкие входит 0,3- 0,5 л воздуха (дыхательный объем). При самом глубоком дыхании дыхательный объем может достигать 3-5 л (жизненная емкость легких). Но и тогда после выдоха в легких остается более 1 л воздуха (остаточный объем). </a:t>
            </a:r>
          </a:p>
        </p:txBody>
      </p:sp>
      <p:sp>
        <p:nvSpPr>
          <p:cNvPr id="32772" name="Text Box 4"/>
          <p:cNvSpPr txBox="1">
            <a:spLocks noChangeArrowheads="1"/>
          </p:cNvSpPr>
          <p:nvPr/>
        </p:nvSpPr>
        <p:spPr bwMode="auto">
          <a:xfrm>
            <a:off x="592138" y="158750"/>
            <a:ext cx="4610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Жизненная емкость легких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Рисунок20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33375"/>
            <a:ext cx="405765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5" name="Rectangle 3"/>
          <p:cNvSpPr>
            <a:spLocks noChangeArrowheads="1"/>
          </p:cNvSpPr>
          <p:nvPr/>
        </p:nvSpPr>
        <p:spPr bwMode="auto">
          <a:xfrm>
            <a:off x="3924300" y="639763"/>
            <a:ext cx="5040313" cy="4789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Мертвое пространство</a:t>
            </a: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 образовано теми областями органов дыхания, где нет газообмена с кровью. В норме это внелёгочные дыхательные пути и большинство бронхов. Объем заключенного в них воздуха - около 150 мл, что составляет 30% дыхательного объема при спокойном дыхании.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179388" y="5805488"/>
            <a:ext cx="8964612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Таким образом, в обычных условиях почти треть вдыхаемого воздуха не участвует в газообмене.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[BI8ZD_11-03]_[IL_04]-k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42988" y="188913"/>
            <a:ext cx="7632700" cy="6480175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34819" name="Picture 3" descr="2579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88125" y="2133600"/>
            <a:ext cx="1655763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20" name="Text Box 4"/>
          <p:cNvSpPr txBox="1">
            <a:spLocks noChangeArrowheads="1"/>
          </p:cNvSpPr>
          <p:nvPr/>
        </p:nvSpPr>
        <p:spPr bwMode="auto">
          <a:xfrm>
            <a:off x="5003800" y="333375"/>
            <a:ext cx="3395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Регуляция дыхания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AutoShape 2"/>
          <p:cNvSpPr>
            <a:spLocks noChangeArrowheads="1"/>
          </p:cNvSpPr>
          <p:nvPr/>
        </p:nvSpPr>
        <p:spPr bwMode="auto">
          <a:xfrm>
            <a:off x="395288" y="1196975"/>
            <a:ext cx="3305175" cy="13096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Непроизвольная регуляция частоты и глубины дыхания.</a:t>
            </a:r>
          </a:p>
        </p:txBody>
      </p:sp>
      <p:sp>
        <p:nvSpPr>
          <p:cNvPr id="36867" name="AutoShape 3"/>
          <p:cNvSpPr>
            <a:spLocks/>
          </p:cNvSpPr>
          <p:nvPr/>
        </p:nvSpPr>
        <p:spPr bwMode="auto">
          <a:xfrm rot="-5400000">
            <a:off x="4486275" y="-444500"/>
            <a:ext cx="457200" cy="6477000"/>
          </a:xfrm>
          <a:prstGeom prst="leftBrace">
            <a:avLst>
              <a:gd name="adj1" fmla="val 118056"/>
              <a:gd name="adj2" fmla="val 50000"/>
            </a:avLst>
          </a:prstGeom>
          <a:noFill/>
          <a:ln w="57150">
            <a:solidFill>
              <a:srgbClr val="0000CC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 wrap="none" anchor="ctr"/>
          <a:lstStyle/>
          <a:p>
            <a:pPr>
              <a:defRPr/>
            </a:pPr>
            <a:endParaRPr lang="ru-RU"/>
          </a:p>
        </p:txBody>
      </p:sp>
      <p:sp>
        <p:nvSpPr>
          <p:cNvPr id="36868" name="AutoShape 4"/>
          <p:cNvSpPr>
            <a:spLocks noChangeArrowheads="1"/>
          </p:cNvSpPr>
          <p:nvPr/>
        </p:nvSpPr>
        <p:spPr bwMode="auto">
          <a:xfrm>
            <a:off x="3059113" y="3068638"/>
            <a:ext cx="3368675" cy="500062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ОСУЩЕСТВЛЯЕТСЯ</a:t>
            </a:r>
          </a:p>
        </p:txBody>
      </p:sp>
      <p:cxnSp>
        <p:nvCxnSpPr>
          <p:cNvPr id="36869" name="AutoShape 5"/>
          <p:cNvCxnSpPr>
            <a:cxnSpLocks noChangeShapeType="1"/>
          </p:cNvCxnSpPr>
          <p:nvPr/>
        </p:nvCxnSpPr>
        <p:spPr bwMode="auto">
          <a:xfrm rot="10800000" flipV="1">
            <a:off x="1547813" y="476250"/>
            <a:ext cx="1765300" cy="847725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6870" name="AutoShape 6"/>
          <p:cNvSpPr>
            <a:spLocks noChangeArrowheads="1"/>
          </p:cNvSpPr>
          <p:nvPr/>
        </p:nvSpPr>
        <p:spPr bwMode="auto">
          <a:xfrm>
            <a:off x="3351213" y="263525"/>
            <a:ext cx="2333625" cy="9048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99FF"/>
              </a:gs>
              <a:gs pos="50000">
                <a:srgbClr val="FFFFFF"/>
              </a:gs>
              <a:gs pos="100000">
                <a:srgbClr val="0099FF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НЕРВНАЯ</a:t>
            </a:r>
          </a:p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РЕГУЛЯЦИЯ</a:t>
            </a:r>
          </a:p>
        </p:txBody>
      </p:sp>
      <p:sp>
        <p:nvSpPr>
          <p:cNvPr id="36871" name="AutoShape 7"/>
          <p:cNvSpPr>
            <a:spLocks noChangeArrowheads="1"/>
          </p:cNvSpPr>
          <p:nvPr/>
        </p:nvSpPr>
        <p:spPr bwMode="auto">
          <a:xfrm>
            <a:off x="5508625" y="1196975"/>
            <a:ext cx="3305175" cy="1309688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Произвольная регуляция частоты и глубины дыхания.</a:t>
            </a:r>
          </a:p>
        </p:txBody>
      </p:sp>
      <p:cxnSp>
        <p:nvCxnSpPr>
          <p:cNvPr id="36872" name="AutoShape 8"/>
          <p:cNvCxnSpPr>
            <a:cxnSpLocks noChangeShapeType="1"/>
          </p:cNvCxnSpPr>
          <p:nvPr/>
        </p:nvCxnSpPr>
        <p:spPr bwMode="auto">
          <a:xfrm>
            <a:off x="5724525" y="476250"/>
            <a:ext cx="1684338" cy="847725"/>
          </a:xfrm>
          <a:prstGeom prst="bentConnector2">
            <a:avLst/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cxnSp>
        <p:nvCxnSpPr>
          <p:cNvPr id="36873" name="AutoShape 9"/>
          <p:cNvCxnSpPr>
            <a:cxnSpLocks noChangeShapeType="1"/>
          </p:cNvCxnSpPr>
          <p:nvPr/>
        </p:nvCxnSpPr>
        <p:spPr bwMode="auto">
          <a:xfrm rot="5400000">
            <a:off x="937419" y="3104356"/>
            <a:ext cx="1079500" cy="158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6874" name="AutoShape 10"/>
          <p:cNvSpPr>
            <a:spLocks noChangeArrowheads="1"/>
          </p:cNvSpPr>
          <p:nvPr/>
        </p:nvSpPr>
        <p:spPr bwMode="auto">
          <a:xfrm>
            <a:off x="488950" y="3736975"/>
            <a:ext cx="3506788" cy="9048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Дыхательным центром продолговатого мозга.</a:t>
            </a:r>
          </a:p>
        </p:txBody>
      </p:sp>
      <p:cxnSp>
        <p:nvCxnSpPr>
          <p:cNvPr id="36875" name="AutoShape 11"/>
          <p:cNvCxnSpPr>
            <a:cxnSpLocks noChangeShapeType="1"/>
          </p:cNvCxnSpPr>
          <p:nvPr/>
        </p:nvCxnSpPr>
        <p:spPr bwMode="auto">
          <a:xfrm rot="5400000">
            <a:off x="7417594" y="3104356"/>
            <a:ext cx="1079500" cy="1588"/>
          </a:xfrm>
          <a:prstGeom prst="bentConnector3">
            <a:avLst>
              <a:gd name="adj1" fmla="val 50000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6876" name="AutoShape 12"/>
          <p:cNvSpPr>
            <a:spLocks noChangeArrowheads="1"/>
          </p:cNvSpPr>
          <p:nvPr/>
        </p:nvSpPr>
        <p:spPr bwMode="auto">
          <a:xfrm>
            <a:off x="5961063" y="3716338"/>
            <a:ext cx="2838450" cy="9048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Корой больших полушарий.</a:t>
            </a:r>
          </a:p>
        </p:txBody>
      </p:sp>
      <p:cxnSp>
        <p:nvCxnSpPr>
          <p:cNvPr id="36877" name="AutoShape 13"/>
          <p:cNvCxnSpPr>
            <a:cxnSpLocks noChangeShapeType="1"/>
          </p:cNvCxnSpPr>
          <p:nvPr/>
        </p:nvCxnSpPr>
        <p:spPr bwMode="auto">
          <a:xfrm rot="5400000">
            <a:off x="1584326" y="4832350"/>
            <a:ext cx="360362" cy="1587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6878" name="AutoShape 14"/>
          <p:cNvSpPr>
            <a:spLocks noChangeArrowheads="1"/>
          </p:cNvSpPr>
          <p:nvPr/>
        </p:nvSpPr>
        <p:spPr bwMode="auto">
          <a:xfrm>
            <a:off x="500063" y="5045075"/>
            <a:ext cx="3979862" cy="171291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Воздействие на холодовые, болевые и др. рецепторы может приостановить дыхание.</a:t>
            </a:r>
          </a:p>
        </p:txBody>
      </p:sp>
      <p:cxnSp>
        <p:nvCxnSpPr>
          <p:cNvPr id="36879" name="AutoShape 15"/>
          <p:cNvCxnSpPr>
            <a:cxnSpLocks noChangeShapeType="1"/>
          </p:cNvCxnSpPr>
          <p:nvPr/>
        </p:nvCxnSpPr>
        <p:spPr bwMode="auto">
          <a:xfrm rot="5400000">
            <a:off x="7561263" y="4832350"/>
            <a:ext cx="360362" cy="1588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6880" name="AutoShape 16"/>
          <p:cNvSpPr>
            <a:spLocks noChangeArrowheads="1"/>
          </p:cNvSpPr>
          <p:nvPr/>
        </p:nvSpPr>
        <p:spPr bwMode="auto">
          <a:xfrm>
            <a:off x="4932363" y="5084763"/>
            <a:ext cx="3941762" cy="1309687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Мы можем произвольно ускорить или остановить дыхание.</a:t>
            </a:r>
          </a:p>
        </p:txBody>
      </p:sp>
      <p:pic>
        <p:nvPicPr>
          <p:cNvPr id="2057" name="Picture 9" descr="film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 r="8928" b="39285"/>
          <a:stretch>
            <a:fillRect/>
          </a:stretch>
        </p:blipFill>
        <p:spPr bwMode="auto">
          <a:xfrm>
            <a:off x="8316913" y="2997200"/>
            <a:ext cx="431800" cy="4492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368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368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68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68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68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68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68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68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368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368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68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368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36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68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 animBg="1"/>
      <p:bldP spid="36867" grpId="0" animBg="1"/>
      <p:bldP spid="36868" grpId="0" animBg="1"/>
      <p:bldP spid="36871" grpId="0" animBg="1"/>
      <p:bldP spid="36874" grpId="0" animBg="1"/>
      <p:bldP spid="36876" grpId="0" animBg="1"/>
      <p:bldP spid="36878" grpId="0" animBg="1"/>
      <p:bldP spid="36880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AutoShape 2"/>
          <p:cNvSpPr>
            <a:spLocks noChangeArrowheads="1"/>
          </p:cNvSpPr>
          <p:nvPr/>
        </p:nvSpPr>
        <p:spPr bwMode="auto">
          <a:xfrm>
            <a:off x="2987675" y="333375"/>
            <a:ext cx="2786063" cy="90487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0099FF"/>
              </a:gs>
              <a:gs pos="50000">
                <a:srgbClr val="FFFFFF"/>
              </a:gs>
              <a:gs pos="100000">
                <a:srgbClr val="0099FF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ГУМОРАЛЬНАЯ</a:t>
            </a:r>
          </a:p>
          <a:p>
            <a:pPr algn="ctr"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РЕГУЛЯЦИЯ</a:t>
            </a:r>
          </a:p>
        </p:txBody>
      </p:sp>
      <p:cxnSp>
        <p:nvCxnSpPr>
          <p:cNvPr id="37891" name="AutoShape 3"/>
          <p:cNvCxnSpPr>
            <a:cxnSpLocks noChangeShapeType="1"/>
          </p:cNvCxnSpPr>
          <p:nvPr/>
        </p:nvCxnSpPr>
        <p:spPr bwMode="auto">
          <a:xfrm rot="5400000">
            <a:off x="4248151" y="1447800"/>
            <a:ext cx="360362" cy="1587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7892" name="AutoShape 4"/>
          <p:cNvSpPr>
            <a:spLocks noChangeArrowheads="1"/>
          </p:cNvSpPr>
          <p:nvPr/>
        </p:nvSpPr>
        <p:spPr bwMode="auto">
          <a:xfrm>
            <a:off x="2339975" y="1700213"/>
            <a:ext cx="4116388" cy="500062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Частоту и глубину дыхания</a:t>
            </a:r>
          </a:p>
        </p:txBody>
      </p:sp>
      <p:cxnSp>
        <p:nvCxnSpPr>
          <p:cNvPr id="37893" name="AutoShape 5"/>
          <p:cNvCxnSpPr>
            <a:cxnSpLocks noChangeShapeType="1"/>
          </p:cNvCxnSpPr>
          <p:nvPr/>
        </p:nvCxnSpPr>
        <p:spPr bwMode="auto">
          <a:xfrm rot="5400000">
            <a:off x="2232026" y="2384425"/>
            <a:ext cx="360362" cy="1587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7894" name="AutoShape 6"/>
          <p:cNvSpPr>
            <a:spLocks noChangeArrowheads="1"/>
          </p:cNvSpPr>
          <p:nvPr/>
        </p:nvSpPr>
        <p:spPr bwMode="auto">
          <a:xfrm>
            <a:off x="1258888" y="2636838"/>
            <a:ext cx="1731962" cy="5683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ускоряет</a:t>
            </a:r>
          </a:p>
        </p:txBody>
      </p:sp>
      <p:cxnSp>
        <p:nvCxnSpPr>
          <p:cNvPr id="37895" name="AutoShape 7"/>
          <p:cNvCxnSpPr>
            <a:cxnSpLocks noChangeShapeType="1"/>
          </p:cNvCxnSpPr>
          <p:nvPr/>
        </p:nvCxnSpPr>
        <p:spPr bwMode="auto">
          <a:xfrm rot="5400000">
            <a:off x="1944687" y="3392488"/>
            <a:ext cx="360363" cy="1588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7896" name="AutoShape 8"/>
          <p:cNvSpPr>
            <a:spLocks noChangeArrowheads="1"/>
          </p:cNvSpPr>
          <p:nvPr/>
        </p:nvSpPr>
        <p:spPr bwMode="auto">
          <a:xfrm>
            <a:off x="1258888" y="3644900"/>
            <a:ext cx="2089150" cy="5000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Избыток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37897" name="AutoShape 9"/>
          <p:cNvCxnSpPr>
            <a:cxnSpLocks noChangeShapeType="1"/>
          </p:cNvCxnSpPr>
          <p:nvPr/>
        </p:nvCxnSpPr>
        <p:spPr bwMode="auto">
          <a:xfrm rot="5400000">
            <a:off x="5761038" y="2384425"/>
            <a:ext cx="360362" cy="1588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7898" name="AutoShape 10"/>
          <p:cNvSpPr>
            <a:spLocks noChangeArrowheads="1"/>
          </p:cNvSpPr>
          <p:nvPr/>
        </p:nvSpPr>
        <p:spPr bwMode="auto">
          <a:xfrm>
            <a:off x="5003800" y="2636838"/>
            <a:ext cx="2016125" cy="5683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замедляет</a:t>
            </a:r>
          </a:p>
        </p:txBody>
      </p:sp>
      <p:cxnSp>
        <p:nvCxnSpPr>
          <p:cNvPr id="37899" name="AutoShape 11"/>
          <p:cNvCxnSpPr>
            <a:cxnSpLocks noChangeShapeType="1"/>
          </p:cNvCxnSpPr>
          <p:nvPr/>
        </p:nvCxnSpPr>
        <p:spPr bwMode="auto">
          <a:xfrm rot="5400000">
            <a:off x="5832475" y="3392488"/>
            <a:ext cx="360363" cy="1587"/>
          </a:xfrm>
          <a:prstGeom prst="bentConnector3">
            <a:avLst>
              <a:gd name="adj1" fmla="val 49778"/>
            </a:avLst>
          </a:prstGeom>
          <a:noFill/>
          <a:ln w="38100">
            <a:solidFill>
              <a:srgbClr val="FF0000"/>
            </a:solidFill>
            <a:miter lim="800000"/>
            <a:headEnd/>
            <a:tailEnd type="triangle" w="med" len="med"/>
          </a:ln>
          <a:effectLst>
            <a:outerShdw dist="107763" dir="2700000" algn="ctr" rotWithShape="0">
              <a:srgbClr val="FFBF9F"/>
            </a:outerShdw>
          </a:effectLst>
        </p:spPr>
      </p:cxnSp>
      <p:sp>
        <p:nvSpPr>
          <p:cNvPr id="37900" name="AutoShape 12"/>
          <p:cNvSpPr>
            <a:spLocks noChangeArrowheads="1"/>
          </p:cNvSpPr>
          <p:nvPr/>
        </p:nvSpPr>
        <p:spPr bwMode="auto">
          <a:xfrm>
            <a:off x="4787900" y="3644900"/>
            <a:ext cx="2646363" cy="500063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Недостаток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7901" name="AutoShape 13"/>
          <p:cNvSpPr>
            <a:spLocks noChangeArrowheads="1"/>
          </p:cNvSpPr>
          <p:nvPr/>
        </p:nvSpPr>
        <p:spPr bwMode="auto">
          <a:xfrm>
            <a:off x="4376738" y="4356100"/>
            <a:ext cx="4497387" cy="2117725"/>
          </a:xfrm>
          <a:prstGeom prst="roundRect">
            <a:avLst>
              <a:gd name="adj" fmla="val 16667"/>
            </a:avLst>
          </a:prstGeom>
          <a:gradFill rotWithShape="0">
            <a:gsLst>
              <a:gs pos="0">
                <a:srgbClr val="FFFFFF"/>
              </a:gs>
              <a:gs pos="100000">
                <a:srgbClr val="FFFF99"/>
              </a:gs>
            </a:gsLst>
            <a:lin ang="5400000" scaled="1"/>
          </a:gradFill>
          <a:ln w="3175">
            <a:solidFill>
              <a:schemeClr val="tx1"/>
            </a:solidFill>
            <a:round/>
            <a:headEnd/>
            <a:tailEnd/>
          </a:ln>
          <a:effectLst>
            <a:outerShdw dist="107763" dir="2700000" algn="ctr" rotWithShape="0">
              <a:srgbClr val="FFBF9F"/>
            </a:outerShdw>
          </a:effectLst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>
                <a:latin typeface="Times New Roman" pitchFamily="18" charset="0"/>
                <a:cs typeface="Times New Roman" pitchFamily="18" charset="0"/>
              </a:rPr>
              <a:t>В результате усиления вентиляции легких дыхание приостанавливается, т.к. концентрация </a:t>
            </a:r>
            <a:r>
              <a:rPr lang="en-US" sz="2400" b="1">
                <a:latin typeface="Times New Roman" pitchFamily="18" charset="0"/>
                <a:cs typeface="Times New Roman" pitchFamily="18" charset="0"/>
              </a:rPr>
              <a:t>CO</a:t>
            </a:r>
            <a:r>
              <a:rPr lang="en-US" sz="2400" b="1" baseline="-2500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>
                <a:latin typeface="Times New Roman" pitchFamily="18" charset="0"/>
                <a:cs typeface="Times New Roman" pitchFamily="18" charset="0"/>
              </a:rPr>
              <a:t> в крови снижается. </a:t>
            </a:r>
          </a:p>
        </p:txBody>
      </p:sp>
      <p:pic>
        <p:nvPicPr>
          <p:cNvPr id="2057" name="Picture 9" descr="film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 cstate="print"/>
          <a:srcRect r="8928" b="39285"/>
          <a:stretch>
            <a:fillRect/>
          </a:stretch>
        </p:blipFill>
        <p:spPr bwMode="auto">
          <a:xfrm>
            <a:off x="8027988" y="2781300"/>
            <a:ext cx="431800" cy="4492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36879" name="Picture 15" descr="image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5800" y="5105400"/>
            <a:ext cx="1666875" cy="1352550"/>
          </a:xfrm>
          <a:prstGeom prst="rect">
            <a:avLst/>
          </a:prstGeom>
          <a:noFill/>
          <a:ln w="57150">
            <a:solidFill>
              <a:srgbClr val="0099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37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3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9" dur="500"/>
                                        <p:tgtEl>
                                          <p:spTgt spid="378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79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79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2" grpId="0" animBg="1" autoUpdateAnimBg="0"/>
      <p:bldP spid="37894" grpId="0" animBg="1" autoUpdateAnimBg="0"/>
      <p:bldP spid="37896" grpId="0" animBg="1" autoUpdateAnimBg="0"/>
      <p:bldP spid="37898" grpId="0" animBg="1" autoUpdateAnimBg="0"/>
      <p:bldP spid="37900" grpId="0" animBg="1" autoUpdateAnimBg="0"/>
      <p:bldP spid="37901" grpId="0" animBg="1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2"/>
          <p:cNvSpPr txBox="1">
            <a:spLocks noChangeArrowheads="1"/>
          </p:cNvSpPr>
          <p:nvPr/>
        </p:nvSpPr>
        <p:spPr bwMode="auto">
          <a:xfrm>
            <a:off x="34925" y="1073150"/>
            <a:ext cx="4038600" cy="5519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Орган</a:t>
            </a:r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1. Носовая полость</a:t>
            </a:r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2. Гортань</a:t>
            </a:r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3. Трахея и бронхи</a:t>
            </a:r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4. Легкие</a:t>
            </a:r>
          </a:p>
          <a:p>
            <a:pPr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5. Легочная и пристеночная плевра</a:t>
            </a:r>
          </a:p>
          <a:p>
            <a:pPr>
              <a:spcBef>
                <a:spcPct val="50000"/>
              </a:spcBef>
            </a:pPr>
            <a:endParaRPr lang="ru-RU" sz="3200">
              <a:latin typeface="Times New Roman" pitchFamily="18" charset="0"/>
            </a:endParaRPr>
          </a:p>
        </p:txBody>
      </p:sp>
      <p:sp>
        <p:nvSpPr>
          <p:cNvPr id="37891" name="Text Box 3"/>
          <p:cNvSpPr txBox="1">
            <a:spLocks noChangeArrowheads="1"/>
          </p:cNvSpPr>
          <p:nvPr/>
        </p:nvSpPr>
        <p:spPr bwMode="auto">
          <a:xfrm>
            <a:off x="3944938" y="1073150"/>
            <a:ext cx="5199062" cy="512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Выполняемая функция</a:t>
            </a:r>
            <a:endParaRPr lang="ru-RU" sz="2800" b="1">
              <a:solidFill>
                <a:srgbClr val="000099"/>
              </a:solidFill>
              <a:latin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ru-RU" sz="2800">
                <a:solidFill>
                  <a:srgbClr val="003366"/>
                </a:solidFill>
                <a:latin typeface="Times New Roman" pitchFamily="18" charset="0"/>
              </a:rPr>
              <a:t>а) содержит жидкость, снижающую трение</a:t>
            </a:r>
            <a:br>
              <a:rPr lang="ru-RU" sz="2800">
                <a:solidFill>
                  <a:srgbClr val="003366"/>
                </a:solidFill>
                <a:latin typeface="Times New Roman" pitchFamily="18" charset="0"/>
              </a:rPr>
            </a:br>
            <a:r>
              <a:rPr lang="ru-RU" sz="2800">
                <a:solidFill>
                  <a:srgbClr val="003366"/>
                </a:solidFill>
                <a:latin typeface="Times New Roman" pitchFamily="18" charset="0"/>
              </a:rPr>
              <a:t>б) увлажнение воздуха, задерживание пыли</a:t>
            </a:r>
            <a:br>
              <a:rPr lang="ru-RU" sz="2800">
                <a:solidFill>
                  <a:srgbClr val="003366"/>
                </a:solidFill>
                <a:latin typeface="Times New Roman" pitchFamily="18" charset="0"/>
              </a:rPr>
            </a:br>
            <a:r>
              <a:rPr lang="ru-RU" sz="2800">
                <a:solidFill>
                  <a:srgbClr val="003366"/>
                </a:solidFill>
                <a:latin typeface="Times New Roman" pitchFamily="18" charset="0"/>
              </a:rPr>
              <a:t>в) обеспечивает свободное прохождение воздуха </a:t>
            </a:r>
            <a:br>
              <a:rPr lang="ru-RU" sz="2800">
                <a:solidFill>
                  <a:srgbClr val="003366"/>
                </a:solidFill>
                <a:latin typeface="Times New Roman" pitchFamily="18" charset="0"/>
              </a:rPr>
            </a:br>
            <a:r>
              <a:rPr lang="ru-RU" sz="2800">
                <a:solidFill>
                  <a:srgbClr val="003366"/>
                </a:solidFill>
                <a:latin typeface="Times New Roman" pitchFamily="18" charset="0"/>
              </a:rPr>
              <a:t>г) образование звуков, рефлекторный кашель</a:t>
            </a:r>
            <a:r>
              <a:rPr lang="ru-RU" sz="2800">
                <a:solidFill>
                  <a:srgbClr val="003366"/>
                </a:solidFill>
              </a:rPr>
              <a:t> </a:t>
            </a:r>
            <a:r>
              <a:rPr lang="ru-RU" sz="2800">
                <a:solidFill>
                  <a:srgbClr val="003366"/>
                </a:solidFill>
                <a:latin typeface="Times New Roman" pitchFamily="18" charset="0"/>
              </a:rPr>
              <a:t/>
            </a:r>
            <a:br>
              <a:rPr lang="ru-RU" sz="2800">
                <a:solidFill>
                  <a:srgbClr val="003366"/>
                </a:solidFill>
                <a:latin typeface="Times New Roman" pitchFamily="18" charset="0"/>
              </a:rPr>
            </a:br>
            <a:r>
              <a:rPr lang="ru-RU" sz="2800">
                <a:solidFill>
                  <a:srgbClr val="003366"/>
                </a:solidFill>
                <a:latin typeface="Times New Roman" pitchFamily="18" charset="0"/>
              </a:rPr>
              <a:t>д) газообмен через альвеоло-капиллярную мембрану</a:t>
            </a:r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title"/>
          </p:nvPr>
        </p:nvSpPr>
        <p:spPr>
          <a:xfrm>
            <a:off x="1984375" y="171450"/>
            <a:ext cx="5035550" cy="823913"/>
          </a:xfrm>
          <a:noFill/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0099"/>
                </a:solidFill>
                <a:latin typeface="Book Antiqua" pitchFamily="18" charset="0"/>
              </a:rPr>
              <a:t>Проверь себя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2"/>
          <p:cNvSpPr txBox="1">
            <a:spLocks noChangeArrowheads="1"/>
          </p:cNvSpPr>
          <p:nvPr/>
        </p:nvSpPr>
        <p:spPr bwMode="auto">
          <a:xfrm>
            <a:off x="34925" y="1341438"/>
            <a:ext cx="4038600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Орган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1. 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2. 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3. 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4. 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5. 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3779838" y="1350963"/>
            <a:ext cx="5364162" cy="430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3600" b="1">
                <a:solidFill>
                  <a:srgbClr val="000099"/>
                </a:solidFill>
                <a:latin typeface="Times New Roman" pitchFamily="18" charset="0"/>
              </a:rPr>
              <a:t>Выполняемая функция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а) 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б) 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в) 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г) </a:t>
            </a:r>
          </a:p>
          <a:p>
            <a:pPr algn="ctr">
              <a:spcBef>
                <a:spcPct val="50000"/>
              </a:spcBef>
            </a:pPr>
            <a:r>
              <a:rPr lang="ru-RU" sz="3200">
                <a:solidFill>
                  <a:srgbClr val="003366"/>
                </a:solidFill>
                <a:latin typeface="Times New Roman" pitchFamily="18" charset="0"/>
              </a:rPr>
              <a:t>д)</a:t>
            </a:r>
          </a:p>
        </p:txBody>
      </p:sp>
      <p:sp>
        <p:nvSpPr>
          <p:cNvPr id="39940" name="Line 4"/>
          <p:cNvSpPr>
            <a:spLocks noChangeShapeType="1"/>
          </p:cNvSpPr>
          <p:nvPr/>
        </p:nvSpPr>
        <p:spPr bwMode="auto">
          <a:xfrm flipV="1">
            <a:off x="2339975" y="2565400"/>
            <a:ext cx="3887788" cy="27352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41" name="Line 5"/>
          <p:cNvSpPr>
            <a:spLocks noChangeShapeType="1"/>
          </p:cNvSpPr>
          <p:nvPr/>
        </p:nvSpPr>
        <p:spPr bwMode="auto">
          <a:xfrm>
            <a:off x="2268538" y="4652963"/>
            <a:ext cx="39592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42" name="Line 6"/>
          <p:cNvSpPr>
            <a:spLocks noChangeShapeType="1"/>
          </p:cNvSpPr>
          <p:nvPr/>
        </p:nvSpPr>
        <p:spPr bwMode="auto">
          <a:xfrm>
            <a:off x="2268538" y="3213100"/>
            <a:ext cx="3970337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43" name="Line 7"/>
          <p:cNvSpPr>
            <a:spLocks noChangeShapeType="1"/>
          </p:cNvSpPr>
          <p:nvPr/>
        </p:nvSpPr>
        <p:spPr bwMode="auto">
          <a:xfrm>
            <a:off x="2268538" y="2420938"/>
            <a:ext cx="3949700" cy="7826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9944" name="Rectangle 8"/>
          <p:cNvSpPr>
            <a:spLocks noGrp="1" noChangeArrowheads="1"/>
          </p:cNvSpPr>
          <p:nvPr>
            <p:ph type="title"/>
          </p:nvPr>
        </p:nvSpPr>
        <p:spPr>
          <a:xfrm>
            <a:off x="2057400" y="171450"/>
            <a:ext cx="5106988" cy="823913"/>
          </a:xfrm>
          <a:noFill/>
        </p:spPr>
        <p:txBody>
          <a:bodyPr/>
          <a:lstStyle/>
          <a:p>
            <a:pPr eaLnBrk="1" hangingPunct="1"/>
            <a:r>
              <a:rPr lang="ru-RU" sz="4800" b="1" smtClean="0">
                <a:solidFill>
                  <a:srgbClr val="000099"/>
                </a:solidFill>
                <a:latin typeface="Book Antiqua" pitchFamily="18" charset="0"/>
              </a:rPr>
              <a:t>Проверь себя</a:t>
            </a:r>
          </a:p>
        </p:txBody>
      </p:sp>
      <p:sp>
        <p:nvSpPr>
          <p:cNvPr id="39945" name="Line 9"/>
          <p:cNvSpPr>
            <a:spLocks noChangeShapeType="1"/>
          </p:cNvSpPr>
          <p:nvPr/>
        </p:nvSpPr>
        <p:spPr bwMode="auto">
          <a:xfrm>
            <a:off x="2339975" y="3933825"/>
            <a:ext cx="374491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500034" y="285728"/>
            <a:ext cx="7772400" cy="1043943"/>
          </a:xfrm>
        </p:spPr>
        <p:txBody>
          <a:bodyPr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4800" b="1" kern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Этапы газообмена 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571500" y="1833563"/>
            <a:ext cx="7772400" cy="1200150"/>
          </a:xfrm>
        </p:spPr>
        <p:txBody>
          <a:bodyPr lIns="45720" rIns="45720">
            <a:normAutofit fontScale="62500" lnSpcReduction="20000"/>
          </a:bodyPr>
          <a:lstStyle/>
          <a:p>
            <a:pPr marL="514350" indent="-514350" eaLnBrk="1" hangingPunct="1">
              <a:lnSpc>
                <a:spcPct val="80000"/>
              </a:lnSpc>
              <a:buFont typeface="Wingdings 3" pitchFamily="18" charset="2"/>
              <a:buAutoNum type="arabicPeriod"/>
              <a:defRPr/>
            </a:pPr>
            <a:r>
              <a:rPr lang="ru-RU" sz="3900" smtClean="0">
                <a:solidFill>
                  <a:schemeClr val="tx2"/>
                </a:solidFill>
              </a:rPr>
              <a:t>Газообмен между воздушной средой и легкими</a:t>
            </a:r>
          </a:p>
          <a:p>
            <a:pPr marL="514350" indent="-514350" eaLnBrk="1" hangingPunct="1">
              <a:lnSpc>
                <a:spcPct val="80000"/>
              </a:lnSpc>
              <a:buFont typeface="Wingdings 3" pitchFamily="18" charset="2"/>
              <a:buAutoNum type="arabicPeriod"/>
              <a:defRPr/>
            </a:pPr>
            <a:r>
              <a:rPr lang="ru-RU" sz="3900" smtClean="0">
                <a:solidFill>
                  <a:schemeClr val="tx2"/>
                </a:solidFill>
              </a:rPr>
              <a:t>Газообмен между легкими и кровью</a:t>
            </a:r>
          </a:p>
          <a:p>
            <a:pPr marL="514350" indent="-514350" eaLnBrk="1" hangingPunct="1">
              <a:lnSpc>
                <a:spcPct val="80000"/>
              </a:lnSpc>
              <a:buFont typeface="Wingdings 3" pitchFamily="18" charset="2"/>
              <a:buAutoNum type="arabicPeriod"/>
              <a:defRPr/>
            </a:pPr>
            <a:r>
              <a:rPr lang="ru-RU" sz="3900" smtClean="0">
                <a:solidFill>
                  <a:schemeClr val="tx2"/>
                </a:solidFill>
              </a:rPr>
              <a:t>Транспортировка газов кровью</a:t>
            </a:r>
          </a:p>
          <a:p>
            <a:pPr marL="514350" indent="-514350" eaLnBrk="1" hangingPunct="1">
              <a:lnSpc>
                <a:spcPct val="80000"/>
              </a:lnSpc>
              <a:buFont typeface="Wingdings 3" pitchFamily="18" charset="2"/>
              <a:buAutoNum type="arabicPeriod"/>
              <a:defRPr/>
            </a:pPr>
            <a:r>
              <a:rPr lang="ru-RU" sz="3900" smtClean="0">
                <a:solidFill>
                  <a:schemeClr val="tx2"/>
                </a:solidFill>
              </a:rPr>
              <a:t>Газообмен в тканях</a:t>
            </a:r>
          </a:p>
          <a:p>
            <a:pPr marL="514350" indent="-514350" algn="r" eaLnBrk="1" hangingPunct="1">
              <a:lnSpc>
                <a:spcPct val="80000"/>
              </a:lnSpc>
              <a:buFontTx/>
              <a:buNone/>
              <a:defRPr/>
            </a:pPr>
            <a:endParaRPr lang="ru-RU" sz="80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333375"/>
            <a:ext cx="3816350" cy="5903913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4140200" y="0"/>
            <a:ext cx="5003800" cy="649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Газообмен между атмосферным воздухом и кровью называется </a:t>
            </a:r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внешним дыханием</a:t>
            </a: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 и осуществляется органами дыхания - легкими и внелегочными дыхательными путями.</a:t>
            </a:r>
          </a:p>
          <a:p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 Газообмен между легкими и другими органами осуществляет система кровообращения. </a:t>
            </a:r>
          </a:p>
          <a:p>
            <a:r>
              <a:rPr lang="ru-RU" sz="28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Клеточное дыхание</a:t>
            </a:r>
            <a:r>
              <a:rPr lang="ru-RU" sz="2800" b="1" i="1">
                <a:latin typeface="Times New Roman" pitchFamily="18" charset="0"/>
                <a:cs typeface="Times New Roman" pitchFamily="18" charset="0"/>
              </a:rPr>
              <a:t> - биологическое окисление - обеспечивает организм энергией.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1979613" y="260350"/>
            <a:ext cx="5040312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38100">
                  <a:noFill/>
                  <a:round/>
                  <a:headEnd/>
                  <a:tailEnd/>
                </a:ln>
                <a:solidFill>
                  <a:srgbClr val="FF0000"/>
                </a:solidFill>
                <a:effectLst>
                  <a:prstShdw prst="shdw17" dist="17961" dir="2700000">
                    <a:srgbClr val="990000"/>
                  </a:prstShdw>
                </a:effectLst>
                <a:latin typeface="Bookman Old Style"/>
              </a:rPr>
              <a:t>Внешнее дыхание</a:t>
            </a:r>
          </a:p>
        </p:txBody>
      </p:sp>
      <p:sp>
        <p:nvSpPr>
          <p:cNvPr id="10243" name="Rectangle 3"/>
          <p:cNvSpPr>
            <a:spLocks noChangeArrowheads="1"/>
          </p:cNvSpPr>
          <p:nvPr/>
        </p:nvSpPr>
        <p:spPr bwMode="auto">
          <a:xfrm>
            <a:off x="468313" y="2060575"/>
            <a:ext cx="3744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800" b="1" u="sng">
                <a:latin typeface="Times New Roman" pitchFamily="18" charset="0"/>
                <a:cs typeface="Times New Roman" pitchFamily="18" charset="0"/>
              </a:rPr>
              <a:t>1.Вентиляция лёгких.</a:t>
            </a:r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539750" y="1484313"/>
            <a:ext cx="3551238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ЭТАПЫ ДЫХАНИЯ</a:t>
            </a:r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5219700" y="2276475"/>
            <a:ext cx="3635375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При сокращении межрёберных мышц и диафрагмы лёгкие растягиваются -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вдох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,  при расслаблении межрёберных мышц и диафрагмы лёгкие сжимаются - </a:t>
            </a:r>
            <a:r>
              <a:rPr lang="ru-RU" sz="2400" b="1" i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выдох</a:t>
            </a:r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10246" name="Picture 6" descr="Рисунок17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2708275"/>
            <a:ext cx="47148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9" descr="film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 r="8928" b="39285"/>
          <a:stretch>
            <a:fillRect/>
          </a:stretch>
        </p:blipFill>
        <p:spPr bwMode="auto">
          <a:xfrm>
            <a:off x="8172450" y="5949950"/>
            <a:ext cx="431800" cy="4492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ris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77050" cy="6858000"/>
          </a:xfrm>
          <a:prstGeom prst="rect">
            <a:avLst/>
          </a:prstGeom>
          <a:solidFill>
            <a:schemeClr val="bg1"/>
          </a:solidFill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0"/>
            <a:ext cx="4067175" cy="3789363"/>
          </a:xfrm>
          <a:prstGeom prst="rect">
            <a:avLst/>
          </a:prstGeom>
          <a:solidFill>
            <a:schemeClr val="bg1"/>
          </a:solidFill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5148263" y="0"/>
            <a:ext cx="982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покой</a:t>
            </a:r>
          </a:p>
        </p:txBody>
      </p:sp>
      <p:sp>
        <p:nvSpPr>
          <p:cNvPr id="11269" name="Text Box 5"/>
          <p:cNvSpPr txBox="1">
            <a:spLocks noChangeArrowheads="1"/>
          </p:cNvSpPr>
          <p:nvPr/>
        </p:nvSpPr>
        <p:spPr bwMode="auto">
          <a:xfrm>
            <a:off x="6443663" y="0"/>
            <a:ext cx="7762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вдох</a:t>
            </a:r>
          </a:p>
        </p:txBody>
      </p:sp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7667625" y="0"/>
            <a:ext cx="9874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выдох</a:t>
            </a:r>
          </a:p>
        </p:txBody>
      </p:sp>
      <p:pic>
        <p:nvPicPr>
          <p:cNvPr id="2057" name="Picture 9" descr="film">
            <a:hlinkClick r:id="rId4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 r="8928" b="39285"/>
          <a:stretch>
            <a:fillRect/>
          </a:stretch>
        </p:blipFill>
        <p:spPr bwMode="auto">
          <a:xfrm>
            <a:off x="7524750" y="4292600"/>
            <a:ext cx="431800" cy="4492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  <p:pic>
        <p:nvPicPr>
          <p:cNvPr id="2" name="Picture 9" descr="film">
            <a:hlinkClick r:id="rId6" action="ppaction://hlinkfile"/>
          </p:cNvPr>
          <p:cNvPicPr>
            <a:picLocks noChangeAspect="1" noChangeArrowheads="1"/>
          </p:cNvPicPr>
          <p:nvPr/>
        </p:nvPicPr>
        <p:blipFill>
          <a:blip r:embed="rId5" cstate="print"/>
          <a:srcRect r="8928" b="39285"/>
          <a:stretch>
            <a:fillRect/>
          </a:stretch>
        </p:blipFill>
        <p:spPr bwMode="auto">
          <a:xfrm>
            <a:off x="7524750" y="5229225"/>
            <a:ext cx="431800" cy="449263"/>
          </a:xfrm>
          <a:prstGeom prst="rect">
            <a:avLst/>
          </a:prstGeom>
          <a:noFill/>
          <a:ln w="28575">
            <a:solidFill>
              <a:srgbClr val="FF33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Рисунок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3850" y="928688"/>
            <a:ext cx="3527425" cy="278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79388" y="3716338"/>
            <a:ext cx="5329237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Наружные межреберные мышцы- поднимают ребра.</a:t>
            </a:r>
          </a:p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Внутренние межреберные мышцы - опускают ребра.</a:t>
            </a:r>
          </a:p>
          <a:p>
            <a:r>
              <a:rPr lang="ru-RU" sz="2400" b="1" i="1">
                <a:latin typeface="Times New Roman" pitchFamily="18" charset="0"/>
                <a:cs typeface="Times New Roman" pitchFamily="18" charset="0"/>
              </a:rPr>
              <a:t>Действие межреберных мышц основано на принципе рычага.</a:t>
            </a:r>
          </a:p>
        </p:txBody>
      </p:sp>
      <p:pic>
        <p:nvPicPr>
          <p:cNvPr id="12292" name="Picture 4" descr="Рисунок18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2725" y="0"/>
            <a:ext cx="3851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592138" y="158750"/>
            <a:ext cx="4102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latin typeface="Times New Roman" pitchFamily="18" charset="0"/>
                <a:cs typeface="Times New Roman" pitchFamily="18" charset="0"/>
              </a:rPr>
              <a:t>Дыхательные движения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i="1" u="sng" smtClean="0">
                <a:solidFill>
                  <a:srgbClr val="FF000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Вдох и выдох</a:t>
            </a:r>
          </a:p>
        </p:txBody>
      </p:sp>
      <p:sp>
        <p:nvSpPr>
          <p:cNvPr id="13315" name="Rectangle 4"/>
          <p:cNvSpPr>
            <a:spLocks noChangeArrowheads="1"/>
          </p:cNvSpPr>
          <p:nvPr/>
        </p:nvSpPr>
        <p:spPr bwMode="auto">
          <a:xfrm>
            <a:off x="228600" y="1905000"/>
            <a:ext cx="8686800" cy="399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None/>
            </a:pPr>
            <a:r>
              <a:rPr lang="ru-RU" sz="3200">
                <a:solidFill>
                  <a:srgbClr val="172C07"/>
                </a:solidFill>
              </a:rPr>
              <a:t>Поступление воздуха в лёгкие происходит автоматически под влиянием нервной системы в результате дыхательных движений – вдоха и выдоха, которые осуществляются с помощью межрёберных мышц и диафрагмы (мышечной перегородки, разделяющей грудную и брюшную полости).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163</TotalTime>
  <Words>962</Words>
  <Application>Microsoft Office PowerPoint</Application>
  <PresentationFormat>Экран (4:3)</PresentationFormat>
  <Paragraphs>130</Paragraphs>
  <Slides>37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37</vt:i4>
      </vt:variant>
    </vt:vector>
  </HeadingPairs>
  <TitlesOfParts>
    <vt:vector size="47" baseType="lpstr">
      <vt:lpstr>Arial</vt:lpstr>
      <vt:lpstr>Calibri</vt:lpstr>
      <vt:lpstr>Lucida Sans Unicode</vt:lpstr>
      <vt:lpstr>Wingdings 3</vt:lpstr>
      <vt:lpstr>Times New Roman</vt:lpstr>
      <vt:lpstr>Wingdings</vt:lpstr>
      <vt:lpstr>Tahoma</vt:lpstr>
      <vt:lpstr>Book Antiqua</vt:lpstr>
      <vt:lpstr>Verdana</vt:lpstr>
      <vt:lpstr>Оформление по умолчанию</vt:lpstr>
      <vt:lpstr>Слайд 1</vt:lpstr>
      <vt:lpstr>Слайд 2</vt:lpstr>
      <vt:lpstr>Слайд 3</vt:lpstr>
      <vt:lpstr>Этапы газообмена </vt:lpstr>
      <vt:lpstr>Слайд 5</vt:lpstr>
      <vt:lpstr>Слайд 6</vt:lpstr>
      <vt:lpstr>Слайд 7</vt:lpstr>
      <vt:lpstr>Слайд 8</vt:lpstr>
      <vt:lpstr>Вдох и выдох</vt:lpstr>
      <vt:lpstr>Слайд 10</vt:lpstr>
      <vt:lpstr>Слайд 11</vt:lpstr>
      <vt:lpstr>Органы дыхания</vt:lpstr>
      <vt:lpstr>Слайд 13</vt:lpstr>
      <vt:lpstr>Слайд 14</vt:lpstr>
      <vt:lpstr>Слайд 15</vt:lpstr>
      <vt:lpstr>НОСОВАЯ ПОЛОСТЬ</vt:lpstr>
      <vt:lpstr>Слайд 17</vt:lpstr>
      <vt:lpstr>Образование звука</vt:lpstr>
      <vt:lpstr>Образование звуков</vt:lpstr>
      <vt:lpstr>Нижние дыхательные пути</vt:lpstr>
      <vt:lpstr>Слайд 21</vt:lpstr>
      <vt:lpstr>Слайд 22</vt:lpstr>
      <vt:lpstr>Слайд 23</vt:lpstr>
      <vt:lpstr>Слайд 24</vt:lpstr>
      <vt:lpstr>Бронхиолы и альвеолы</vt:lpstr>
      <vt:lpstr>Слайд 26</vt:lpstr>
      <vt:lpstr>1. 300-350 млн. альвеол с общей площадью – 100 кв.м  2. Длина легочного капилляра – 7-8 мкм  3. Через капилляры альвеол кровь проходит за 0,8 с, но гемоглобин успевает насытиться кислородом</vt:lpstr>
      <vt:lpstr>Газообмен в легких</vt:lpstr>
      <vt:lpstr>Слайд 29</vt:lpstr>
      <vt:lpstr>Слайд 30</vt:lpstr>
      <vt:lpstr>Слайд 31</vt:lpstr>
      <vt:lpstr>Слайд 32</vt:lpstr>
      <vt:lpstr>Слайд 33</vt:lpstr>
      <vt:lpstr>Слайд 34</vt:lpstr>
      <vt:lpstr>Проверь себя</vt:lpstr>
      <vt:lpstr>Слайд 36</vt:lpstr>
      <vt:lpstr>Проверь себя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6</cp:revision>
  <cp:lastPrinted>1601-01-01T00:00:00Z</cp:lastPrinted>
  <dcterms:created xsi:type="dcterms:W3CDTF">1601-01-01T00:00:00Z</dcterms:created>
  <dcterms:modified xsi:type="dcterms:W3CDTF">2012-02-26T21:52:35Z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  <property fmtid="{D5CDD505-2E9C-101B-9397-08002B2CF9AE}" pid="3" name="NXTAG2">
    <vt:lpwstr>0008009c1f0000000000010243100207f6000400038000</vt:lpwstr>
  </property>
</Properties>
</file>