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theme/themeOverride12.xml" ContentType="application/vnd.openxmlformats-officedocument.themeOverride+xml"/>
  <Override PartName="/ppt/theme/themeOverride30.xml" ContentType="application/vnd.openxmlformats-officedocument.themeOverr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Override5.xml" ContentType="application/vnd.openxmlformats-officedocument.themeOverr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heme/themeOverride39.xml" ContentType="application/vnd.openxmlformats-officedocument.themeOverride+xml"/>
  <Override PartName="/ppt/theme/themeOverride57.xml" ContentType="application/vnd.openxmlformats-officedocument.themeOverride+xml"/>
  <Override PartName="/ppt/theme/themeOverride17.xml" ContentType="application/vnd.openxmlformats-officedocument.themeOverride+xml"/>
  <Override PartName="/ppt/theme/themeOverride28.xml" ContentType="application/vnd.openxmlformats-officedocument.themeOverride+xml"/>
  <Override PartName="/ppt/theme/themeOverride46.xml" ContentType="application/vnd.openxmlformats-officedocument.themeOverride+xml"/>
  <Override PartName="/ppt/theme/themeOverride24.xml" ContentType="application/vnd.openxmlformats-officedocument.themeOverride+xml"/>
  <Override PartName="/ppt/theme/themeOverride35.xml" ContentType="application/vnd.openxmlformats-officedocument.themeOverride+xml"/>
  <Override PartName="/ppt/theme/themeOverride53.xml" ContentType="application/vnd.openxmlformats-officedocument.themeOverr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Override13.xml" ContentType="application/vnd.openxmlformats-officedocument.themeOverride+xml"/>
  <Override PartName="/ppt/theme/themeOverride42.xml" ContentType="application/vnd.openxmlformats-officedocument.themeOverr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Override20.xml" ContentType="application/vnd.openxmlformats-officedocument.themeOverride+xml"/>
  <Override PartName="/ppt/theme/themeOverride31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Override29.xml" ContentType="application/vnd.openxmlformats-officedocument.themeOverride+xml"/>
  <Override PartName="/ppt/theme/themeOverride38.xml" ContentType="application/vnd.openxmlformats-officedocument.themeOverride+xml"/>
  <Override PartName="/ppt/theme/themeOverride47.xml" ContentType="application/vnd.openxmlformats-officedocument.themeOverride+xml"/>
  <Override PartName="/ppt/theme/themeOverride49.xml" ContentType="application/vnd.openxmlformats-officedocument.themeOverride+xml"/>
  <Override PartName="/ppt/slideLayouts/slideLayout10.xml" ContentType="application/vnd.openxmlformats-officedocument.presentationml.slideLayout+xml"/>
  <Override PartName="/ppt/theme/themeOverride18.xml" ContentType="application/vnd.openxmlformats-officedocument.themeOverride+xml"/>
  <Override PartName="/ppt/theme/themeOverride27.xml" ContentType="application/vnd.openxmlformats-officedocument.themeOverride+xml"/>
  <Default Extension="gif" ContentType="image/gif"/>
  <Override PartName="/ppt/theme/themeOverride36.xml" ContentType="application/vnd.openxmlformats-officedocument.themeOverride+xml"/>
  <Override PartName="/ppt/theme/themeOverride45.xml" ContentType="application/vnd.openxmlformats-officedocument.themeOverride+xml"/>
  <Override PartName="/ppt/theme/themeOverride56.xml" ContentType="application/vnd.openxmlformats-officedocument.themeOverride+xml"/>
  <Override PartName="/ppt/theme/themeOverride16.xml" ContentType="application/vnd.openxmlformats-officedocument.themeOverride+xml"/>
  <Override PartName="/ppt/theme/themeOverride25.xml" ContentType="application/vnd.openxmlformats-officedocument.themeOverride+xml"/>
  <Override PartName="/ppt/theme/themeOverride34.xml" ContentType="application/vnd.openxmlformats-officedocument.themeOverride+xml"/>
  <Override PartName="/ppt/theme/themeOverride43.xml" ContentType="application/vnd.openxmlformats-officedocument.themeOverride+xml"/>
  <Override PartName="/ppt/theme/themeOverride54.xml" ContentType="application/vnd.openxmlformats-officedocument.themeOverr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theme/themeOverride9.xml" ContentType="application/vnd.openxmlformats-officedocument.themeOverride+xml"/>
  <Override PartName="/ppt/theme/themeOverride14.xml" ContentType="application/vnd.openxmlformats-officedocument.themeOverride+xml"/>
  <Override PartName="/ppt/theme/themeOverride23.xml" ContentType="application/vnd.openxmlformats-officedocument.themeOverride+xml"/>
  <Override PartName="/ppt/theme/themeOverride32.xml" ContentType="application/vnd.openxmlformats-officedocument.themeOverride+xml"/>
  <Override PartName="/ppt/theme/themeOverride41.xml" ContentType="application/vnd.openxmlformats-officedocument.themeOverride+xml"/>
  <Override PartName="/ppt/theme/themeOverride52.xml" ContentType="application/vnd.openxmlformats-officedocument.themeOverr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theme/themeOverride21.xml" ContentType="application/vnd.openxmlformats-officedocument.themeOverride+xml"/>
  <Override PartName="/ppt/theme/themeOverride50.xml" ContentType="application/vnd.openxmlformats-officedocument.themeOverr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Override10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theme/themeOverride3.xml" ContentType="application/vnd.openxmlformats-officedocument.themeOverr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Override19.xml" ContentType="application/vnd.openxmlformats-officedocument.themeOverride+xml"/>
  <Override PartName="/ppt/theme/themeOverride48.xml" ContentType="application/vnd.openxmlformats-officedocument.themeOverride+xml"/>
  <Override PartName="/ppt/theme/themeOverride37.xml" ContentType="application/vnd.openxmlformats-officedocument.themeOverride+xml"/>
  <Override PartName="/ppt/theme/themeOverride55.xml" ContentType="application/vnd.openxmlformats-officedocument.themeOverride+xml"/>
  <Override PartName="/ppt/theme/themeOverride15.xml" ContentType="application/vnd.openxmlformats-officedocument.themeOverride+xml"/>
  <Override PartName="/ppt/theme/themeOverride26.xml" ContentType="application/vnd.openxmlformats-officedocument.themeOverride+xml"/>
  <Override PartName="/ppt/theme/themeOverride44.xml" ContentType="application/vnd.openxmlformats-officedocument.themeOverr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heme/themeOverride22.xml" ContentType="application/vnd.openxmlformats-officedocument.themeOverride+xml"/>
  <Override PartName="/ppt/theme/themeOverride33.xml" ContentType="application/vnd.openxmlformats-officedocument.themeOverride+xml"/>
  <Override PartName="/ppt/theme/themeOverride51.xml" ContentType="application/vnd.openxmlformats-officedocument.themeOverr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theme/themeOverride40.xml" ContentType="application/vnd.openxmlformats-officedocument.themeOverr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9"/>
  </p:notesMasterIdLst>
  <p:sldIdLst>
    <p:sldId id="257" r:id="rId2"/>
    <p:sldId id="269" r:id="rId3"/>
    <p:sldId id="270" r:id="rId4"/>
    <p:sldId id="279" r:id="rId5"/>
    <p:sldId id="281" r:id="rId6"/>
    <p:sldId id="282" r:id="rId7"/>
    <p:sldId id="283" r:id="rId8"/>
    <p:sldId id="284" r:id="rId9"/>
    <p:sldId id="28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63" r:id="rId19"/>
    <p:sldId id="258" r:id="rId20"/>
    <p:sldId id="264" r:id="rId21"/>
    <p:sldId id="259" r:id="rId22"/>
    <p:sldId id="262" r:id="rId23"/>
    <p:sldId id="260" r:id="rId24"/>
    <p:sldId id="261" r:id="rId25"/>
    <p:sldId id="305" r:id="rId26"/>
    <p:sldId id="306" r:id="rId27"/>
    <p:sldId id="265" r:id="rId28"/>
    <p:sldId id="266" r:id="rId29"/>
    <p:sldId id="267" r:id="rId30"/>
    <p:sldId id="268" r:id="rId31"/>
    <p:sldId id="285" r:id="rId32"/>
    <p:sldId id="286" r:id="rId33"/>
    <p:sldId id="287" r:id="rId34"/>
    <p:sldId id="288" r:id="rId35"/>
    <p:sldId id="289" r:id="rId36"/>
    <p:sldId id="290" r:id="rId37"/>
    <p:sldId id="293" r:id="rId38"/>
    <p:sldId id="291" r:id="rId39"/>
    <p:sldId id="292" r:id="rId40"/>
    <p:sldId id="294" r:id="rId41"/>
    <p:sldId id="296" r:id="rId42"/>
    <p:sldId id="298" r:id="rId43"/>
    <p:sldId id="299" r:id="rId44"/>
    <p:sldId id="300" r:id="rId45"/>
    <p:sldId id="307" r:id="rId46"/>
    <p:sldId id="308" r:id="rId47"/>
    <p:sldId id="309" r:id="rId48"/>
    <p:sldId id="310" r:id="rId49"/>
    <p:sldId id="311" r:id="rId50"/>
    <p:sldId id="312" r:id="rId51"/>
    <p:sldId id="313" r:id="rId52"/>
    <p:sldId id="314" r:id="rId53"/>
    <p:sldId id="297" r:id="rId54"/>
    <p:sldId id="301" r:id="rId55"/>
    <p:sldId id="302" r:id="rId56"/>
    <p:sldId id="303" r:id="rId57"/>
    <p:sldId id="304" r:id="rId5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66DD0D-DD45-4F66-B035-83A90D3DAC80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FC48BC-D366-4D75-B697-2B05B07CE77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965100-606F-4092-B513-4CA1B0530197}" type="slidenum">
              <a:rPr lang="ru-RU"/>
              <a:pPr/>
              <a:t>1</a:t>
            </a:fld>
            <a:endParaRPr lang="ru-RU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C5ABF-020E-4FD4-B37F-DB2761E58DDE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8993E-5C54-4025-825B-AAFEE8BF41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C5ABF-020E-4FD4-B37F-DB2761E58DDE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8993E-5C54-4025-825B-AAFEE8BF41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C5ABF-020E-4FD4-B37F-DB2761E58DDE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8993E-5C54-4025-825B-AAFEE8BF41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3D8993E-5C54-4025-825B-AAFEE8BF41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D5C5ABF-020E-4FD4-B37F-DB2761E58DDE}" type="datetimeFigureOut">
              <a:rPr lang="ru-RU" smtClean="0"/>
              <a:pPr/>
              <a:t>08.12.2014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828800"/>
            <a:ext cx="4038600" cy="43021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828800"/>
            <a:ext cx="4038600" cy="4302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456CF0-13E0-41A1-A856-62EB4761E7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4F54AC-4535-4489-B911-424018845C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7924800" cy="213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3886200"/>
            <a:ext cx="7924800" cy="213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ECC081-7772-426D-BAA9-176329C9A2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7924800" cy="213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3886200"/>
            <a:ext cx="7924800" cy="213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4B60D1-CD06-496B-B04B-BA80332C75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3886200" cy="213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3886200" cy="213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609600" y="3886200"/>
            <a:ext cx="7924800" cy="213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183017-BD86-4358-9A7B-8547384426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3886200" cy="213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886200"/>
            <a:ext cx="3886200" cy="213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04A3D6-59E9-4F1F-8C73-42F2814FD1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C5ABF-020E-4FD4-B37F-DB2761E58DDE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8993E-5C54-4025-825B-AAFEE8BF41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C5ABF-020E-4FD4-B37F-DB2761E58DDE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8993E-5C54-4025-825B-AAFEE8BF41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C5ABF-020E-4FD4-B37F-DB2761E58DDE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8993E-5C54-4025-825B-AAFEE8BF41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C5ABF-020E-4FD4-B37F-DB2761E58DDE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8993E-5C54-4025-825B-AAFEE8BF41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C5ABF-020E-4FD4-B37F-DB2761E58DDE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8993E-5C54-4025-825B-AAFEE8BF41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C5ABF-020E-4FD4-B37F-DB2761E58DDE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8993E-5C54-4025-825B-AAFEE8BF41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C5ABF-020E-4FD4-B37F-DB2761E58DDE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8993E-5C54-4025-825B-AAFEE8BF41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C5ABF-020E-4FD4-B37F-DB2761E58DDE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8993E-5C54-4025-825B-AAFEE8BF41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5C5ABF-020E-4FD4-B37F-DB2761E58DDE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D8993E-5C54-4025-825B-AAFEE8BF41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wmf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2.xml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3.xml"/><Relationship Id="rId4" Type="http://schemas.openxmlformats.org/officeDocument/2006/relationships/image" Target="../media/image4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4.xml"/><Relationship Id="rId4" Type="http://schemas.openxmlformats.org/officeDocument/2006/relationships/image" Target="../media/image4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4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4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slideLayout" Target="../slideLayouts/slideLayout16.xml"/><Relationship Id="rId1" Type="http://schemas.openxmlformats.org/officeDocument/2006/relationships/themeOverride" Target="../theme/themeOverride4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slideLayout" Target="../slideLayouts/slideLayout17.xml"/><Relationship Id="rId1" Type="http://schemas.openxmlformats.org/officeDocument/2006/relationships/themeOverride" Target="../theme/themeOverride4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5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slideLayout" Target="../slideLayouts/slideLayout17.xml"/><Relationship Id="rId1" Type="http://schemas.openxmlformats.org/officeDocument/2006/relationships/themeOverride" Target="../theme/themeOverride52.xml"/><Relationship Id="rId4" Type="http://schemas.openxmlformats.org/officeDocument/2006/relationships/image" Target="../media/image6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gi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gi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468313" y="4245496"/>
            <a:ext cx="5543847" cy="1371600"/>
          </a:xfrm>
        </p:spPr>
        <p:txBody>
          <a:bodyPr>
            <a:normAutofit/>
          </a:bodyPr>
          <a:lstStyle/>
          <a:p>
            <a:pPr algn="r">
              <a:lnSpc>
                <a:spcPct val="90000"/>
              </a:lnSpc>
              <a:defRPr/>
            </a:pPr>
            <a:r>
              <a:rPr lang="ru-RU" sz="3600" dirty="0" smtClean="0">
                <a:solidFill>
                  <a:schemeClr val="tx1"/>
                </a:solidFill>
              </a:rPr>
              <a:t>Десмургия.</a:t>
            </a:r>
          </a:p>
          <a:p>
            <a:pPr algn="r">
              <a:lnSpc>
                <a:spcPct val="90000"/>
              </a:lnSpc>
              <a:defRPr/>
            </a:pPr>
            <a:r>
              <a:rPr lang="ru-RU" sz="3600" i="1" dirty="0" smtClean="0">
                <a:solidFill>
                  <a:schemeClr val="tx1"/>
                </a:solidFill>
              </a:rPr>
              <a:t>практическое занятие</a:t>
            </a:r>
            <a:endParaRPr lang="ru-RU" sz="2000" i="1" dirty="0" smtClean="0">
              <a:solidFill>
                <a:schemeClr val="tx1"/>
              </a:solidFill>
            </a:endParaRPr>
          </a:p>
        </p:txBody>
      </p:sp>
      <p:sp>
        <p:nvSpPr>
          <p:cNvPr id="5123" name="Text Box 0"/>
          <p:cNvSpPr txBox="1">
            <a:spLocks noChangeArrowheads="1"/>
          </p:cNvSpPr>
          <p:nvPr/>
        </p:nvSpPr>
        <p:spPr bwMode="auto">
          <a:xfrm>
            <a:off x="2362200" y="2492897"/>
            <a:ext cx="64008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endParaRPr lang="ru-RU" sz="3200" b="1" i="1" dirty="0">
              <a:latin typeface="Monotype Corsiva" pitchFamily="66" charset="0"/>
            </a:endParaRPr>
          </a:p>
          <a:p>
            <a:pPr algn="r">
              <a:spcBef>
                <a:spcPct val="50000"/>
              </a:spcBef>
            </a:pPr>
            <a:r>
              <a:rPr lang="ru-RU" sz="3200" b="1" i="1" dirty="0">
                <a:latin typeface="Monotype Corsiva" pitchFamily="66" charset="0"/>
              </a:rPr>
              <a:t>Валерий Валерьевич Самойленко</a:t>
            </a:r>
            <a:endParaRPr lang="ru-RU" sz="3200" dirty="0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2051050" y="549275"/>
            <a:ext cx="6913563" cy="1223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b" anchorCtr="1"/>
          <a:lstStyle/>
          <a:p>
            <a:pPr algn="ctr" defTabSz="449263">
              <a:buClr>
                <a:srgbClr val="000000"/>
              </a:buClr>
              <a:buSzPct val="100000"/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2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ФГ</a:t>
            </a:r>
            <a:r>
              <a:rPr lang="ru-RU" sz="2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Б</a:t>
            </a:r>
            <a:r>
              <a:rPr lang="en-GB" sz="2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ОУ СПО </a:t>
            </a:r>
            <a:br>
              <a:rPr lang="en-GB" sz="2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</a:br>
            <a:r>
              <a:rPr lang="en-GB" sz="20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Санкт-Петербургский</a:t>
            </a:r>
            <a:r>
              <a:rPr lang="en-GB" sz="2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медико-технический</a:t>
            </a:r>
            <a:r>
              <a:rPr lang="en-GB" sz="2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колледж</a:t>
            </a:r>
            <a:r>
              <a:rPr lang="en-GB" sz="2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br>
              <a:rPr lang="en-GB" sz="2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</a:br>
            <a:r>
              <a:rPr lang="en-GB" sz="20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Федерального</a:t>
            </a:r>
            <a:r>
              <a:rPr lang="en-GB" sz="2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медико-биологического</a:t>
            </a:r>
            <a:r>
              <a:rPr lang="en-GB" sz="2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агентства</a:t>
            </a:r>
            <a:endParaRPr lang="en-GB" sz="20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50825" y="188913"/>
            <a:ext cx="1739900" cy="19446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67544" y="6228020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C00000"/>
                </a:solidFill>
              </a:rPr>
              <a:t>Цикл Сестринское дело в хирургии</a:t>
            </a:r>
            <a:endParaRPr lang="ru-RU" i="1" dirty="0">
              <a:solidFill>
                <a:srgbClr val="C00000"/>
              </a:solidFill>
            </a:endParaRPr>
          </a:p>
        </p:txBody>
      </p:sp>
      <p:pic>
        <p:nvPicPr>
          <p:cNvPr id="8" name="Picture 4" descr="pe07300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552" y="3933056"/>
            <a:ext cx="2248928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>
                <a:solidFill>
                  <a:srgbClr val="C00000"/>
                </a:solidFill>
              </a:rPr>
              <a:t>Дополнительные знания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 descr="1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57662" y="1633066"/>
            <a:ext cx="6666666" cy="5036294"/>
          </a:xfrm>
        </p:spPr>
      </p:pic>
      <p:pic>
        <p:nvPicPr>
          <p:cNvPr id="7" name="Рисунок 6" descr="2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36296" y="4199030"/>
            <a:ext cx="1907704" cy="238463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>
                <a:solidFill>
                  <a:srgbClr val="C00000"/>
                </a:solidFill>
              </a:rPr>
              <a:t>Дополнительные знания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6" name="Содержимое 5" descr="1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27584" y="1561058"/>
            <a:ext cx="6711310" cy="5036294"/>
          </a:xfrm>
        </p:spPr>
      </p:pic>
      <p:pic>
        <p:nvPicPr>
          <p:cNvPr id="7" name="Рисунок 6" descr="2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50013" y="1268760"/>
            <a:ext cx="1693987" cy="2524999"/>
          </a:xfrm>
          <a:prstGeom prst="rect">
            <a:avLst/>
          </a:prstGeom>
        </p:spPr>
      </p:pic>
      <p:pic>
        <p:nvPicPr>
          <p:cNvPr id="8" name="Рисунок 7" descr="2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52320" y="3933056"/>
            <a:ext cx="1475656" cy="271892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>
                <a:solidFill>
                  <a:srgbClr val="C00000"/>
                </a:solidFill>
              </a:rPr>
              <a:t>Дополнительные знания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 descr="1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71630" y="1561058"/>
            <a:ext cx="6752698" cy="5036294"/>
          </a:xfrm>
        </p:spPr>
      </p:pic>
      <p:pic>
        <p:nvPicPr>
          <p:cNvPr id="39938" name="Picture 2" descr="http://www.medcectre.ru/wp-content/uploads/2012/04/polzuchaja-povyaz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6157161" y="3941931"/>
            <a:ext cx="4246505" cy="1080121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>
                <a:solidFill>
                  <a:srgbClr val="C00000"/>
                </a:solidFill>
              </a:rPr>
              <a:t>Дополнительные знания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6" name="Содержимое 5" descr="1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27584" y="1561058"/>
            <a:ext cx="6726400" cy="5036294"/>
          </a:xfrm>
        </p:spPr>
      </p:pic>
      <p:pic>
        <p:nvPicPr>
          <p:cNvPr id="7" name="Рисунок 6" descr="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52320" y="4305263"/>
            <a:ext cx="1691680" cy="2312677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>
                <a:solidFill>
                  <a:srgbClr val="C00000"/>
                </a:solidFill>
              </a:rPr>
              <a:t>Дополнительные знания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 descr="1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83568" y="1705074"/>
            <a:ext cx="6856226" cy="5036294"/>
          </a:xfrm>
        </p:spPr>
      </p:pic>
      <p:pic>
        <p:nvPicPr>
          <p:cNvPr id="37890" name="Picture 2" descr="http://litn-andr.narod.ru/data/Glossary/images/p54_krestpovkist-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7" y="3514271"/>
            <a:ext cx="1907704" cy="3190585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>
                <a:solidFill>
                  <a:srgbClr val="C00000"/>
                </a:solidFill>
              </a:rPr>
              <a:t>Дополнительные знания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6" name="Содержимое 5" descr="1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55576" y="1417042"/>
            <a:ext cx="6965416" cy="5180310"/>
          </a:xfrm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2320" y="3894982"/>
            <a:ext cx="1691680" cy="270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>
                <a:solidFill>
                  <a:srgbClr val="C00000"/>
                </a:solidFill>
              </a:rPr>
              <a:t>Дополнительные знания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 descr="1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55576" y="1489050"/>
            <a:ext cx="6973044" cy="5180310"/>
          </a:xfrm>
        </p:spPr>
      </p:pic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2320" y="4325740"/>
            <a:ext cx="1500758" cy="2321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2320" y="1988840"/>
            <a:ext cx="1488951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>
                <a:solidFill>
                  <a:srgbClr val="C00000"/>
                </a:solidFill>
              </a:rPr>
              <a:t>Дополнительные знания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6" name="Содержимое 5" descr="1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27584" y="1633066"/>
            <a:ext cx="6775284" cy="5036294"/>
          </a:xfrm>
        </p:spPr>
      </p:pic>
      <p:pic>
        <p:nvPicPr>
          <p:cNvPr id="34818" name="Picture 2" descr="http://do.gendocs.ru/pars_docs/tw_refs/86/85756/85756_html_1081fc3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30059" y="2708920"/>
            <a:ext cx="1606437" cy="1703066"/>
          </a:xfrm>
          <a:prstGeom prst="rect">
            <a:avLst/>
          </a:prstGeom>
          <a:noFill/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96336" y="4745718"/>
            <a:ext cx="1344166" cy="18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49275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smtClean="0"/>
              <a:t>Повязка на голову:</a:t>
            </a:r>
            <a:br>
              <a:rPr lang="ru-RU" sz="4000" smtClean="0"/>
            </a:br>
            <a:r>
              <a:rPr lang="ru-RU" sz="4000" smtClean="0"/>
              <a:t>                               «Чепец»</a:t>
            </a:r>
          </a:p>
        </p:txBody>
      </p:sp>
      <p:sp>
        <p:nvSpPr>
          <p:cNvPr id="7171" name="Rectangle 6"/>
          <p:cNvSpPr>
            <a:spLocks noGrp="1" noChangeArrowheads="1"/>
          </p:cNvSpPr>
          <p:nvPr>
            <p:ph idx="1"/>
          </p:nvPr>
        </p:nvSpPr>
        <p:spPr>
          <a:xfrm>
            <a:off x="3563938" y="2060575"/>
            <a:ext cx="5111750" cy="37258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800" b="1" smtClean="0"/>
              <a:t>Повязка «чепец».</a:t>
            </a:r>
            <a:r>
              <a:rPr lang="ru-RU" sz="1800" smtClean="0"/>
              <a:t> Наиболее отвечающей современным требованиям лечения ран головы является повязка «чепец». Повязка очень простая и удобная и может быть наложена без помощника. Она никогда не сползает и оказывает достаточное давление на рану. К недостаткам повязки относится то, что из-под головного убора видны лямки, которые приходится развязывать во время приема пищи для уменьшения болей. Повязка «чепец» применяется при ранениях и ожогах, локализующихся на голове, для остановки кровотечения и фиксации перевязочного материала.</a:t>
            </a:r>
            <a:br>
              <a:rPr lang="ru-RU" sz="1800" smtClean="0"/>
            </a:br>
            <a:r>
              <a:rPr lang="ru-RU" sz="1800" smtClean="0"/>
              <a:t> </a:t>
            </a:r>
            <a:br>
              <a:rPr lang="ru-RU" sz="1800" smtClean="0"/>
            </a:br>
            <a:endParaRPr lang="ru-RU" sz="1800" smtClean="0"/>
          </a:p>
        </p:txBody>
      </p:sp>
      <p:sp>
        <p:nvSpPr>
          <p:cNvPr id="7172" name="Text Box 7"/>
          <p:cNvSpPr txBox="1">
            <a:spLocks noChangeArrowheads="1"/>
          </p:cNvSpPr>
          <p:nvPr/>
        </p:nvSpPr>
        <p:spPr bwMode="auto">
          <a:xfrm>
            <a:off x="4859338" y="2924175"/>
            <a:ext cx="34575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800"/>
          </a:p>
        </p:txBody>
      </p:sp>
      <p:pic>
        <p:nvPicPr>
          <p:cNvPr id="7173" name="Picture 11" descr="fig29"/>
          <p:cNvPicPr>
            <a:picLocks noChangeAspect="1" noChangeArrowheads="1"/>
          </p:cNvPicPr>
          <p:nvPr/>
        </p:nvPicPr>
        <p:blipFill>
          <a:blip r:embed="rId3" cstate="print"/>
          <a:srcRect b="7389"/>
          <a:stretch>
            <a:fillRect/>
          </a:stretch>
        </p:blipFill>
        <p:spPr bwMode="auto">
          <a:xfrm>
            <a:off x="250825" y="2205038"/>
            <a:ext cx="2867025" cy="3581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600" dirty="0" smtClean="0">
                <a:solidFill>
                  <a:srgbClr val="C00000"/>
                </a:solidFill>
              </a:rPr>
              <a:t>Повязка «Чепец»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1026" name="Picture 2" descr="РАНЕНИЯ ВОЛОСИСТОЙ ЧАСТИ ГОЛОВЫ Энциклопедия KM.RU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000" y="2085181"/>
            <a:ext cx="7874000" cy="355600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>
                <a:solidFill>
                  <a:srgbClr val="C00000"/>
                </a:solidFill>
              </a:rPr>
              <a:t>Дополнительные знания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24025" y="1739106"/>
            <a:ext cx="5695950" cy="4248150"/>
          </a:xfr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4000" dirty="0" smtClean="0"/>
              <a:t>Крестообразная повязка на затылочную область</a:t>
            </a:r>
          </a:p>
        </p:txBody>
      </p:sp>
      <p:pic>
        <p:nvPicPr>
          <p:cNvPr id="9220" name="Picture 7" descr="5(1)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504950" y="2735262"/>
            <a:ext cx="1943100" cy="2489200"/>
          </a:xfrm>
        </p:spPr>
      </p:pic>
      <p:sp>
        <p:nvSpPr>
          <p:cNvPr id="9219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400" b="1" smtClean="0"/>
              <a:t>Крестообразная повязка на затылок и шею.</a:t>
            </a:r>
            <a:r>
              <a:rPr lang="ru-RU" sz="1400" smtClean="0"/>
              <a:t> Повязки на шею должны хорошо фиксировать перевязочный материал и в то же время не стеснять дыхание и не сдавливать кровеносные сосуды, особенно вены. Поэтому циркулярная повязка на шею не целесообразна, так как тугой ход бинта применять нельзя, а при слабо наложенных турах повязка будет вращаться. Этих недостатков лишена крестообразная или восьмиобразная повязка вокруг шеи. С помощью такой повязки можно закрыть нижние отделы передней и задней поверхности шеи после операций на щитовидной железе или при воспалительных процессах. Крестообразную повязку применяют для фиксации перевязочного материала на шее и затылке. При фурункулах и карбункулах используется комбинированная повязка на шею и затылочную область в виде восьмерки.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400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rgbClr val="C00000"/>
                </a:solidFill>
              </a:rPr>
              <a:t>Крестообразная повязка на затылочную область</a:t>
            </a:r>
          </a:p>
        </p:txBody>
      </p:sp>
      <p:pic>
        <p:nvPicPr>
          <p:cNvPr id="18434" name="Picture 2" descr="http://dom-en.ru/userfiles/Image/pomosh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786074"/>
            <a:ext cx="3197844" cy="451962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Повязка на один и два глаза</a:t>
            </a:r>
          </a:p>
        </p:txBody>
      </p:sp>
      <p:pic>
        <p:nvPicPr>
          <p:cNvPr id="10244" name="Picture 7" descr="3(2)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11188" y="1844675"/>
            <a:ext cx="2016125" cy="2232025"/>
          </a:xfrm>
        </p:spPr>
      </p:pic>
      <p:sp>
        <p:nvSpPr>
          <p:cNvPr id="10243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600" b="1" smtClean="0"/>
              <a:t>Повязка на один глаз (монокулярная)</a:t>
            </a:r>
            <a:r>
              <a:rPr lang="ru-RU" sz="1600" smtClean="0"/>
              <a:t>. Повязку применяют для закрепления перевязочного материала в области глаза при его повреждениях и заболеваниях. Хорошо натоженная повязка на глаз должна плотно прилегать, но не оказывать давления на глазное яблоко. Кроме того, необходимо следить, чтобы уши оставались открытыми.</a:t>
            </a:r>
            <a:br>
              <a:rPr lang="ru-RU" sz="1600" smtClean="0"/>
            </a:br>
            <a:r>
              <a:rPr lang="ru-RU" sz="1600" smtClean="0"/>
              <a:t/>
            </a:r>
            <a:br>
              <a:rPr lang="ru-RU" sz="1600" smtClean="0"/>
            </a:br>
            <a:r>
              <a:rPr lang="ru-RU" sz="1600" smtClean="0"/>
              <a:t>Накладывают закрепляющий тур бинта вокруг головы, захватывая лобные и затылочные бугры; сзади бинт опускают вниз и ведут вверх под мочкой уха со стороны больного глаза через щеку, закрывая этим туром глаз; затем направляют циркулярно ход вокруг головы; продолжают, чередуя два-три хода.</a:t>
            </a:r>
          </a:p>
        </p:txBody>
      </p:sp>
      <p:pic>
        <p:nvPicPr>
          <p:cNvPr id="10245" name="Picture 8" descr="4(3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8538" y="3933825"/>
            <a:ext cx="22606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rgbClr val="C00000"/>
                </a:solidFill>
              </a:rPr>
              <a:t>Монокулярная и бинокулярная повязки</a:t>
            </a:r>
          </a:p>
        </p:txBody>
      </p:sp>
      <p:pic>
        <p:nvPicPr>
          <p:cNvPr id="19458" name="Picture 2" descr="повязки - МОДА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9652" b="12887"/>
          <a:stretch>
            <a:fillRect/>
          </a:stretch>
        </p:blipFill>
        <p:spPr bwMode="auto">
          <a:xfrm>
            <a:off x="424806" y="2132856"/>
            <a:ext cx="8035626" cy="3672408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rgbClr val="C00000"/>
                </a:solidFill>
              </a:rPr>
              <a:t>«Неаполитанская» повязка на ухо</a:t>
            </a:r>
          </a:p>
        </p:txBody>
      </p:sp>
      <p:pic>
        <p:nvPicPr>
          <p:cNvPr id="2048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5" y="2069886"/>
            <a:ext cx="2592290" cy="3586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 err="1" smtClean="0">
                <a:solidFill>
                  <a:srgbClr val="C00000"/>
                </a:solidFill>
              </a:rPr>
              <a:t>Пращевидная</a:t>
            </a:r>
            <a:r>
              <a:rPr lang="ru-RU" sz="3600" dirty="0" smtClean="0">
                <a:solidFill>
                  <a:srgbClr val="C00000"/>
                </a:solidFill>
              </a:rPr>
              <a:t> повязка на нос</a:t>
            </a:r>
          </a:p>
        </p:txBody>
      </p:sp>
      <p:pic>
        <p:nvPicPr>
          <p:cNvPr id="66564" name="Picture 4" descr="РАНЕНИЯ ЛИЦА KM.RU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1412588"/>
            <a:ext cx="3694144" cy="5184764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 err="1" smtClean="0">
                <a:solidFill>
                  <a:srgbClr val="C00000"/>
                </a:solidFill>
              </a:rPr>
              <a:t>Пращевидная</a:t>
            </a:r>
            <a:r>
              <a:rPr lang="ru-RU" sz="3600" dirty="0" smtClean="0">
                <a:solidFill>
                  <a:srgbClr val="C00000"/>
                </a:solidFill>
              </a:rPr>
              <a:t> повязка на подбородок</a:t>
            </a:r>
          </a:p>
        </p:txBody>
      </p:sp>
      <p:pic>
        <p:nvPicPr>
          <p:cNvPr id="67586" name="Picture 2" descr="РАНЕНИЯ ЛИЦА KM.RU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42101" y="1417042"/>
            <a:ext cx="4059798" cy="5324326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rgbClr val="C00000"/>
                </a:solidFill>
              </a:rPr>
              <a:t>Повязка на грудную клетку</a:t>
            </a:r>
          </a:p>
        </p:txBody>
      </p:sp>
      <p:pic>
        <p:nvPicPr>
          <p:cNvPr id="21506" name="Picture 2" descr="http://ic1.static.km.ru/sites/default/files/imagecache/620/megabook/health/data/pic/fai0046l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9978" y="1600200"/>
            <a:ext cx="7104043" cy="4525963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rgbClr val="C00000"/>
                </a:solidFill>
              </a:rPr>
              <a:t>Повязка на грудную клетку (спиральная)</a:t>
            </a:r>
          </a:p>
        </p:txBody>
      </p:sp>
      <p:pic>
        <p:nvPicPr>
          <p:cNvPr id="21506" name="Picture 2" descr="http://ic1.static.km.ru/sites/default/files/imagecache/620/megabook/health/data/pic/fai0046l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9978" y="1600200"/>
            <a:ext cx="7104043" cy="4525963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rgbClr val="C00000"/>
                </a:solidFill>
              </a:rPr>
              <a:t>Повязка на грудную клетку (крестообразная)</a:t>
            </a:r>
          </a:p>
        </p:txBody>
      </p:sp>
      <p:pic>
        <p:nvPicPr>
          <p:cNvPr id="26626" name="Picture 2" descr="Самарский областной центр по профилактике ддтт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86452" y="1561058"/>
            <a:ext cx="3771096" cy="4604246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>
                <a:solidFill>
                  <a:srgbClr val="C00000"/>
                </a:solidFill>
              </a:rPr>
              <a:t>Дополнительные знания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8" name="Содержимое 7" descr="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35103" y="1600200"/>
            <a:ext cx="6273794" cy="4525963"/>
          </a:xfr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rgbClr val="C00000"/>
                </a:solidFill>
              </a:rPr>
              <a:t>Повязка на молочную железу</a:t>
            </a:r>
          </a:p>
        </p:txBody>
      </p:sp>
      <p:pic>
        <p:nvPicPr>
          <p:cNvPr id="45058" name="Picture 2" descr="Глава VII ДЕСМУРГИЯ - С. Н. М урато в. Хирургические болезни…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7166" y="1561058"/>
            <a:ext cx="3749668" cy="4604246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rgbClr val="C00000"/>
                </a:solidFill>
              </a:rPr>
              <a:t>Повязка на две молочные железы</a:t>
            </a:r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29954" y="1705074"/>
            <a:ext cx="4684092" cy="4892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rgbClr val="C00000"/>
                </a:solidFill>
              </a:rPr>
              <a:t>Колосовидная повязка на плечевой сустав</a:t>
            </a:r>
          </a:p>
        </p:txBody>
      </p:sp>
      <p:pic>
        <p:nvPicPr>
          <p:cNvPr id="47108" name="Picture 4" descr="Десмургия - учение о наложении повязок для лечебных целей - Часть 14 Pandia.ru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4437" y="1921743"/>
            <a:ext cx="5775126" cy="4603602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rgbClr val="C00000"/>
                </a:solidFill>
              </a:rPr>
              <a:t>Повязка </a:t>
            </a:r>
            <a:r>
              <a:rPr lang="ru-RU" sz="3600" dirty="0" err="1" smtClean="0">
                <a:solidFill>
                  <a:srgbClr val="C00000"/>
                </a:solidFill>
              </a:rPr>
              <a:t>Дезо</a:t>
            </a:r>
            <a:endParaRPr lang="ru-RU" sz="3600" dirty="0" smtClean="0">
              <a:solidFill>
                <a:srgbClr val="C00000"/>
              </a:solidFill>
            </a:endParaRPr>
          </a:p>
        </p:txBody>
      </p:sp>
      <p:pic>
        <p:nvPicPr>
          <p:cNvPr id="48130" name="Picture 2" descr="http://www.nedug.ru/common/data/pub/images/articles/78675/normal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423317"/>
            <a:ext cx="4056110" cy="510202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444208" y="615601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Pierre-Joseph </a:t>
            </a:r>
            <a:r>
              <a:rPr lang="en-US" dirty="0" err="1"/>
              <a:t>Desault</a:t>
            </a:r>
            <a:endParaRPr lang="ru-RU" dirty="0"/>
          </a:p>
        </p:txBody>
      </p:sp>
      <p:pic>
        <p:nvPicPr>
          <p:cNvPr id="48132" name="Picture 4" descr="http://upload.wikimedia.org/wikipedia/commons/thumb/f/f1/Desault.jpg/250px-Desaul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3779748"/>
            <a:ext cx="2011346" cy="2349252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rgbClr val="C00000"/>
                </a:solidFill>
              </a:rPr>
              <a:t>Повязка на локтевой сустав</a:t>
            </a:r>
          </a:p>
        </p:txBody>
      </p:sp>
      <p:pic>
        <p:nvPicPr>
          <p:cNvPr id="50178" name="Picture 2" descr="Возвращающая повязка - А. П. Гайдара кафедра мед подготовки и бжд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065114"/>
            <a:ext cx="5851336" cy="3596134"/>
          </a:xfrm>
          <a:prstGeom prst="rect">
            <a:avLst/>
          </a:prstGeom>
          <a:noFill/>
        </p:spPr>
      </p:pic>
      <p:pic>
        <p:nvPicPr>
          <p:cNvPr id="6" name="Рисунок 5" descr="2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92280" y="4327841"/>
            <a:ext cx="1800200" cy="2341519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rgbClr val="C00000"/>
                </a:solidFill>
              </a:rPr>
              <a:t>Колосовидная повязка на тазобедренный сустав</a:t>
            </a:r>
          </a:p>
        </p:txBody>
      </p:sp>
      <p:pic>
        <p:nvPicPr>
          <p:cNvPr id="49158" name="Picture 6" descr="http://litn-andr.narod.ru/data/Glossary/images/p54_kolosovidnayapovyazkanapax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60612" y="1600200"/>
            <a:ext cx="3310613" cy="4997152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rgbClr val="C00000"/>
                </a:solidFill>
              </a:rPr>
              <a:t>Повязка на коленный сустав</a:t>
            </a:r>
          </a:p>
        </p:txBody>
      </p:sp>
      <p:pic>
        <p:nvPicPr>
          <p:cNvPr id="49156" name="Picture 4" descr="2.1. Повязки при ранениях головы - I. Первая помощь при ранениях и кровотечениях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510" y="1633067"/>
            <a:ext cx="7954980" cy="446023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rgbClr val="C00000"/>
                </a:solidFill>
              </a:rPr>
              <a:t>Повязка на голень</a:t>
            </a:r>
          </a:p>
        </p:txBody>
      </p:sp>
      <p:pic>
        <p:nvPicPr>
          <p:cNvPr id="54276" name="Picture 4" descr="http://prombez.ucoz.de/pic/02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5719" y="1561059"/>
            <a:ext cx="6972562" cy="4604246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rgbClr val="C00000"/>
                </a:solidFill>
              </a:rPr>
              <a:t>8-образная повязка на стопу</a:t>
            </a:r>
          </a:p>
        </p:txBody>
      </p:sp>
      <p:pic>
        <p:nvPicPr>
          <p:cNvPr id="1026" name="Picture 2" descr="http://zdorovye.net/files/2010/08/4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638134"/>
            <a:ext cx="2592288" cy="4450094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rgbClr val="C00000"/>
                </a:solidFill>
              </a:rPr>
              <a:t>8-образная повязка на стопу</a:t>
            </a:r>
          </a:p>
        </p:txBody>
      </p:sp>
      <p:pic>
        <p:nvPicPr>
          <p:cNvPr id="53250" name="Picture 2" descr="http://www.medchitalka.ru/pics/1310_142031017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2530" y="2209131"/>
            <a:ext cx="7438940" cy="3308102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>
                <a:solidFill>
                  <a:srgbClr val="C00000"/>
                </a:solidFill>
              </a:rPr>
              <a:t>Дополнительные знания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 descr="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87624" y="1624212"/>
            <a:ext cx="6768752" cy="5054002"/>
          </a:xfr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rgbClr val="C00000"/>
                </a:solidFill>
              </a:rPr>
              <a:t>повязка на палец</a:t>
            </a:r>
          </a:p>
        </p:txBody>
      </p:sp>
      <p:pic>
        <p:nvPicPr>
          <p:cNvPr id="55298" name="Picture 2" descr="Самарский областной центр по профилактике ддтт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r="47861"/>
          <a:stretch>
            <a:fillRect/>
          </a:stretch>
        </p:blipFill>
        <p:spPr bwMode="auto">
          <a:xfrm>
            <a:off x="2934427" y="1489050"/>
            <a:ext cx="3509781" cy="4748262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rgbClr val="C00000"/>
                </a:solidFill>
              </a:rPr>
              <a:t>повязка на большой палец</a:t>
            </a:r>
          </a:p>
        </p:txBody>
      </p:sp>
      <p:pic>
        <p:nvPicPr>
          <p:cNvPr id="57346" name="Picture 2" descr="ДЕСМУРГИЯ 1и2 часть - Повязка на один глаз (монокулярная)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b="7454"/>
          <a:stretch>
            <a:fillRect/>
          </a:stretch>
        </p:blipFill>
        <p:spPr bwMode="auto">
          <a:xfrm>
            <a:off x="3059833" y="1445770"/>
            <a:ext cx="3024334" cy="5007566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rgbClr val="C00000"/>
                </a:solidFill>
              </a:rPr>
              <a:t>повязка рыцарская перчатка</a:t>
            </a:r>
          </a:p>
        </p:txBody>
      </p:sp>
      <p:pic>
        <p:nvPicPr>
          <p:cNvPr id="59394" name="Picture 2" descr="&quot;Десмургия&quot; Сергеев И.Н. - Методические рекомендации для студентов по подготовке к ига тема: Десмургия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b="6584"/>
          <a:stretch>
            <a:fillRect/>
          </a:stretch>
        </p:blipFill>
        <p:spPr bwMode="auto">
          <a:xfrm>
            <a:off x="2913404" y="1417042"/>
            <a:ext cx="3317192" cy="5108302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rgbClr val="C00000"/>
                </a:solidFill>
              </a:rPr>
              <a:t>Повязка рыцарская перчатка</a:t>
            </a:r>
          </a:p>
        </p:txBody>
      </p:sp>
      <p:pic>
        <p:nvPicPr>
          <p:cNvPr id="6" name="Picture 2" descr="Самарский областной центр по профилактике ддтт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42512"/>
          <a:stretch>
            <a:fillRect/>
          </a:stretch>
        </p:blipFill>
        <p:spPr bwMode="auto">
          <a:xfrm>
            <a:off x="2411760" y="1440150"/>
            <a:ext cx="4320480" cy="5301218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rgbClr val="C00000"/>
                </a:solidFill>
              </a:rPr>
              <a:t>Повязка варежка</a:t>
            </a:r>
          </a:p>
        </p:txBody>
      </p:sp>
      <p:pic>
        <p:nvPicPr>
          <p:cNvPr id="60418" name="Picture 2" descr="Гражданская защита оказание первой мед помощи - Airsoft Forum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45630"/>
          <a:stretch>
            <a:fillRect/>
          </a:stretch>
        </p:blipFill>
        <p:spPr bwMode="auto">
          <a:xfrm>
            <a:off x="2660581" y="1560934"/>
            <a:ext cx="3598456" cy="4820394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dirty="0" smtClean="0">
                <a:solidFill>
                  <a:srgbClr val="C00000"/>
                </a:solidFill>
              </a:rPr>
              <a:t>Косыночная</a:t>
            </a:r>
            <a:r>
              <a:rPr lang="ru-RU" dirty="0" smtClean="0"/>
              <a:t> </a:t>
            </a:r>
            <a:r>
              <a:rPr lang="ru-RU" sz="3600" dirty="0" smtClean="0">
                <a:solidFill>
                  <a:srgbClr val="C00000"/>
                </a:solidFill>
              </a:rPr>
              <a:t>повязка</a:t>
            </a:r>
            <a:r>
              <a:rPr lang="ru-RU" dirty="0" smtClean="0"/>
              <a:t> </a:t>
            </a:r>
            <a:r>
              <a:rPr lang="ru-RU" sz="3600" dirty="0" smtClean="0">
                <a:solidFill>
                  <a:srgbClr val="C00000"/>
                </a:solidFill>
              </a:rPr>
              <a:t>на живот</a:t>
            </a:r>
          </a:p>
        </p:txBody>
      </p:sp>
      <p:sp>
        <p:nvSpPr>
          <p:cNvPr id="3075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600200"/>
            <a:ext cx="3505200" cy="4419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smtClean="0"/>
              <a:t>Развернутую повязку приложите к передней поверхности тела, заверните её верхний край на 3 см и завяжите её на спине под лопатками</a:t>
            </a:r>
          </a:p>
        </p:txBody>
      </p:sp>
      <p:pic>
        <p:nvPicPr>
          <p:cNvPr id="3076" name="Picture 8" descr="pmp_030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44376" t="-177" r="4485" b="60721"/>
          <a:stretch>
            <a:fillRect/>
          </a:stretch>
        </p:blipFill>
        <p:spPr>
          <a:xfrm>
            <a:off x="3810000" y="1928813"/>
            <a:ext cx="4800600" cy="3760787"/>
          </a:xfr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099" name="Rectangle 6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smtClean="0"/>
              <a:t>Приложите вторую развернутую повязку на уровне бедра, заправьте её верхний конец за край первой повязки и приколите булавкой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/>
              <a:t>Концы второй повязки свяжите на спине. Заверните нижний конец верхней повязки кверху и приколите булавкой</a:t>
            </a:r>
          </a:p>
        </p:txBody>
      </p:sp>
      <p:pic>
        <p:nvPicPr>
          <p:cNvPr id="4100" name="Picture 9" descr="pmp_030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4268" t="51581" r="4489" b="8344"/>
          <a:stretch>
            <a:fillRect/>
          </a:stretch>
        </p:blipFill>
        <p:spPr>
          <a:xfrm>
            <a:off x="914400" y="3505200"/>
            <a:ext cx="7315200" cy="2590800"/>
          </a:xfr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dirty="0" smtClean="0">
                <a:solidFill>
                  <a:srgbClr val="C00000"/>
                </a:solidFill>
              </a:rPr>
              <a:t>Косыночная повязка на грудь и спину</a:t>
            </a:r>
          </a:p>
        </p:txBody>
      </p:sp>
      <p:pic>
        <p:nvPicPr>
          <p:cNvPr id="5124" name="Picture 6" descr="pmp_031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l="7532" t="8171" r="12698" b="54161"/>
          <a:stretch>
            <a:fillRect/>
          </a:stretch>
        </p:blipFill>
        <p:spPr>
          <a:xfrm>
            <a:off x="609600" y="1371600"/>
            <a:ext cx="7315200" cy="2667000"/>
          </a:xfrm>
          <a:noFill/>
        </p:spPr>
      </p:pic>
      <p:sp>
        <p:nvSpPr>
          <p:cNvPr id="5123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609600" y="4038600"/>
            <a:ext cx="7924800" cy="1981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smtClean="0"/>
              <a:t>Расправьте косынку перед грудью, подверните её нижний край на 3 см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Верхний конец переведите через надплечье спину. Пропустите нижние концы под руки назад вокруг грудной клетки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148" name="Picture 8" descr="pmp_03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 l="13196" t="54092" r="60263" b="8450"/>
          <a:stretch>
            <a:fillRect/>
          </a:stretch>
        </p:blipFill>
        <p:spPr>
          <a:xfrm>
            <a:off x="1295400" y="1371600"/>
            <a:ext cx="2514600" cy="2514600"/>
          </a:xfrm>
          <a:noFill/>
        </p:spPr>
      </p:pic>
      <p:pic>
        <p:nvPicPr>
          <p:cNvPr id="6149" name="Picture 9" descr="pmp_03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 l="56898" t="53954" r="8899" b="8682"/>
          <a:stretch>
            <a:fillRect/>
          </a:stretch>
        </p:blipFill>
        <p:spPr>
          <a:xfrm>
            <a:off x="4724400" y="1371600"/>
            <a:ext cx="2986088" cy="2590800"/>
          </a:xfrm>
          <a:noFill/>
        </p:spPr>
      </p:pic>
      <p:sp>
        <p:nvSpPr>
          <p:cNvPr id="6147" name="Rectangle 7"/>
          <p:cNvSpPr>
            <a:spLocks noGrp="1" noChangeArrowheads="1"/>
          </p:cNvSpPr>
          <p:nvPr>
            <p:ph type="body" sz="half" idx="3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smtClean="0"/>
              <a:t>Завяжите эти концы узлом против верхнего конца. Свяжите длинный конец узла с верхним концом.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Косыночная повязка на спину накладывается по тому же принципу.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3600" dirty="0" smtClean="0">
                <a:solidFill>
                  <a:srgbClr val="C00000"/>
                </a:solidFill>
              </a:rPr>
              <a:t>Косыночная повязка на голову</a:t>
            </a:r>
          </a:p>
        </p:txBody>
      </p:sp>
      <p:pic>
        <p:nvPicPr>
          <p:cNvPr id="7171" name="Picture 4" descr="pmp_03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209800" y="1371600"/>
            <a:ext cx="4724400" cy="4800600"/>
          </a:xfr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>
                <a:solidFill>
                  <a:srgbClr val="C00000"/>
                </a:solidFill>
              </a:rPr>
              <a:t>Дополнительные знания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8" name="Содержимое 7" descr="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91633" y="1633068"/>
            <a:ext cx="6760734" cy="5036292"/>
          </a:xfr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3600" dirty="0" smtClean="0">
                <a:solidFill>
                  <a:srgbClr val="C00000"/>
                </a:solidFill>
              </a:rPr>
              <a:t>Косыночная повязка на колено</a:t>
            </a:r>
          </a:p>
        </p:txBody>
      </p:sp>
      <p:pic>
        <p:nvPicPr>
          <p:cNvPr id="9219" name="Picture 4" descr="pmp_03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362200" y="1371600"/>
            <a:ext cx="3581400" cy="4800600"/>
          </a:xfr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3600" dirty="0" smtClean="0">
                <a:solidFill>
                  <a:srgbClr val="C00000"/>
                </a:solidFill>
              </a:rPr>
              <a:t>Косыночная повязка на бедро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smtClean="0"/>
              <a:t>Свернутую узко повязку оберните вокруг тела в виде пояса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Приложите вторую повязку к боковой поверхности поврежденного бедра и пропустите её верхний конец под пояс-повязку</a:t>
            </a:r>
          </a:p>
        </p:txBody>
      </p:sp>
      <p:pic>
        <p:nvPicPr>
          <p:cNvPr id="11268" name="Picture 6" descr="pmp_03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 l="7448" t="8682" r="62608" b="57066"/>
          <a:stretch>
            <a:fillRect/>
          </a:stretch>
        </p:blipFill>
        <p:spPr>
          <a:xfrm>
            <a:off x="4648200" y="1371600"/>
            <a:ext cx="2895600" cy="2362200"/>
          </a:xfrm>
          <a:noFill/>
        </p:spPr>
      </p:pic>
      <p:pic>
        <p:nvPicPr>
          <p:cNvPr id="11269" name="Picture 7" descr="pmp_03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 l="57986" t="8528" r="8545" b="56874"/>
          <a:stretch>
            <a:fillRect/>
          </a:stretch>
        </p:blipFill>
        <p:spPr>
          <a:xfrm>
            <a:off x="4495800" y="3886200"/>
            <a:ext cx="3222625" cy="2286000"/>
          </a:xfr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2292" name="Picture 8" descr="pmp_03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425068" y="1600200"/>
            <a:ext cx="2255263" cy="2133600"/>
          </a:xfrm>
          <a:noFill/>
        </p:spPr>
      </p:pic>
      <p:pic>
        <p:nvPicPr>
          <p:cNvPr id="12293" name="Picture 9" descr="pmp_03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 l="61731" t="56102" r="10344" b="10167"/>
          <a:stretch>
            <a:fillRect/>
          </a:stretch>
        </p:blipFill>
        <p:spPr>
          <a:xfrm>
            <a:off x="4876800" y="1524000"/>
            <a:ext cx="2917825" cy="2438400"/>
          </a:xfrm>
          <a:noFill/>
        </p:spPr>
      </p:pic>
      <p:sp>
        <p:nvSpPr>
          <p:cNvPr id="12291" name="Rectangle 7"/>
          <p:cNvSpPr>
            <a:spLocks noGrp="1" noChangeArrowheads="1"/>
          </p:cNvSpPr>
          <p:nvPr>
            <p:ph type="body" sz="half" idx="3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Оберните свободные концы повязки вокруг бедра и свяжите их</a:t>
            </a:r>
          </a:p>
          <a:p>
            <a:pPr eaLnBrk="1" hangingPunct="1"/>
            <a:r>
              <a:rPr lang="ru-RU" sz="2800" smtClean="0"/>
              <a:t>Подтяните и заверните вниз верхний конец повязки, приколите его булавкой</a:t>
            </a:r>
          </a:p>
        </p:txBody>
      </p:sp>
      <p:pic>
        <p:nvPicPr>
          <p:cNvPr id="6" name="Picture 8" descr="pmp_036"/>
          <p:cNvPicPr>
            <a:picLocks noChangeAspect="1" noChangeArrowheads="1"/>
          </p:cNvPicPr>
          <p:nvPr/>
        </p:nvPicPr>
        <p:blipFill>
          <a:blip r:embed="rId4" cstate="print"/>
          <a:srcRect l="7454" t="54294" r="58833" b="8510"/>
          <a:stretch>
            <a:fillRect/>
          </a:stretch>
        </p:blipFill>
        <p:spPr>
          <a:xfrm>
            <a:off x="914400" y="1447800"/>
            <a:ext cx="3276600" cy="251460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3600" dirty="0" smtClean="0">
                <a:solidFill>
                  <a:srgbClr val="C00000"/>
                </a:solidFill>
              </a:rPr>
              <a:t>Дополнительные повязки </a:t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>на кисть</a:t>
            </a:r>
          </a:p>
        </p:txBody>
      </p:sp>
      <p:pic>
        <p:nvPicPr>
          <p:cNvPr id="56322" name="Picture 2" descr="Охрана труда, Войска ПВО Сухопутных войск, Visual Basic 6.0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024" y="1444426"/>
            <a:ext cx="7925952" cy="541357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19979385">
            <a:off x="29792" y="460352"/>
            <a:ext cx="278249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эрудиции</a:t>
            </a:r>
            <a:endParaRPr lang="ru-RU" sz="32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snk.gsurgery.ru/images/bintov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3802" y="1921098"/>
            <a:ext cx="7256396" cy="446023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3600" dirty="0" smtClean="0">
                <a:solidFill>
                  <a:srgbClr val="C00000"/>
                </a:solidFill>
              </a:rPr>
              <a:t>Компрессионная повязка (при варикозном расширении вен)</a:t>
            </a:r>
          </a:p>
        </p:txBody>
      </p:sp>
      <p:sp>
        <p:nvSpPr>
          <p:cNvPr id="6" name="Прямоугольник 5"/>
          <p:cNvSpPr/>
          <p:nvPr/>
        </p:nvSpPr>
        <p:spPr>
          <a:xfrm rot="19979385">
            <a:off x="29792" y="460352"/>
            <a:ext cx="278249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эрудиции</a:t>
            </a:r>
            <a:endParaRPr lang="ru-RU" sz="32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3600" dirty="0" smtClean="0">
                <a:solidFill>
                  <a:srgbClr val="C00000"/>
                </a:solidFill>
              </a:rPr>
              <a:t>Компрессионная повязка (при варикозном расширении вен)</a:t>
            </a:r>
          </a:p>
        </p:txBody>
      </p:sp>
      <p:sp>
        <p:nvSpPr>
          <p:cNvPr id="5" name="Прямоугольник 4"/>
          <p:cNvSpPr/>
          <p:nvPr/>
        </p:nvSpPr>
        <p:spPr>
          <a:xfrm rot="19979385">
            <a:off x="29792" y="460352"/>
            <a:ext cx="278249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эрудиции</a:t>
            </a:r>
            <a:endParaRPr lang="ru-RU" sz="32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51520" y="1600200"/>
            <a:ext cx="8892480" cy="5257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i="1" dirty="0" smtClean="0"/>
              <a:t>Компрессионные бинты.</a:t>
            </a:r>
            <a:r>
              <a:rPr lang="ru-RU" sz="1600" dirty="0" smtClean="0"/>
              <a:t> Правила формирования компрессионного бандажа из бинтов: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 smtClean="0"/>
              <a:t>1) повязку накладывают при тыльном сгибании стопы. Это предупреждает образование складок в области лодыжек, так как складки могут повредить кожу при движении;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 smtClean="0"/>
              <a:t>2) повязка должна достигать проксимальных суставов пальцев стопы и захватывать пятку;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 smtClean="0"/>
              <a:t>3) давление бинта должно плавно ослабевать от лодыжки в проксимальном направлении;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 smtClean="0"/>
              <a:t>4) при наложении бандажа рулон бинта раскручивают наружу, при этом он находится в непосредственной близости от кожных покровов;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 smtClean="0"/>
              <a:t>5) необходимо моделировать цилиндрический профиль конечности путем наложения на плоские ее части (тыл стопы, </a:t>
            </a:r>
            <a:r>
              <a:rPr lang="ru-RU" sz="1600" dirty="0" err="1" smtClean="0"/>
              <a:t>окололодыжечные</a:t>
            </a:r>
            <a:r>
              <a:rPr lang="ru-RU" sz="1600" dirty="0" smtClean="0"/>
              <a:t> ямки) поролоновых или латексных подушечек. Для предотвращения пролежней кожи на участках ноги с малым радиусом (лодыжка, большеберцовая кость) накладывают поролоновые или латексные прокладки;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 smtClean="0"/>
              <a:t>6) наложение компрессионного бинта должно соответствовать форме ноги, т. е. при конической форме туры бинта должны идти в восходящем и нисходящем направлениях.</a:t>
            </a:r>
          </a:p>
          <a:p>
            <a:pPr>
              <a:buNone/>
            </a:pPr>
            <a:r>
              <a:rPr lang="ru-RU" sz="1600" dirty="0" smtClean="0"/>
              <a:t>При правильно наложенном компрессионном бандаже в покое кончики пальцев слегка синеют, а в начале ходьбы восстанавливают свой обычный цвет. Компрессионные повязки меняют ежедневно или накладывают на длительный срок (до 2 </a:t>
            </a:r>
            <a:r>
              <a:rPr lang="ru-RU" sz="1600" dirty="0" err="1" smtClean="0"/>
              <a:t>мес</a:t>
            </a:r>
            <a:r>
              <a:rPr lang="ru-RU" sz="1600" dirty="0" smtClean="0"/>
              <a:t>). Повязку следует накладывать. утром в постели перед подъемом, а снимать вечером перед сном.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3600" dirty="0" smtClean="0">
                <a:solidFill>
                  <a:srgbClr val="C00000"/>
                </a:solidFill>
              </a:rPr>
              <a:t>Интерактивные повязки </a:t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>(при диабетической стопе)</a:t>
            </a:r>
          </a:p>
        </p:txBody>
      </p:sp>
      <p:pic>
        <p:nvPicPr>
          <p:cNvPr id="63490" name="Picture 2" descr="http://www.rmj.ru/data/articles/Image/t20/n12/585-6.gif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0005" y="1921098"/>
            <a:ext cx="6943990" cy="474826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19979385">
            <a:off x="29792" y="460352"/>
            <a:ext cx="278249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эрудиции</a:t>
            </a:r>
            <a:endParaRPr lang="ru-RU" sz="32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3600" dirty="0" smtClean="0">
                <a:solidFill>
                  <a:srgbClr val="C00000"/>
                </a:solidFill>
              </a:rPr>
              <a:t>Вакуумные повязки </a:t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>(после </a:t>
            </a:r>
            <a:r>
              <a:rPr lang="ru-RU" sz="3600" dirty="0" err="1" smtClean="0">
                <a:solidFill>
                  <a:srgbClr val="C00000"/>
                </a:solidFill>
              </a:rPr>
              <a:t>некрэктомии</a:t>
            </a:r>
            <a:r>
              <a:rPr lang="ru-RU" sz="3600" dirty="0" smtClean="0">
                <a:solidFill>
                  <a:srgbClr val="C00000"/>
                </a:solidFill>
              </a:rPr>
              <a:t>)</a:t>
            </a:r>
          </a:p>
        </p:txBody>
      </p:sp>
      <p:pic>
        <p:nvPicPr>
          <p:cNvPr id="65538" name="Picture 2" descr="http://www.rmj.ru/data/articles/Image/t20/n12/585-12.gif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704" y="2712690"/>
            <a:ext cx="9173408" cy="402867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19979385">
            <a:off x="29792" y="460352"/>
            <a:ext cx="278249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эрудиции</a:t>
            </a:r>
            <a:endParaRPr lang="ru-RU" sz="32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>
                <a:solidFill>
                  <a:srgbClr val="C00000"/>
                </a:solidFill>
              </a:rPr>
              <a:t>Дополнительные знания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 descr="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86306" y="1561060"/>
            <a:ext cx="6771388" cy="5036292"/>
          </a:xfr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>
                <a:solidFill>
                  <a:srgbClr val="C00000"/>
                </a:solidFill>
              </a:rPr>
              <a:t>Дополнительные знания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6" name="Содержимое 5" descr="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218210" y="1345035"/>
            <a:ext cx="6707580" cy="5036294"/>
          </a:xfr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>
                <a:solidFill>
                  <a:srgbClr val="C00000"/>
                </a:solidFill>
              </a:rPr>
              <a:t>Дополнительные знания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 descr="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04910" y="1273026"/>
            <a:ext cx="6934180" cy="5180310"/>
          </a:xfr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>
                <a:solidFill>
                  <a:srgbClr val="C00000"/>
                </a:solidFill>
              </a:rPr>
              <a:t>Дополнительные знания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6" name="Содержимое 5" descr="1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87624" y="1556792"/>
            <a:ext cx="6845524" cy="5128419"/>
          </a:xfr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10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11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12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13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14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15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16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17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18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19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2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20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21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22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23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24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25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26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27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28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29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3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30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31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32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33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34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35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36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37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38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39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4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40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41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42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43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44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45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46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47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48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49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5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50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51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52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53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54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55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56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57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6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7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8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ppt/theme/themeOverride9.xml><?xml version="1.0" encoding="utf-8"?>
<a:themeOverride xmlns:a="http://schemas.openxmlformats.org/drawingml/2006/main">
  <a:clrScheme name="с логотипом 9">
    <a:dk1>
      <a:srgbClr val="000000"/>
    </a:dk1>
    <a:lt1>
      <a:srgbClr val="FFFFFF"/>
    </a:lt1>
    <a:dk2>
      <a:srgbClr val="00A29E"/>
    </a:dk2>
    <a:lt2>
      <a:srgbClr val="CBCBCB"/>
    </a:lt2>
    <a:accent1>
      <a:srgbClr val="E5E5FF"/>
    </a:accent1>
    <a:accent2>
      <a:srgbClr val="79CD6B"/>
    </a:accent2>
    <a:accent3>
      <a:srgbClr val="FFFFFF"/>
    </a:accent3>
    <a:accent4>
      <a:srgbClr val="000000"/>
    </a:accent4>
    <a:accent5>
      <a:srgbClr val="F0F0FF"/>
    </a:accent5>
    <a:accent6>
      <a:srgbClr val="6DBA60"/>
    </a:accent6>
    <a:hlink>
      <a:srgbClr val="4477DE"/>
    </a:hlink>
    <a:folHlink>
      <a:srgbClr val="65498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</TotalTime>
  <Words>439</Words>
  <Application>Microsoft Office PowerPoint</Application>
  <PresentationFormat>Экран (4:3)</PresentationFormat>
  <Paragraphs>88</Paragraphs>
  <Slides>57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58" baseType="lpstr">
      <vt:lpstr>Тема Office</vt:lpstr>
      <vt:lpstr>Слайд 1</vt:lpstr>
      <vt:lpstr>Дополнительные знания</vt:lpstr>
      <vt:lpstr>Дополнительные знания</vt:lpstr>
      <vt:lpstr>Дополнительные знания</vt:lpstr>
      <vt:lpstr>Дополнительные знания</vt:lpstr>
      <vt:lpstr>Дополнительные знания</vt:lpstr>
      <vt:lpstr>Дополнительные знания</vt:lpstr>
      <vt:lpstr>Дополнительные знания</vt:lpstr>
      <vt:lpstr>Дополнительные знания</vt:lpstr>
      <vt:lpstr>Дополнительные знания</vt:lpstr>
      <vt:lpstr>Дополнительные знания</vt:lpstr>
      <vt:lpstr>Дополнительные знания</vt:lpstr>
      <vt:lpstr>Дополнительные знания</vt:lpstr>
      <vt:lpstr>Дополнительные знания</vt:lpstr>
      <vt:lpstr>Дополнительные знания</vt:lpstr>
      <vt:lpstr>Дополнительные знания</vt:lpstr>
      <vt:lpstr>Дополнительные знания</vt:lpstr>
      <vt:lpstr>Повязка на голову:                                «Чепец»</vt:lpstr>
      <vt:lpstr>Повязка «Чепец»</vt:lpstr>
      <vt:lpstr>Крестообразная повязка на затылочную область</vt:lpstr>
      <vt:lpstr>Крестообразная повязка на затылочную область</vt:lpstr>
      <vt:lpstr>Повязка на один и два глаза</vt:lpstr>
      <vt:lpstr>Монокулярная и бинокулярная повязки</vt:lpstr>
      <vt:lpstr>«Неаполитанская» повязка на ухо</vt:lpstr>
      <vt:lpstr>Пращевидная повязка на нос</vt:lpstr>
      <vt:lpstr>Пращевидная повязка на подбородок</vt:lpstr>
      <vt:lpstr>Повязка на грудную клетку</vt:lpstr>
      <vt:lpstr>Повязка на грудную клетку (спиральная)</vt:lpstr>
      <vt:lpstr>Повязка на грудную клетку (крестообразная)</vt:lpstr>
      <vt:lpstr>Повязка на молочную железу</vt:lpstr>
      <vt:lpstr>Повязка на две молочные железы</vt:lpstr>
      <vt:lpstr>Колосовидная повязка на плечевой сустав</vt:lpstr>
      <vt:lpstr>Повязка Дезо</vt:lpstr>
      <vt:lpstr>Повязка на локтевой сустав</vt:lpstr>
      <vt:lpstr>Колосовидная повязка на тазобедренный сустав</vt:lpstr>
      <vt:lpstr>Повязка на коленный сустав</vt:lpstr>
      <vt:lpstr>Повязка на голень</vt:lpstr>
      <vt:lpstr>8-образная повязка на стопу</vt:lpstr>
      <vt:lpstr>8-образная повязка на стопу</vt:lpstr>
      <vt:lpstr>повязка на палец</vt:lpstr>
      <vt:lpstr>повязка на большой палец</vt:lpstr>
      <vt:lpstr>повязка рыцарская перчатка</vt:lpstr>
      <vt:lpstr>Повязка рыцарская перчатка</vt:lpstr>
      <vt:lpstr>Повязка варежка</vt:lpstr>
      <vt:lpstr>Косыночная повязка на живот</vt:lpstr>
      <vt:lpstr>Слайд 46</vt:lpstr>
      <vt:lpstr>Косыночная повязка на грудь и спину</vt:lpstr>
      <vt:lpstr>Слайд 48</vt:lpstr>
      <vt:lpstr>Косыночная повязка на голову</vt:lpstr>
      <vt:lpstr>Косыночная повязка на колено</vt:lpstr>
      <vt:lpstr>Косыночная повязка на бедро</vt:lpstr>
      <vt:lpstr>Слайд 52</vt:lpstr>
      <vt:lpstr>Дополнительные повязки  на кисть</vt:lpstr>
      <vt:lpstr>Компрессионная повязка (при варикозном расширении вен)</vt:lpstr>
      <vt:lpstr>Компрессионная повязка (при варикозном расширении вен)</vt:lpstr>
      <vt:lpstr>Интерактивные повязки  (при диабетической стопе)</vt:lpstr>
      <vt:lpstr>Вакуумные повязки  (после некрэктомии)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Админ</cp:lastModifiedBy>
  <cp:revision>18</cp:revision>
  <dcterms:created xsi:type="dcterms:W3CDTF">2014-11-12T18:29:03Z</dcterms:created>
  <dcterms:modified xsi:type="dcterms:W3CDTF">2014-12-08T09:56:27Z</dcterms:modified>
</cp:coreProperties>
</file>