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28" r:id="rId2"/>
    <p:sldId id="335" r:id="rId3"/>
    <p:sldId id="263" r:id="rId4"/>
    <p:sldId id="341" r:id="rId5"/>
    <p:sldId id="264" r:id="rId6"/>
    <p:sldId id="269" r:id="rId7"/>
    <p:sldId id="271" r:id="rId8"/>
    <p:sldId id="272" r:id="rId9"/>
    <p:sldId id="274" r:id="rId10"/>
    <p:sldId id="350" r:id="rId11"/>
    <p:sldId id="346" r:id="rId12"/>
    <p:sldId id="319" r:id="rId13"/>
    <p:sldId id="321" r:id="rId14"/>
    <p:sldId id="273" r:id="rId15"/>
    <p:sldId id="277" r:id="rId16"/>
    <p:sldId id="259" r:id="rId17"/>
    <p:sldId id="257" r:id="rId18"/>
    <p:sldId id="258" r:id="rId19"/>
    <p:sldId id="322" r:id="rId20"/>
    <p:sldId id="289" r:id="rId21"/>
    <p:sldId id="288" r:id="rId22"/>
    <p:sldId id="292" r:id="rId23"/>
    <p:sldId id="293" r:id="rId24"/>
    <p:sldId id="294" r:id="rId25"/>
    <p:sldId id="295" r:id="rId26"/>
    <p:sldId id="297" r:id="rId27"/>
    <p:sldId id="299" r:id="rId28"/>
    <p:sldId id="318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66FFCC"/>
    <a:srgbClr val="000099"/>
    <a:srgbClr val="800000"/>
    <a:srgbClr val="000066"/>
    <a:srgbClr val="FFFF00"/>
    <a:srgbClr val="666699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98303C3-B324-48F4-A9D5-31FCDCA8AF6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1E1AF0-E760-4DE9-970B-6E9F3D82E721}" type="slidenum">
              <a:rPr lang="ru-RU"/>
              <a:pPr/>
              <a:t>7</a:t>
            </a:fld>
            <a:endParaRPr lang="ru-RU"/>
          </a:p>
        </p:txBody>
      </p:sp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D791C55-45CA-4A17-B4E5-0E8C52E013A4}" type="slidenum">
              <a:rPr lang="ru-RU" sz="1200"/>
              <a:pPr algn="r"/>
              <a:t>7</a:t>
            </a:fld>
            <a:endParaRPr lang="ru-RU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Звук включается по щелчку. 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474F12-38AF-4E46-9A86-E435C43F67C0}" type="slidenum">
              <a:rPr lang="ru-RU"/>
              <a:pPr/>
              <a:t>20</a:t>
            </a:fld>
            <a:endParaRPr lang="ru-RU"/>
          </a:p>
        </p:txBody>
      </p:sp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A219C83-E4B1-4E7C-A7B8-94212BA3940C}" type="slidenum">
              <a:rPr lang="ru-RU" sz="1200"/>
              <a:pPr algn="r"/>
              <a:t>20</a:t>
            </a:fld>
            <a:endParaRPr lang="ru-RU" sz="120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Анимация по щелчку. Щелчок для продолжения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E68DB8-E360-4990-B5CA-91F7D2127D96}" type="slidenum">
              <a:rPr lang="ru-RU"/>
              <a:pPr/>
              <a:t>23</a:t>
            </a:fld>
            <a:endParaRPr lang="ru-RU"/>
          </a:p>
        </p:txBody>
      </p:sp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89A7B3-9F73-46D2-8157-AE5177DEAEAC}" type="slidenum">
              <a:rPr lang="ru-RU" sz="1200"/>
              <a:pPr algn="r"/>
              <a:t>23</a:t>
            </a:fld>
            <a:endParaRPr lang="ru-RU" sz="120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5261AF-2E43-458F-9273-78400E9C0B9D}" type="slidenum">
              <a:rPr lang="ru-RU"/>
              <a:pPr/>
              <a:t>24</a:t>
            </a:fld>
            <a:endParaRPr lang="ru-RU"/>
          </a:p>
        </p:txBody>
      </p:sp>
      <p:sp>
        <p:nvSpPr>
          <p:cNvPr id="1157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6D3B55-7853-4E31-A2CE-3308FB709570}" type="slidenum">
              <a:rPr lang="ru-RU" sz="1200"/>
              <a:pPr algn="r"/>
              <a:t>24</a:t>
            </a:fld>
            <a:endParaRPr lang="ru-RU" sz="120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516125-8B41-4199-AE1F-C653ED8F7CA2}" type="slidenum">
              <a:rPr lang="ru-RU"/>
              <a:pPr/>
              <a:t>25</a:t>
            </a:fld>
            <a:endParaRPr lang="ru-RU"/>
          </a:p>
        </p:txBody>
      </p:sp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307BEAA-72B9-45E4-A6D5-319E10C2E8D3}" type="slidenum">
              <a:rPr lang="ru-RU" sz="1200"/>
              <a:pPr algn="r"/>
              <a:t>25</a:t>
            </a:fld>
            <a:endParaRPr lang="ru-RU" sz="120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CF239-9D75-4D65-BD4B-5D9FADF1A70B}" type="slidenum">
              <a:rPr lang="ru-RU"/>
              <a:pPr/>
              <a:t>26</a:t>
            </a:fld>
            <a:endParaRPr lang="ru-RU"/>
          </a:p>
        </p:txBody>
      </p:sp>
      <p:sp>
        <p:nvSpPr>
          <p:cNvPr id="1208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767BAD-3D65-48B1-A4F7-614C4E2D4C4E}" type="slidenum">
              <a:rPr lang="ru-RU" sz="1200"/>
              <a:pPr algn="r"/>
              <a:t>26</a:t>
            </a:fld>
            <a:endParaRPr lang="ru-RU" sz="120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83CFC-3BC2-4562-BA64-E0790CF4F3C6}" type="slidenum">
              <a:rPr lang="ru-RU"/>
              <a:pPr/>
              <a:t>27</a:t>
            </a:fld>
            <a:endParaRPr lang="ru-RU"/>
          </a:p>
        </p:txBody>
      </p:sp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369B1EB-540E-4820-B831-BCB37FCEA404}" type="slidenum">
              <a:rPr lang="ru-RU" sz="1200"/>
              <a:pPr algn="r"/>
              <a:t>27</a:t>
            </a:fld>
            <a:endParaRPr lang="ru-RU" sz="120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5771F-D579-4D74-9776-1FA6E2B53A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2038C-201E-4089-82A6-39FF9CDA6F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35383-E4E6-4B90-9775-CCC9594640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9CA95-483D-4347-9A1C-5E68E76439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E7DEB8-9FDA-4100-919C-C9BB1E22D5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EC72E-9849-4FCF-BCA3-384AE3CDB1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8165E-DCC4-4B05-9B3F-1AA1C413AE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D4947-5108-4E76-8C59-CD8421125E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548AF-7E4C-4C4D-B9D2-BB6227D658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45B42-E387-473E-AA4F-3119335C98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96DF6-1EDF-4018-873F-4296A9CA7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12946-09D8-4358-A3EE-911992A2DC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44AB3-13DB-4803-8089-FE3C73D3AB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F796E20-3A9F-410E-A662-52302A0FBC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838200" y="5105400"/>
            <a:ext cx="2200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(1799 – 1837)</a:t>
            </a: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3886200" y="457200"/>
            <a:ext cx="4876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CC0000"/>
                </a:solidFill>
                <a:latin typeface="Monotype Corsiva" pitchFamily="66" charset="0"/>
              </a:rPr>
              <a:t>День памяти </a:t>
            </a:r>
          </a:p>
          <a:p>
            <a:pPr algn="ctr"/>
            <a:r>
              <a:rPr lang="ru-RU" sz="6000" b="1">
                <a:solidFill>
                  <a:srgbClr val="CC0000"/>
                </a:solidFill>
                <a:latin typeface="Monotype Corsiva" pitchFamily="66" charset="0"/>
              </a:rPr>
              <a:t>Пушкина</a:t>
            </a:r>
            <a:r>
              <a:rPr lang="ru-RU" sz="6000" b="1">
                <a:solidFill>
                  <a:srgbClr val="0000FF"/>
                </a:solidFill>
                <a:latin typeface="Monotype Corsiva" pitchFamily="66" charset="0"/>
              </a:rPr>
              <a:t>   </a:t>
            </a:r>
            <a:endParaRPr lang="ru-RU" b="1" i="1">
              <a:solidFill>
                <a:srgbClr val="993300"/>
              </a:solidFill>
            </a:endParaRPr>
          </a:p>
        </p:txBody>
      </p:sp>
      <p:sp>
        <p:nvSpPr>
          <p:cNvPr id="166920" name="Rectangle 8"/>
          <p:cNvSpPr>
            <a:spLocks noChangeArrowheads="1"/>
          </p:cNvSpPr>
          <p:nvPr/>
        </p:nvSpPr>
        <p:spPr bwMode="auto">
          <a:xfrm>
            <a:off x="2743200" y="5181600"/>
            <a:ext cx="62484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                                                                 </a:t>
            </a:r>
          </a:p>
          <a:p>
            <a:r>
              <a:rPr lang="ru-RU" sz="2000" b="1" i="1">
                <a:solidFill>
                  <a:schemeClr val="accent2"/>
                </a:solidFill>
              </a:rPr>
              <a:t>                                        </a:t>
            </a:r>
            <a:r>
              <a:rPr lang="ru-RU" sz="2000" b="1" i="1">
                <a:solidFill>
                  <a:srgbClr val="800000"/>
                </a:solidFill>
              </a:rPr>
              <a:t>Подготовила:   Булатова Т.Н. </a:t>
            </a:r>
          </a:p>
          <a:p>
            <a:r>
              <a:rPr lang="ru-RU" sz="2000" b="1" i="1">
                <a:solidFill>
                  <a:srgbClr val="800000"/>
                </a:solidFill>
              </a:rPr>
              <a:t>            библиотекарь МОУ СОШ 2 им. А.С. Пушкина </a:t>
            </a:r>
          </a:p>
          <a:p>
            <a:r>
              <a:rPr lang="ru-RU" sz="2000" b="1" i="1">
                <a:solidFill>
                  <a:srgbClr val="800000"/>
                </a:solidFill>
              </a:rPr>
              <a:t>                                                                     г. Белореченск </a:t>
            </a:r>
          </a:p>
        </p:txBody>
      </p:sp>
      <p:pic>
        <p:nvPicPr>
          <p:cNvPr id="1669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3643313" cy="44958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4876800" y="3962400"/>
            <a:ext cx="282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800000"/>
                </a:solidFill>
              </a:rPr>
              <a:t>Устный журнал</a:t>
            </a:r>
          </a:p>
        </p:txBody>
      </p:sp>
      <p:sp>
        <p:nvSpPr>
          <p:cNvPr id="166923" name="Rectangle 11"/>
          <p:cNvSpPr>
            <a:spLocks noChangeArrowheads="1"/>
          </p:cNvSpPr>
          <p:nvPr/>
        </p:nvSpPr>
        <p:spPr bwMode="auto">
          <a:xfrm>
            <a:off x="4495800" y="2667000"/>
            <a:ext cx="33655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993300"/>
                </a:solidFill>
              </a:rPr>
              <a:t>           </a:t>
            </a:r>
            <a:r>
              <a:rPr lang="ru-RU" sz="3600" b="1" i="1">
                <a:solidFill>
                  <a:srgbClr val="000099"/>
                </a:solidFill>
              </a:rPr>
              <a:t>175 </a:t>
            </a:r>
            <a:r>
              <a:rPr lang="ru-RU" b="1" i="1">
                <a:solidFill>
                  <a:srgbClr val="000099"/>
                </a:solidFill>
              </a:rPr>
              <a:t>лет</a:t>
            </a:r>
          </a:p>
          <a:p>
            <a:r>
              <a:rPr lang="ru-RU" b="1" i="1">
                <a:solidFill>
                  <a:srgbClr val="000099"/>
                </a:solidFill>
              </a:rPr>
              <a:t>со дня гибели поэта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C3D91"/>
            </a:gs>
            <a:gs pos="6000">
              <a:srgbClr val="7005D4"/>
            </a:gs>
            <a:gs pos="15000">
              <a:srgbClr val="181CC7"/>
            </a:gs>
            <a:gs pos="30001">
              <a:srgbClr val="0A128C"/>
            </a:gs>
            <a:gs pos="50000">
              <a:srgbClr val="000000"/>
            </a:gs>
            <a:gs pos="70000">
              <a:srgbClr val="0A128C"/>
            </a:gs>
            <a:gs pos="85000">
              <a:srgbClr val="181CC7"/>
            </a:gs>
            <a:gs pos="94000">
              <a:srgbClr val="7005D4"/>
            </a:gs>
            <a:gs pos="100000">
              <a:srgbClr val="8C3D9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 b="7947"/>
          <a:stretch>
            <a:fillRect/>
          </a:stretch>
        </p:blipFill>
        <p:spPr bwMode="auto">
          <a:xfrm>
            <a:off x="228600" y="228600"/>
            <a:ext cx="6235700" cy="3962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07875" name="Picture 3"/>
          <p:cNvPicPr>
            <a:picLocks noChangeAspect="1" noChangeArrowheads="1"/>
          </p:cNvPicPr>
          <p:nvPr/>
        </p:nvPicPr>
        <p:blipFill>
          <a:blip r:embed="rId3" cstate="print"/>
          <a:srcRect l="1988"/>
          <a:stretch>
            <a:fillRect/>
          </a:stretch>
        </p:blipFill>
        <p:spPr bwMode="auto">
          <a:xfrm>
            <a:off x="5105400" y="762000"/>
            <a:ext cx="3756025" cy="5486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381000" y="44196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Святогорский Успенский монастырь</a:t>
            </a:r>
            <a:r>
              <a:rPr lang="ru-RU" sz="2400" b="1">
                <a:solidFill>
                  <a:srgbClr val="FFFF00"/>
                </a:solidFill>
              </a:rPr>
              <a:t>        </a:t>
            </a:r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auto">
          <a:xfrm>
            <a:off x="762000" y="5638800"/>
            <a:ext cx="8229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000099"/>
                </a:solidFill>
              </a:rPr>
              <a:t>                          </a:t>
            </a:r>
            <a:r>
              <a:rPr lang="ru-RU" sz="2400" b="1">
                <a:solidFill>
                  <a:srgbClr val="FFFF00"/>
                </a:solidFill>
              </a:rPr>
              <a:t>Могила Пушкина</a:t>
            </a:r>
            <a:r>
              <a:rPr lang="ru-RU" sz="2000" b="1">
                <a:solidFill>
                  <a:srgbClr val="FFFF00"/>
                </a:solidFill>
              </a:rPr>
              <a:t>   </a:t>
            </a:r>
          </a:p>
          <a:p>
            <a:r>
              <a:rPr lang="ru-RU" sz="2000" b="1">
                <a:solidFill>
                  <a:srgbClr val="FFFF00"/>
                </a:solidFill>
              </a:rPr>
              <a:t>                                                          </a:t>
            </a:r>
          </a:p>
          <a:p>
            <a:r>
              <a:rPr lang="ru-RU" sz="2000" b="1">
                <a:solidFill>
                  <a:srgbClr val="FFFF00"/>
                </a:solidFill>
              </a:rPr>
              <a:t>                                                                 </a:t>
            </a:r>
            <a:r>
              <a:rPr lang="ru-RU" sz="1800" b="1" i="1">
                <a:solidFill>
                  <a:srgbClr val="FFFF00"/>
                </a:solidFill>
              </a:rPr>
              <a:t>Худож. П.Ф. Соколов. Конец 1830-х гг.</a:t>
            </a:r>
            <a:r>
              <a:rPr lang="ru-RU" sz="2400">
                <a:solidFill>
                  <a:srgbClr val="FFFF00"/>
                </a:solidFill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7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7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7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4572000" y="304800"/>
            <a:ext cx="4343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000099"/>
                </a:solidFill>
              </a:rPr>
              <a:t>…Нет, весь я не умру –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душа в заветной лире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Мой прах переживёт и тленья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                   избежит, -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и славен буду я,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доколь в подлунном мире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Жив будет хоть один пиит.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                А.С. Пушкин</a:t>
            </a:r>
            <a:r>
              <a:rPr lang="ru-RU" sz="2400" b="1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198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44958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6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309938"/>
            <a:ext cx="5486400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6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27050">
            <a:off x="228600" y="3657600"/>
            <a:ext cx="28971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8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8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8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8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2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Мировое достояние культуры 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914400"/>
            <a:ext cx="4724400" cy="59436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    </a:t>
            </a: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Сохранилось почти 70 черновых тетрадей, несколько сот отдельных листов, 800 писем.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       Рукописное наследие Пушкина является одним из величайших сокровищ русской культуры.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      Рукописи хранятся для потомков в специальных сейфах. </a:t>
            </a:r>
          </a:p>
        </p:txBody>
      </p:sp>
      <p:pic>
        <p:nvPicPr>
          <p:cNvPr id="157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0" y="990600"/>
            <a:ext cx="447675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100"/>
                            </p:stCondLst>
                            <p:childTnLst>
                              <p:par>
                                <p:cTn id="2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0"/>
                            </p:stCondLst>
                            <p:childTnLst>
                              <p:par>
                                <p:cTn id="2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1371600" y="1752600"/>
            <a:ext cx="66294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00CC"/>
                </a:solidFill>
              </a:rPr>
              <a:t>Много раз Пушкин изображал себя сам.</a:t>
            </a:r>
          </a:p>
          <a:p>
            <a:r>
              <a:rPr lang="ru-RU" sz="2400" b="1">
                <a:solidFill>
                  <a:srgbClr val="0000CC"/>
                </a:solidFill>
              </a:rPr>
              <a:t>Он был отличным портретистом – графистом. </a:t>
            </a:r>
          </a:p>
          <a:p>
            <a:r>
              <a:rPr lang="ru-RU" sz="2400" b="1">
                <a:solidFill>
                  <a:srgbClr val="0000CC"/>
                </a:solidFill>
              </a:rPr>
              <a:t>Рисовал точно, верно, хорошо знал своё лицо. </a:t>
            </a:r>
          </a:p>
          <a:p>
            <a:r>
              <a:rPr lang="ru-RU" sz="2400" b="1">
                <a:solidFill>
                  <a:srgbClr val="0000CC"/>
                </a:solidFill>
              </a:rPr>
              <a:t>Сохранилось около 90 автопортретов.</a:t>
            </a:r>
          </a:p>
          <a:p>
            <a:pPr eaLnBrk="0" hangingPunct="0"/>
            <a:endParaRPr lang="ru-RU" sz="1800" b="1">
              <a:solidFill>
                <a:srgbClr val="0000CC"/>
              </a:solidFill>
              <a:latin typeface="Arial" charset="0"/>
            </a:endParaRPr>
          </a:p>
        </p:txBody>
      </p:sp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704975"/>
            <a:ext cx="12985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228600"/>
            <a:ext cx="1295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49" name="Picture 5"/>
          <p:cNvPicPr>
            <a:picLocks noChangeAspect="1" noChangeArrowheads="1"/>
          </p:cNvPicPr>
          <p:nvPr/>
        </p:nvPicPr>
        <p:blipFill>
          <a:blip r:embed="rId4" cstate="print"/>
          <a:srcRect r="45833"/>
          <a:stretch>
            <a:fillRect/>
          </a:stretch>
        </p:blipFill>
        <p:spPr bwMode="auto">
          <a:xfrm>
            <a:off x="3048000" y="5257800"/>
            <a:ext cx="19812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3429000"/>
            <a:ext cx="402907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0"/>
            <a:ext cx="3724275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533400"/>
            <a:ext cx="2819400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753" name="Picture 9"/>
          <p:cNvPicPr>
            <a:picLocks noChangeAspect="1" noChangeArrowheads="1"/>
          </p:cNvPicPr>
          <p:nvPr/>
        </p:nvPicPr>
        <p:blipFill>
          <a:blip r:embed="rId4" cstate="print"/>
          <a:srcRect l="54167"/>
          <a:stretch>
            <a:fillRect/>
          </a:stretch>
        </p:blipFill>
        <p:spPr bwMode="auto">
          <a:xfrm>
            <a:off x="5638800" y="4724400"/>
            <a:ext cx="1981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9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9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9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9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9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9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2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9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9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9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3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3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300"/>
                            </p:stCondLst>
                            <p:childTnLst>
                              <p:par>
                                <p:cTn id="4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30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300"/>
                            </p:stCondLst>
                            <p:childTnLst>
                              <p:par>
                                <p:cTn id="5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600" decel="100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300"/>
                            </p:stCondLst>
                            <p:childTnLst>
                              <p:par>
                                <p:cTn id="6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8" dur="20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>
                <a:latin typeface="Times New Roman" pitchFamily="18" charset="0"/>
              </a:rPr>
              <a:t/>
            </a:r>
            <a:br>
              <a:rPr lang="ru-RU" sz="4000" i="1">
                <a:latin typeface="Times New Roman" pitchFamily="18" charset="0"/>
              </a:rPr>
            </a:br>
            <a:endParaRPr lang="ru-RU" sz="2400">
              <a:latin typeface="Times New Roman" pitchFamily="18" charset="0"/>
            </a:endParaRP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715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endParaRPr lang="ru-RU" sz="280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80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FF"/>
                </a:solidFill>
                <a:latin typeface="Times New Roman" pitchFamily="18" charset="0"/>
              </a:rPr>
              <a:t>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Адрес музея</a:t>
            </a: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: </a:t>
            </a: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г. Санкт-Петербург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                                           ул. Мойка, 12</a:t>
            </a:r>
          </a:p>
        </p:txBody>
      </p:sp>
      <p:sp>
        <p:nvSpPr>
          <p:cNvPr id="78854" name="WordArt 6"/>
          <p:cNvSpPr>
            <a:spLocks noChangeArrowheads="1" noChangeShapeType="1" noTextEdit="1"/>
          </p:cNvSpPr>
          <p:nvPr/>
        </p:nvSpPr>
        <p:spPr bwMode="auto">
          <a:xfrm>
            <a:off x="533400" y="228600"/>
            <a:ext cx="81534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00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Музей-квартира А.С. Пушкина</a:t>
            </a:r>
          </a:p>
        </p:txBody>
      </p:sp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66294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2057400"/>
            <a:ext cx="15827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6148388" y="1371600"/>
            <a:ext cx="29956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b="1">
                <a:solidFill>
                  <a:schemeClr val="tx2"/>
                </a:solidFill>
                <a:latin typeface="Arial" charset="0"/>
              </a:rPr>
              <a:t>     </a:t>
            </a:r>
            <a:r>
              <a:rPr lang="ru-RU" sz="2000" b="1">
                <a:solidFill>
                  <a:srgbClr val="000066"/>
                </a:solidFill>
              </a:rPr>
              <a:t>Мемориальная доска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788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788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Личные вещи поэта</a:t>
            </a:r>
          </a:p>
        </p:txBody>
      </p:sp>
      <p:pic>
        <p:nvPicPr>
          <p:cNvPr id="8704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3906838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9" name="Picture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t="16377" r="1801"/>
          <a:stretch>
            <a:fillRect/>
          </a:stretch>
        </p:blipFill>
        <p:spPr>
          <a:xfrm rot="501723">
            <a:off x="6096000" y="1066800"/>
            <a:ext cx="1798638" cy="2225675"/>
          </a:xfrm>
          <a:noFill/>
          <a:ln/>
        </p:spPr>
      </p:pic>
      <p:pic>
        <p:nvPicPr>
          <p:cNvPr id="87050" name="Picture 10"/>
          <p:cNvPicPr>
            <a:picLocks noChangeAspect="1" noChangeArrowheads="1"/>
          </p:cNvPicPr>
          <p:nvPr/>
        </p:nvPicPr>
        <p:blipFill>
          <a:blip r:embed="rId4" cstate="print"/>
          <a:srcRect b="18491"/>
          <a:stretch>
            <a:fillRect/>
          </a:stretch>
        </p:blipFill>
        <p:spPr bwMode="auto">
          <a:xfrm>
            <a:off x="5791200" y="4008438"/>
            <a:ext cx="2667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838200" y="3917950"/>
            <a:ext cx="3397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Чернильный прибор</a:t>
            </a:r>
            <a:r>
              <a:rPr lang="ru-RU" sz="2000" b="1">
                <a:solidFill>
                  <a:srgbClr val="000099"/>
                </a:solidFill>
                <a:latin typeface="Arial" charset="0"/>
              </a:rPr>
              <a:t> </a:t>
            </a:r>
          </a:p>
        </p:txBody>
      </p:sp>
      <p:sp>
        <p:nvSpPr>
          <p:cNvPr id="87054" name="Rectangle 14"/>
          <p:cNvSpPr>
            <a:spLocks noChangeArrowheads="1"/>
          </p:cNvSpPr>
          <p:nvPr/>
        </p:nvSpPr>
        <p:spPr bwMode="auto">
          <a:xfrm>
            <a:off x="5211763" y="3276600"/>
            <a:ext cx="3932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Карманные часы поэта</a:t>
            </a:r>
            <a:r>
              <a:rPr lang="ru-RU" sz="2400" b="1" i="1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87057" name="Rectangle 17"/>
          <p:cNvSpPr>
            <a:spLocks noChangeArrowheads="1"/>
          </p:cNvSpPr>
          <p:nvPr/>
        </p:nvSpPr>
        <p:spPr bwMode="auto">
          <a:xfrm>
            <a:off x="5791200" y="5791200"/>
            <a:ext cx="3167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733425" algn="l"/>
              </a:tabLst>
            </a:pPr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Ножницы </a:t>
            </a:r>
          </a:p>
          <a:p>
            <a:pPr algn="ctr">
              <a:tabLst>
                <a:tab pos="733425" algn="l"/>
              </a:tabLst>
            </a:pPr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и кожаный футляр</a:t>
            </a:r>
          </a:p>
        </p:txBody>
      </p:sp>
      <p:sp>
        <p:nvSpPr>
          <p:cNvPr id="87058" name="Rectangle 18"/>
          <p:cNvSpPr>
            <a:spLocks noChangeArrowheads="1"/>
          </p:cNvSpPr>
          <p:nvPr/>
        </p:nvSpPr>
        <p:spPr bwMode="auto">
          <a:xfrm>
            <a:off x="-228600" y="5334000"/>
            <a:ext cx="2895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733425" algn="l"/>
              </a:tabLst>
            </a:pPr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Бумажник  </a:t>
            </a:r>
          </a:p>
          <a:p>
            <a:pPr algn="ctr">
              <a:tabLst>
                <a:tab pos="733425" algn="l"/>
              </a:tabLst>
            </a:pPr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и бронзовый </a:t>
            </a:r>
          </a:p>
          <a:p>
            <a:pPr algn="ctr">
              <a:tabLst>
                <a:tab pos="733425" algn="l"/>
              </a:tabLst>
            </a:pPr>
            <a:r>
              <a:rPr lang="ru-RU" sz="2400" b="1" i="1">
                <a:solidFill>
                  <a:srgbClr val="000099"/>
                </a:solidFill>
                <a:latin typeface="Arial" charset="0"/>
              </a:rPr>
              <a:t>         колокольчик</a:t>
            </a:r>
          </a:p>
        </p:txBody>
      </p:sp>
      <p:pic>
        <p:nvPicPr>
          <p:cNvPr id="87059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4419600"/>
            <a:ext cx="25908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40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7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7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7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4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8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400"/>
                            </p:stCondLst>
                            <p:childTnLst>
                              <p:par>
                                <p:cTn id="3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57" grpId="0"/>
      <p:bldP spid="870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0" y="-76200"/>
            <a:ext cx="8686800" cy="76200"/>
          </a:xfrm>
        </p:spPr>
        <p:txBody>
          <a:bodyPr/>
          <a:lstStyle/>
          <a:p>
            <a:endParaRPr lang="ru-RU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2540" name="Picture 1036" descr="Памятник Пушкину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30000"/>
          </a:blip>
          <a:srcRect l="34937" t="1184" r="78" b="7704"/>
          <a:stretch>
            <a:fillRect/>
          </a:stretch>
        </p:blipFill>
        <p:spPr>
          <a:xfrm>
            <a:off x="1981200" y="609600"/>
            <a:ext cx="4052888" cy="6248400"/>
          </a:xfrm>
          <a:noFill/>
          <a:ln/>
        </p:spPr>
      </p:pic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152400" y="0"/>
            <a:ext cx="8991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800" b="1" i="1">
                <a:solidFill>
                  <a:srgbClr val="FF0000"/>
                </a:solidFill>
                <a:latin typeface="Monotype Corsiva" pitchFamily="66" charset="0"/>
              </a:rPr>
              <a:t>     Я  памятник  себе  воздвиг          </a:t>
            </a:r>
            <a:br>
              <a:rPr lang="ru-RU" sz="4800" b="1" i="1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b="1" i="1">
                <a:solidFill>
                  <a:srgbClr val="FF0000"/>
                </a:solidFill>
                <a:latin typeface="Monotype Corsiva" pitchFamily="66" charset="0"/>
              </a:rPr>
              <a:t>                                 нерукотворный…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6172200" y="4376738"/>
            <a:ext cx="29718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 i="1"/>
              <a:t>       </a:t>
            </a:r>
          </a:p>
          <a:p>
            <a:endParaRPr lang="ru-RU" sz="2400" b="1" i="1"/>
          </a:p>
          <a:p>
            <a:endParaRPr lang="ru-RU" sz="2400" b="1" i="1">
              <a:solidFill>
                <a:schemeClr val="accent2"/>
              </a:solidFill>
            </a:endParaRPr>
          </a:p>
          <a:p>
            <a:r>
              <a:rPr lang="ru-RU" sz="2400" b="1" i="1">
                <a:solidFill>
                  <a:srgbClr val="000099"/>
                </a:solidFill>
              </a:rPr>
              <a:t>Скульптор 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             А. Опекушин</a:t>
            </a:r>
          </a:p>
          <a:p>
            <a:pPr eaLnBrk="0" hangingPunct="0"/>
            <a:r>
              <a:rPr lang="ru-RU" sz="2000" b="1" i="1">
                <a:solidFill>
                  <a:srgbClr val="000099"/>
                </a:solidFill>
                <a:latin typeface="Arial" charset="0"/>
              </a:rPr>
              <a:t>Москва</a:t>
            </a:r>
          </a:p>
        </p:txBody>
      </p:sp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3" cstate="print">
            <a:lum bright="18000" contrast="36000"/>
          </a:blip>
          <a:srcRect/>
          <a:stretch>
            <a:fillRect/>
          </a:stretch>
        </p:blipFill>
        <p:spPr bwMode="auto">
          <a:xfrm>
            <a:off x="0" y="1676400"/>
            <a:ext cx="24590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3935413" y="2057400"/>
            <a:ext cx="5208587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bIns="47610" anchor="ctr">
            <a:spAutoFit/>
          </a:bodyPr>
          <a:lstStyle/>
          <a:p>
            <a:pPr algn="ctr"/>
            <a:r>
              <a:rPr lang="ru-RU" sz="1800" b="1">
                <a:latin typeface="Arial" charset="0"/>
              </a:rPr>
              <a:t>                </a:t>
            </a:r>
            <a:r>
              <a:rPr lang="ru-RU" sz="2000" b="1">
                <a:solidFill>
                  <a:srgbClr val="990000"/>
                </a:solidFill>
              </a:rPr>
              <a:t>Края Москвы, </a:t>
            </a:r>
          </a:p>
          <a:p>
            <a:pPr algn="ctr"/>
            <a:r>
              <a:rPr lang="ru-RU" sz="2000" b="1">
                <a:solidFill>
                  <a:srgbClr val="990000"/>
                </a:solidFill>
              </a:rPr>
              <a:t>                                                      края родные,</a:t>
            </a:r>
          </a:p>
          <a:p>
            <a:pPr algn="ctr"/>
            <a:r>
              <a:rPr lang="ru-RU" sz="2000" b="1">
                <a:solidFill>
                  <a:srgbClr val="990000"/>
                </a:solidFill>
              </a:rPr>
              <a:t>                                 Где на заре цветущих лет</a:t>
            </a:r>
          </a:p>
          <a:p>
            <a:pPr algn="ctr"/>
            <a:r>
              <a:rPr lang="ru-RU" sz="2000" b="1">
                <a:solidFill>
                  <a:srgbClr val="990000"/>
                </a:solidFill>
              </a:rPr>
              <a:t>                      Часы беспечные я </a:t>
            </a:r>
          </a:p>
          <a:p>
            <a:pPr algn="ctr"/>
            <a:r>
              <a:rPr lang="ru-RU" sz="2000" b="1">
                <a:solidFill>
                  <a:srgbClr val="990000"/>
                </a:solidFill>
              </a:rPr>
              <a:t>                                            тратил золотые…</a:t>
            </a:r>
          </a:p>
          <a:p>
            <a:pPr algn="ctr" eaLnBrk="0" hangingPunct="0"/>
            <a:endParaRPr lang="ru-RU" sz="20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00"/>
                            </p:stCondLst>
                            <p:childTnLst>
                              <p:par>
                                <p:cTn id="5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200"/>
                            </p:stCondLst>
                            <p:childTnLst>
                              <p:par>
                                <p:cTn id="6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962400"/>
            <a:ext cx="4343400" cy="2590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800"/>
              <a:t>          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/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/>
              <a:t>               </a:t>
            </a:r>
            <a:endParaRPr lang="ru-RU" sz="2000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0" y="2895600"/>
            <a:ext cx="3810000" cy="3733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                                </a:t>
            </a:r>
          </a:p>
          <a:p>
            <a:pPr>
              <a:buFontTx/>
              <a:buNone/>
            </a:pPr>
            <a:r>
              <a:rPr lang="ru-RU" sz="2800"/>
              <a:t>          </a:t>
            </a:r>
          </a:p>
          <a:p>
            <a:pPr>
              <a:buFontTx/>
              <a:buNone/>
            </a:pPr>
            <a:r>
              <a:rPr lang="ru-RU" sz="2800"/>
              <a:t>                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53911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0"/>
            <a:ext cx="1871663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352800"/>
            <a:ext cx="2590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3962400"/>
            <a:ext cx="2209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81000" y="3886200"/>
            <a:ext cx="2366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Новороссийск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1295400" y="60198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Таганрог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7696200" y="2590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Томск</a:t>
            </a:r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6324600" y="6418263"/>
            <a:ext cx="2701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Ростов-на-Дону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15000">
              <a:srgbClr val="C4D6EB"/>
            </a:gs>
            <a:gs pos="30001">
              <a:srgbClr val="85C2FF"/>
            </a:gs>
            <a:gs pos="50000">
              <a:srgbClr val="5E9EFF"/>
            </a:gs>
            <a:gs pos="70000">
              <a:srgbClr val="85C2FF"/>
            </a:gs>
            <a:gs pos="85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315118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914400"/>
            <a:ext cx="17081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533400"/>
            <a:ext cx="28876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657600" y="4495800"/>
            <a:ext cx="31829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b="1" i="1">
                <a:solidFill>
                  <a:srgbClr val="CC6600"/>
                </a:solidFill>
                <a:latin typeface="Arial" charset="0"/>
              </a:rPr>
              <a:t>         </a:t>
            </a:r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Владикавказ.</a:t>
            </a:r>
          </a:p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Республика Алания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609600" y="53340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Челябинск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4876800" y="61722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C6600"/>
                </a:solidFill>
                <a:latin typeface="Arial" charset="0"/>
              </a:rPr>
              <a:t>           </a:t>
            </a:r>
            <a:r>
              <a:rPr lang="ru-RU" sz="2400" b="1" i="1">
                <a:solidFill>
                  <a:srgbClr val="800000"/>
                </a:solidFill>
                <a:latin typeface="Arial" charset="0"/>
              </a:rPr>
              <a:t>Санкт-Петербург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24000"/>
            <a:ext cx="3657600" cy="4038600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  <a:effectLst/>
        </p:spPr>
      </p:pic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609600" y="5334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          </a:t>
            </a:r>
            <a:r>
              <a:rPr lang="ru-RU" sz="4000" b="1">
                <a:solidFill>
                  <a:srgbClr val="FF0000"/>
                </a:solidFill>
                <a:latin typeface="Monotype Corsiva" pitchFamily="66" charset="0"/>
              </a:rPr>
              <a:t>МБОУ  СОШ 2  им. А.С. Пушкина</a:t>
            </a: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2895600" y="5791200"/>
            <a:ext cx="2573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г. Белореченск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600200"/>
            <a:ext cx="8229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</a:t>
            </a:r>
            <a:r>
              <a:rPr lang="ru-RU" b="1">
                <a:solidFill>
                  <a:srgbClr val="000099"/>
                </a:solidFill>
                <a:latin typeface="Times New Roman" pitchFamily="18" charset="0"/>
              </a:rPr>
              <a:t>В</a:t>
            </a:r>
            <a:r>
              <a:rPr lang="ru-RU">
                <a:solidFill>
                  <a:srgbClr val="000099"/>
                </a:solidFill>
              </a:rPr>
              <a:t> </a:t>
            </a:r>
            <a:r>
              <a:rPr lang="ru-RU" b="1">
                <a:solidFill>
                  <a:srgbClr val="000099"/>
                </a:solidFill>
                <a:latin typeface="Times New Roman" pitchFamily="18" charset="0"/>
              </a:rPr>
              <a:t> феврале 1837 года в пятом часу пополудни на окраине Петербурга, близ Чёрной речки, прозвучал выстрел…</a:t>
            </a:r>
          </a:p>
          <a:p>
            <a:pPr>
              <a:buFontTx/>
              <a:buNone/>
            </a:pPr>
            <a:r>
              <a:rPr lang="ru-RU" b="1">
                <a:solidFill>
                  <a:srgbClr val="000099"/>
                </a:solidFill>
                <a:latin typeface="Times New Roman" pitchFamily="18" charset="0"/>
              </a:rPr>
              <a:t>              10 февраля в два часа сорок пять минут в России не стало ПУШКИНА…</a:t>
            </a:r>
          </a:p>
          <a:p>
            <a:pPr>
              <a:buFontTx/>
              <a:buNone/>
            </a:pPr>
            <a:r>
              <a:rPr lang="ru-RU" b="1">
                <a:solidFill>
                  <a:srgbClr val="000099"/>
                </a:solidFill>
                <a:latin typeface="Times New Roman" pitchFamily="18" charset="0"/>
              </a:rPr>
              <a:t>             По всей стране в этот день проходят мероприятия, посвящённые печальной дате -  выставки, встречи, собрания.</a:t>
            </a:r>
            <a:endParaRPr lang="ru-RU" b="1" i="1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181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16621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4" descr="pushk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447800"/>
            <a:ext cx="4443413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5" name="Picture 7" descr="Гвидон 1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25763"/>
            <a:ext cx="17780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7" name="Picture 9" descr="Пушкин 0_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381000"/>
            <a:ext cx="1219200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4" name="Picture 10" descr="Кот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810000"/>
            <a:ext cx="18827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5" name="Рисунок 9" descr="Рисунок7_0.tmp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3657600"/>
            <a:ext cx="2319338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6" name="Rectangle 8"/>
          <p:cNvSpPr>
            <a:spLocks noChangeArrowheads="1"/>
          </p:cNvSpPr>
          <p:nvPr/>
        </p:nvSpPr>
        <p:spPr bwMode="auto">
          <a:xfrm rot="-909721">
            <a:off x="0" y="685800"/>
            <a:ext cx="8204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00FF"/>
                </a:solidFill>
                <a:latin typeface="Monotype Corsiva" pitchFamily="66" charset="0"/>
              </a:rPr>
              <a:t>«Что за прелесть эти сказки»</a:t>
            </a:r>
            <a:br>
              <a:rPr lang="ru-RU" sz="5400" b="1">
                <a:solidFill>
                  <a:srgbClr val="0000FF"/>
                </a:solidFill>
                <a:latin typeface="Monotype Corsiva" pitchFamily="66" charset="0"/>
              </a:rPr>
            </a:br>
            <a:endParaRPr lang="ru-RU" sz="5400" b="1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228600" y="533400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10240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63" y="228600"/>
            <a:ext cx="4892675" cy="64008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</p:pic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5257800" y="609600"/>
            <a:ext cx="3951288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>
                <a:solidFill>
                  <a:srgbClr val="003300"/>
                </a:solidFill>
              </a:rPr>
              <a:t>У лукоморья дуб зелёный,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Златая цепь на дубе том: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днём и ночью кот учёный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Всё ходит по цепи кругом: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Идёт направо – песнь заводит,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Налево – сказку говорит.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чудеса: там леший бродит, 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Русалка на ветвях сидит;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на неведомых дорожках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Следы невиданных зверей;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Избушка там на курьих ножках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Стоит без окон, без дверей;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лес и дол видений полны;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о заре прихлынут волны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На брег песчаный и пустой,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тридцать витязей прекрасных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Чредой из вод выходят ясных,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с ними дядька их морской</a:t>
            </a:r>
            <a:r>
              <a:rPr lang="ru-RU" sz="2000" b="1">
                <a:solidFill>
                  <a:srgbClr val="006600"/>
                </a:solidFill>
              </a:rPr>
              <a:t>…</a:t>
            </a:r>
            <a:r>
              <a:rPr lang="ru-RU" sz="2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WordArt 4"/>
          <p:cNvSpPr>
            <a:spLocks noChangeArrowheads="1" noChangeShapeType="1" noTextEdit="1"/>
          </p:cNvSpPr>
          <p:nvPr/>
        </p:nvSpPr>
        <p:spPr bwMode="auto">
          <a:xfrm>
            <a:off x="838200" y="838200"/>
            <a:ext cx="8001000" cy="3276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66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Литературная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66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викторина</a:t>
            </a:r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609600" y="4953000"/>
            <a:ext cx="7924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5400" b="1">
                <a:solidFill>
                  <a:srgbClr val="006600"/>
                </a:solidFill>
                <a:latin typeface="Monotype Corsiva" pitchFamily="66" charset="0"/>
              </a:rPr>
              <a:t>По сказкам А.С. Пушкина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6696075" cy="2592388"/>
          </a:xfrm>
        </p:spPr>
        <p:txBody>
          <a:bodyPr/>
          <a:lstStyle/>
          <a:p>
            <a:pPr algn="l">
              <a:lnSpc>
                <a:spcPct val="95000"/>
              </a:lnSpc>
            </a:pP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Три девицы под окном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Пряли поздно вечерком. 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«Кабы я была царица, — 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Говорит одна девица, — 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То на весь крещеный мир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Приготовила б я пир. </a:t>
            </a:r>
            <a:br>
              <a:rPr lang="ru-RU" sz="2400" b="1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pic>
        <p:nvPicPr>
          <p:cNvPr id="110595" name="Picture 3" descr="Сказка о царе Салтане Тр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04800"/>
            <a:ext cx="4725988" cy="630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613" name="Picture 5" descr="Сказка о царе Салтане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18715">
            <a:off x="1187450" y="3017838"/>
            <a:ext cx="207803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84E777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Пушкин 0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53498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8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81400" y="3810000"/>
            <a:ext cx="5562600" cy="3249613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</a:t>
            </a:r>
            <a:r>
              <a:rPr lang="ru-RU" b="1" i="1">
                <a:latin typeface="Times New Roman" pitchFamily="18" charset="0"/>
              </a:rPr>
              <a:t>Царь с царицею простился, В путь-дорогу снарядился, </a:t>
            </a:r>
            <a:br>
              <a:rPr lang="ru-RU" b="1" i="1">
                <a:latin typeface="Times New Roman" pitchFamily="18" charset="0"/>
              </a:rPr>
            </a:br>
            <a:r>
              <a:rPr lang="ru-RU" b="1" i="1">
                <a:latin typeface="Times New Roman" pitchFamily="18" charset="0"/>
              </a:rPr>
              <a:t>И царица у окна </a:t>
            </a:r>
            <a:br>
              <a:rPr lang="ru-RU" b="1" i="1">
                <a:latin typeface="Times New Roman" pitchFamily="18" charset="0"/>
              </a:rPr>
            </a:br>
            <a:r>
              <a:rPr lang="ru-RU" b="1" i="1">
                <a:latin typeface="Times New Roman" pitchFamily="18" charset="0"/>
              </a:rPr>
              <a:t>Села ждать его одна.</a:t>
            </a:r>
            <a:r>
              <a:rPr lang="ru-RU" sz="2800" b="1" i="1"/>
              <a:t> </a:t>
            </a:r>
          </a:p>
        </p:txBody>
      </p:sp>
      <p:pic>
        <p:nvPicPr>
          <p:cNvPr id="208901" name="Picture 5" descr="Пушкин 0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3603">
            <a:off x="6108700" y="444500"/>
            <a:ext cx="2478088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90800" y="333375"/>
            <a:ext cx="6553200" cy="23034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2800" b="1" i="1">
                <a:solidFill>
                  <a:srgbClr val="006600"/>
                </a:solidFill>
              </a:rPr>
              <a:t>Пошёл, сел у берега моря;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 b="1" i="1">
                <a:solidFill>
                  <a:srgbClr val="006600"/>
                </a:solidFill>
              </a:rPr>
              <a:t>Там он стал верёвку крутить,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   Да конец её в море мочить.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/>
              <a:t/>
            </a:r>
            <a:br>
              <a:rPr lang="ru-RU" sz="2800"/>
            </a:br>
            <a:endParaRPr lang="ru-RU" sz="2800"/>
          </a:p>
        </p:txBody>
      </p:sp>
      <p:pic>
        <p:nvPicPr>
          <p:cNvPr id="116739" name="Picture 3" descr="Пушкин 07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38488"/>
            <a:ext cx="914400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1" name="Picture 21" descr="Сказка о поп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67455">
            <a:off x="685800" y="381000"/>
            <a:ext cx="1919288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Пушкин 04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87463"/>
            <a:ext cx="91440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11413" y="333375"/>
            <a:ext cx="6732587" cy="18716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Глядь: опять перед ним землянка;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На пороге сидит старуха,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А перед нею разбитое корыто. </a:t>
            </a:r>
          </a:p>
        </p:txBody>
      </p:sp>
      <p:pic>
        <p:nvPicPr>
          <p:cNvPr id="119812" name="Picture 4" descr="Рисунок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4340225"/>
            <a:ext cx="230505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66" name="Picture 6" descr="Сказка о рыбаке"/>
          <p:cNvPicPr>
            <a:picLocks noChangeAspect="1" noChangeArrowheads="1"/>
          </p:cNvPicPr>
          <p:nvPr/>
        </p:nvPicPr>
        <p:blipFill>
          <a:blip r:embed="rId5" cstate="print">
            <a:lum contrast="42000"/>
          </a:blip>
          <a:srcRect/>
          <a:stretch>
            <a:fillRect/>
          </a:stretch>
        </p:blipFill>
        <p:spPr bwMode="auto">
          <a:xfrm rot="-795402">
            <a:off x="523875" y="468313"/>
            <a:ext cx="1571625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476250"/>
            <a:ext cx="6103938" cy="216058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2800" b="1" i="1">
                <a:solidFill>
                  <a:srgbClr val="006600"/>
                </a:solidFill>
              </a:rPr>
              <a:t>Царь к востоку войско шлёт,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    Старший сын его ведёт. Петушок угомонился,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 b="1" i="1">
                <a:solidFill>
                  <a:srgbClr val="006600"/>
                </a:solidFill>
              </a:rPr>
              <a:t>Шум утих, и он забылся.</a:t>
            </a:r>
          </a:p>
        </p:txBody>
      </p:sp>
      <p:pic>
        <p:nvPicPr>
          <p:cNvPr id="122883" name="Picture 3" descr="Пушкин 07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0688" y="0"/>
            <a:ext cx="4913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9" name="Picture 5" descr="940217047"/>
          <p:cNvPicPr>
            <a:picLocks noChangeAspect="1" noChangeArrowheads="1"/>
          </p:cNvPicPr>
          <p:nvPr/>
        </p:nvPicPr>
        <p:blipFill>
          <a:blip r:embed="rId4" cstate="print">
            <a:lum bright="-6000" contrast="12000"/>
          </a:blip>
          <a:srcRect/>
          <a:stretch>
            <a:fillRect/>
          </a:stretch>
        </p:blipFill>
        <p:spPr bwMode="auto">
          <a:xfrm>
            <a:off x="1030288" y="3048000"/>
            <a:ext cx="23098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3581400"/>
            <a:ext cx="89154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5400" b="1" i="1">
                <a:solidFill>
                  <a:srgbClr val="FF3300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6100">
            <a:off x="6457950" y="4829175"/>
            <a:ext cx="24447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-381000" y="45720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3300"/>
                </a:solidFill>
                <a:latin typeface="Monotype Corsiva" pitchFamily="66" charset="0"/>
              </a:rPr>
              <a:t>   </a:t>
            </a:r>
            <a:r>
              <a:rPr lang="ru-RU" sz="4800" b="1">
                <a:solidFill>
                  <a:srgbClr val="990000"/>
                </a:solidFill>
                <a:latin typeface="Monotype Corsiva" pitchFamily="66" charset="0"/>
              </a:rPr>
              <a:t>Тебя  ж,  как  первую  любовь,</a:t>
            </a:r>
          </a:p>
          <a:p>
            <a:r>
              <a:rPr lang="ru-RU" sz="4800" b="1">
                <a:solidFill>
                  <a:srgbClr val="990000"/>
                </a:solidFill>
                <a:latin typeface="Monotype Corsiva" pitchFamily="66" charset="0"/>
              </a:rPr>
              <a:t>    России  сердце  не  забудет!...</a:t>
            </a:r>
          </a:p>
        </p:txBody>
      </p:sp>
      <p:pic>
        <p:nvPicPr>
          <p:cNvPr id="1556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28600"/>
            <a:ext cx="3408363" cy="4495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304800"/>
            <a:ext cx="8229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          </a:t>
            </a:r>
            <a:r>
              <a:rPr lang="ru-RU" b="1" i="1">
                <a:solidFill>
                  <a:srgbClr val="0000FF"/>
                </a:solidFill>
                <a:latin typeface="Times New Roman" pitchFamily="18" charset="0"/>
              </a:rPr>
              <a:t>Идут и идут годы, а   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0000FF"/>
                </a:solidFill>
                <a:latin typeface="Times New Roman" pitchFamily="18" charset="0"/>
              </a:rPr>
              <a:t>                  пушкинские  строки бегут, как   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0000FF"/>
                </a:solidFill>
                <a:latin typeface="Times New Roman" pitchFamily="18" charset="0"/>
              </a:rPr>
              <a:t>                  волны, сквозь время, радуют нас, дарят нам силу, красоту и учат любить жизнь – любить друзей, свой народ и родную землю.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0000FF"/>
                </a:solidFill>
                <a:latin typeface="Times New Roman" pitchFamily="18" charset="0"/>
              </a:rPr>
              <a:t>            Сегодня мы лишь соприкоснёмся с жизнью великого русского поэта, познакомимся с некоторыми страницами его биографии.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16621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>
                <a:solidFill>
                  <a:srgbClr val="003300"/>
                </a:solidFill>
                <a:latin typeface="Times New Roman" pitchFamily="18" charset="0"/>
              </a:rPr>
              <a:t>Пушкин-ребёнок</a:t>
            </a:r>
            <a:br>
              <a:rPr lang="ru-RU" sz="4800" b="1" i="1">
                <a:solidFill>
                  <a:srgbClr val="003300"/>
                </a:solidFill>
                <a:latin typeface="Times New Roman" pitchFamily="18" charset="0"/>
              </a:rPr>
            </a:br>
            <a:endParaRPr lang="ru-RU" sz="48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  <p:pic>
        <p:nvPicPr>
          <p:cNvPr id="118790" name="Picture 6" descr="Пушкин ребенок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990600"/>
            <a:ext cx="3133725" cy="4086225"/>
          </a:xfrm>
          <a:noFill/>
          <a:ln/>
        </p:spPr>
      </p:pic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533400" y="5105400"/>
            <a:ext cx="1905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1800">
                <a:latin typeface="Arial" charset="0"/>
              </a:rPr>
              <a:t>   </a:t>
            </a:r>
            <a:r>
              <a:rPr lang="ru-RU" sz="2400">
                <a:solidFill>
                  <a:srgbClr val="003300"/>
                </a:solidFill>
              </a:rPr>
              <a:t>1800 - 1802</a:t>
            </a:r>
          </a:p>
        </p:txBody>
      </p:sp>
      <p:pic>
        <p:nvPicPr>
          <p:cNvPr id="1935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066800"/>
            <a:ext cx="2759075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35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30622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3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/>
              <a:t>             </a:t>
            </a:r>
            <a:r>
              <a:rPr lang="ru-RU" b="1" i="1">
                <a:solidFill>
                  <a:srgbClr val="0000FF"/>
                </a:solidFill>
                <a:latin typeface="Times New Roman" pitchFamily="18" charset="0"/>
              </a:rPr>
              <a:t>РОДИТЕЛИ</a:t>
            </a:r>
          </a:p>
        </p:txBody>
      </p:sp>
      <p:sp>
        <p:nvSpPr>
          <p:cNvPr id="40971" name="Rectangle 11"/>
          <p:cNvSpPr>
            <a:spLocks noGrp="1" noChangeArrowheads="1"/>
          </p:cNvSpPr>
          <p:nvPr>
            <p:ph type="body" sz="half" idx="3"/>
          </p:nvPr>
        </p:nvSpPr>
        <p:spPr>
          <a:xfrm>
            <a:off x="3505200" y="1143000"/>
            <a:ext cx="5410200" cy="5486400"/>
          </a:xfrm>
        </p:spPr>
        <p:txBody>
          <a:bodyPr/>
          <a:lstStyle/>
          <a:p>
            <a:endParaRPr lang="ru-RU" sz="140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1400">
                <a:latin typeface="Times New Roman" pitchFamily="18" charset="0"/>
              </a:rPr>
              <a:t>                     </a:t>
            </a:r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>Сергей Львович Пушкин</a:t>
            </a: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 -</a:t>
            </a:r>
            <a:r>
              <a:rPr lang="ru-RU" sz="2000">
                <a:solidFill>
                  <a:srgbClr val="0000FF"/>
                </a:solidFill>
                <a:latin typeface="Times New Roman" pitchFamily="18" charset="0"/>
              </a:rPr>
              <a:t> отец поэта. Был потомок знатного рода. Любил литературу, был дружен с известными тогда русскими писателями, собрал большую библиотеку.</a:t>
            </a:r>
            <a:r>
              <a:rPr lang="ru-RU" sz="1400">
                <a:solidFill>
                  <a:srgbClr val="0000FF"/>
                </a:solidFill>
                <a:latin typeface="Times New Roman" pitchFamily="18" charset="0"/>
              </a:rPr>
              <a:t>                                                                                         </a:t>
            </a:r>
          </a:p>
          <a:p>
            <a:pPr>
              <a:buFontTx/>
              <a:buNone/>
            </a:pPr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latin typeface="Times New Roman" pitchFamily="18" charset="0"/>
              </a:rPr>
              <a:t>      </a:t>
            </a:r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>Надежда Осиповна  Пушкина</a:t>
            </a:r>
            <a:r>
              <a:rPr lang="ru-RU" sz="2000">
                <a:solidFill>
                  <a:srgbClr val="0000FF"/>
                </a:solidFill>
                <a:latin typeface="Times New Roman" pitchFamily="18" charset="0"/>
              </a:rPr>
              <a:t> – мать поэта. Была образована, остроумна, хороша собой, любила развлечения и блистала на балах.</a:t>
            </a:r>
            <a:r>
              <a:rPr lang="ru-RU" sz="1800">
                <a:solidFill>
                  <a:srgbClr val="0000FF"/>
                </a:solidFill>
                <a:latin typeface="Times New Roman" pitchFamily="18" charset="0"/>
              </a:rPr>
              <a:t>                                                           </a:t>
            </a:r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  <a:p>
            <a:endParaRPr lang="ru-RU" sz="140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0976" name="Picture 1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276"/>
          <a:stretch>
            <a:fillRect/>
          </a:stretch>
        </p:blipFill>
        <p:spPr>
          <a:xfrm>
            <a:off x="914400" y="381000"/>
            <a:ext cx="2249488" cy="3048000"/>
          </a:xfrm>
          <a:ln/>
        </p:spPr>
      </p:pic>
      <p:pic>
        <p:nvPicPr>
          <p:cNvPr id="40978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505200"/>
            <a:ext cx="240506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1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0"/>
            <a:ext cx="7315200" cy="1143000"/>
          </a:xfrm>
        </p:spPr>
        <p:txBody>
          <a:bodyPr/>
          <a:lstStyle/>
          <a:p>
            <a:r>
              <a:rPr lang="ru-RU" sz="6000" b="1" i="1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6000" b="1" i="1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6000" i="1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53259" name="Rectangle 11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3938588"/>
            <a:ext cx="7086600" cy="2919412"/>
          </a:xfrm>
        </p:spPr>
        <p:txBody>
          <a:bodyPr/>
          <a:lstStyle/>
          <a:p>
            <a:pPr>
              <a:buFontTx/>
              <a:buNone/>
            </a:pPr>
            <a:endParaRPr lang="ru-RU" sz="2400"/>
          </a:p>
          <a:p>
            <a:pPr>
              <a:buFontTx/>
              <a:buNone/>
            </a:pPr>
            <a:endParaRPr lang="ru-RU" sz="2400"/>
          </a:p>
          <a:p>
            <a:pPr>
              <a:buFontTx/>
              <a:buNone/>
            </a:pPr>
            <a:endParaRPr lang="ru-RU" sz="2400"/>
          </a:p>
          <a:p>
            <a:pPr algn="ctr">
              <a:buFontTx/>
              <a:buNone/>
            </a:pPr>
            <a:r>
              <a:rPr lang="ru-RU" sz="2000">
                <a:latin typeface="Times New Roman" pitchFamily="18" charset="0"/>
              </a:rPr>
              <a:t>                     </a:t>
            </a:r>
            <a:r>
              <a:rPr lang="ru-RU" sz="2000" b="1" i="1">
                <a:solidFill>
                  <a:schemeClr val="accent2"/>
                </a:solidFill>
                <a:latin typeface="Times New Roman" pitchFamily="18" charset="0"/>
              </a:rPr>
              <a:t>…Куда бы нас не бросила судьбина</a:t>
            </a:r>
          </a:p>
          <a:p>
            <a:pPr algn="ctr">
              <a:buFontTx/>
              <a:buNone/>
            </a:pPr>
            <a:r>
              <a:rPr lang="ru-RU" sz="2000" b="1" i="1">
                <a:solidFill>
                  <a:schemeClr val="accent2"/>
                </a:solidFill>
                <a:latin typeface="Times New Roman" pitchFamily="18" charset="0"/>
              </a:rPr>
              <a:t>       И счастье куда б ни повело,</a:t>
            </a:r>
          </a:p>
          <a:p>
            <a:pPr algn="ctr">
              <a:buFontTx/>
              <a:buNone/>
            </a:pPr>
            <a:r>
              <a:rPr lang="ru-RU" sz="2000" b="1" i="1">
                <a:solidFill>
                  <a:schemeClr val="accent2"/>
                </a:solidFill>
                <a:latin typeface="Times New Roman" pitchFamily="18" charset="0"/>
              </a:rPr>
              <a:t>                           Всё те же мы: нам целый мир чужбина;</a:t>
            </a:r>
          </a:p>
          <a:p>
            <a:pPr algn="ctr">
              <a:buFontTx/>
              <a:buNone/>
            </a:pPr>
            <a:r>
              <a:rPr lang="ru-RU" sz="2000" b="1" i="1">
                <a:solidFill>
                  <a:schemeClr val="accent2"/>
                </a:solidFill>
                <a:latin typeface="Times New Roman" pitchFamily="18" charset="0"/>
              </a:rPr>
              <a:t>      Отечество нам Царское Село.</a:t>
            </a:r>
            <a:r>
              <a:rPr lang="ru-RU" sz="2400"/>
              <a:t>                          </a:t>
            </a:r>
          </a:p>
          <a:p>
            <a:pPr algn="ctr">
              <a:buFontTx/>
              <a:buNone/>
            </a:pPr>
            <a:r>
              <a:rPr lang="ru-RU" sz="2400"/>
              <a:t>                       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53260" name="Rectangle 12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pPr>
              <a:buFontTx/>
              <a:buNone/>
            </a:pPr>
            <a:endParaRPr lang="ru-RU" sz="2800"/>
          </a:p>
          <a:p>
            <a:pPr>
              <a:buFontTx/>
              <a:buNone/>
            </a:pPr>
            <a:endParaRPr lang="ru-RU" sz="2800"/>
          </a:p>
          <a:p>
            <a:pPr>
              <a:buFontTx/>
              <a:buNone/>
            </a:pPr>
            <a:endParaRPr lang="ru-RU" sz="2800"/>
          </a:p>
          <a:p>
            <a:pPr>
              <a:buFontTx/>
              <a:buNone/>
            </a:pPr>
            <a:endParaRPr lang="ru-RU" sz="2800"/>
          </a:p>
          <a:p>
            <a:pPr>
              <a:buFontTx/>
              <a:buNone/>
            </a:pPr>
            <a:endParaRPr lang="ru-RU" sz="2800"/>
          </a:p>
          <a:p>
            <a:pPr>
              <a:buFontTx/>
              <a:buNone/>
            </a:pPr>
            <a:r>
              <a:rPr lang="ru-RU" sz="2800"/>
              <a:t>                            </a:t>
            </a:r>
            <a:endParaRPr lang="ru-RU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76400"/>
            <a:ext cx="4572000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462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066800"/>
            <a:ext cx="1943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6400800" y="3886200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>
                <a:solidFill>
                  <a:srgbClr val="0000FF"/>
                </a:solidFill>
                <a:latin typeface="Arial" charset="0"/>
              </a:rPr>
              <a:t>                </a:t>
            </a:r>
            <a:r>
              <a:rPr lang="ru-RU" sz="2000" b="1">
                <a:solidFill>
                  <a:srgbClr val="0000FF"/>
                </a:solidFill>
              </a:rPr>
              <a:t>Пушкин</a:t>
            </a:r>
          </a:p>
          <a:p>
            <a:r>
              <a:rPr lang="ru-RU" sz="2000" b="1">
                <a:solidFill>
                  <a:srgbClr val="0000FF"/>
                </a:solidFill>
              </a:rPr>
              <a:t>      в лицейские годы</a:t>
            </a:r>
          </a:p>
          <a:p>
            <a:r>
              <a:rPr lang="ru-RU" sz="2000" b="1">
                <a:solidFill>
                  <a:srgbClr val="0000FF"/>
                </a:solidFill>
              </a:rPr>
              <a:t>             1810-е гг.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2590800" y="9906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i="1">
                <a:solidFill>
                  <a:schemeClr val="accent2"/>
                </a:solidFill>
                <a:latin typeface="Arial" charset="0"/>
              </a:rPr>
              <a:t>       </a:t>
            </a:r>
            <a:r>
              <a:rPr lang="ru-RU" sz="3600" i="1">
                <a:solidFill>
                  <a:schemeClr val="accent2"/>
                </a:solidFill>
                <a:latin typeface="Arial" charset="0"/>
              </a:rPr>
              <a:t>годы учёбы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2667000" y="0"/>
            <a:ext cx="3733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600" b="1" i="1">
                <a:solidFill>
                  <a:schemeClr val="accent2"/>
                </a:solidFill>
                <a:latin typeface="Monotype Corsiva" pitchFamily="66" charset="0"/>
              </a:rPr>
              <a:t>Л И Ц Е Й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27432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0000FF"/>
                </a:solidFill>
              </a:rPr>
              <a:t>19 октября – день Лицея</a:t>
            </a:r>
            <a:r>
              <a:rPr lang="ru-RU" sz="180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3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/>
      <p:bldP spid="53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Пушкин 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8388" y="2632075"/>
            <a:ext cx="1725612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12" descr="i_pushki_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9F3"/>
              </a:clrFrom>
              <a:clrTo>
                <a:srgbClr val="FFF9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4876800"/>
            <a:ext cx="1730375" cy="1981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68612" name="WordArt 13"/>
          <p:cNvSpPr>
            <a:spLocks noChangeArrowheads="1" noChangeShapeType="1" noTextEdit="1"/>
          </p:cNvSpPr>
          <p:nvPr/>
        </p:nvSpPr>
        <p:spPr bwMode="auto">
          <a:xfrm>
            <a:off x="152400" y="3886200"/>
            <a:ext cx="3781425" cy="10985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Арина  Родионовна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title"/>
          </p:nvPr>
        </p:nvSpPr>
        <p:spPr>
          <a:xfrm>
            <a:off x="4419600" y="152400"/>
            <a:ext cx="3962400" cy="838200"/>
          </a:xfrm>
        </p:spPr>
        <p:txBody>
          <a:bodyPr/>
          <a:lstStyle/>
          <a:p>
            <a:pPr algn="l"/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НЯНЯ ПОЭТА</a:t>
            </a:r>
          </a:p>
        </p:txBody>
      </p:sp>
      <p:sp>
        <p:nvSpPr>
          <p:cNvPr id="68619" name="Rectangle 11"/>
          <p:cNvSpPr>
            <a:spLocks noGrp="1" noChangeArrowheads="1"/>
          </p:cNvSpPr>
          <p:nvPr>
            <p:ph type="body" sz="half" idx="3"/>
          </p:nvPr>
        </p:nvSpPr>
        <p:spPr>
          <a:xfrm>
            <a:off x="3505200" y="990600"/>
            <a:ext cx="5410200" cy="5410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/>
              <a:t>        </a:t>
            </a: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Бабушка поэта и крепостная няня Арина Родионовна Матвеева стали настоящими воспитательницами и самыми близкими его сердцу людьми.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         Няня – простая русская женщина, мастерица народной речи, знаток русских былин и пословиц.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          Арина Родионовна первая познакомила Пушкина с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     русскими сказками. Многие рассказы он записывал,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     а потом использовал в своих сказках.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          </a:t>
            </a:r>
          </a:p>
        </p:txBody>
      </p:sp>
      <p:pic>
        <p:nvPicPr>
          <p:cNvPr id="68620" name="Рисунок 7" descr="Рисунок3_0.t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28600"/>
            <a:ext cx="314325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1981200" y="5791200"/>
            <a:ext cx="6019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     Ей мы  обязаны появлением на  свет  любимых сказок  нашего детства.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00"/>
                            </p:stCondLst>
                            <p:childTnLst>
                              <p:par>
                                <p:cTn id="2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800"/>
                            </p:stCondLst>
                            <p:childTnLst>
                              <p:par>
                                <p:cTn id="3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700"/>
                            </p:stCondLst>
                            <p:childTnLst>
                              <p:par>
                                <p:cTn id="3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8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8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900"/>
                            </p:stCondLst>
                            <p:childTnLst>
                              <p:par>
                                <p:cTn id="4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900"/>
                            </p:stCondLst>
                            <p:childTnLst>
                              <p:par>
                                <p:cTn id="5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8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8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300"/>
                            </p:stCondLst>
                            <p:childTnLst>
                              <p:par>
                                <p:cTn id="6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  <p:bldP spid="686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3" name="Rectangle 9"/>
          <p:cNvSpPr>
            <a:spLocks noGrp="1" noChangeArrowheads="1"/>
          </p:cNvSpPr>
          <p:nvPr>
            <p:ph sz="quarter" idx="4294967295"/>
          </p:nvPr>
        </p:nvSpPr>
        <p:spPr>
          <a:xfrm>
            <a:off x="5334000" y="1447800"/>
            <a:ext cx="4495800" cy="4678363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Подруга дней моих суровых,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Голубка дряхлая моя!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Одна в глуши лесов сосновых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Давно, давно ты ждёшь меня.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Ты под окном своей светлицы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Горюешь, будто на часах,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И медлят поминутно спицы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В твоих наморщенных руках.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Глядишь в забытые вороты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На чёрный отдалённый путь;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Тоска, предчувствия, заботы</a:t>
            </a:r>
          </a:p>
          <a:p>
            <a:pPr>
              <a:buFontTx/>
              <a:buNone/>
            </a:pPr>
            <a:r>
              <a:rPr lang="ru-RU" sz="2000" b="1">
                <a:solidFill>
                  <a:srgbClr val="000099"/>
                </a:solidFill>
                <a:latin typeface="Times New Roman" pitchFamily="18" charset="0"/>
              </a:rPr>
              <a:t>Теснят твою всечасно грудь</a:t>
            </a: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.</a:t>
            </a:r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                    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5257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829" name="WordArt 5"/>
          <p:cNvSpPr>
            <a:spLocks noChangeArrowheads="1" noChangeShapeType="1" noTextEdit="1"/>
          </p:cNvSpPr>
          <p:nvPr/>
        </p:nvSpPr>
        <p:spPr bwMode="auto">
          <a:xfrm>
            <a:off x="5029200" y="304800"/>
            <a:ext cx="3733800" cy="1066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426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99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Няне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50"/>
                            </p:stCondLst>
                            <p:childTnLst>
                              <p:par>
                                <p:cTn id="3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150"/>
                            </p:stCondLst>
                            <p:childTnLst>
                              <p:par>
                                <p:cTn id="3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750"/>
                            </p:stCondLst>
                            <p:childTnLst>
                              <p:par>
                                <p:cTn id="4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250"/>
                            </p:stCondLst>
                            <p:childTnLst>
                              <p:par>
                                <p:cTn id="5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750"/>
                            </p:stCondLst>
                            <p:childTnLst>
                              <p:par>
                                <p:cTn id="5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350"/>
                            </p:stCondLst>
                            <p:childTnLst>
                              <p:par>
                                <p:cTn id="6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850"/>
                            </p:stCondLst>
                            <p:childTnLst>
                              <p:par>
                                <p:cTn id="6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8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8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8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450"/>
                            </p:stCondLst>
                            <p:childTnLst>
                              <p:par>
                                <p:cTn id="7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8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8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8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150"/>
                            </p:stCondLst>
                            <p:childTnLst>
                              <p:par>
                                <p:cTn id="8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78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8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78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8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78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78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/>
          <a:lstStyle/>
          <a:p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                    Пушкин за работой  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686800" cy="502920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                     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80907" name="Picture 11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228600" y="533400"/>
            <a:ext cx="3238500" cy="3581400"/>
          </a:xfrm>
          <a:prstGeom prst="rect">
            <a:avLst/>
          </a:prstGeom>
          <a:noFill/>
          <a:ln w="28575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304800" y="4419600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0000FF"/>
                </a:solidFill>
                <a:latin typeface="Arial" charset="0"/>
              </a:rPr>
              <a:t>  </a:t>
            </a:r>
            <a:r>
              <a:rPr lang="ru-RU" sz="2000" b="1">
                <a:solidFill>
                  <a:srgbClr val="000099"/>
                </a:solidFill>
              </a:rPr>
              <a:t>Бюро А.С. Пушкина</a:t>
            </a: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3733800" y="1447800"/>
            <a:ext cx="5410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99"/>
                </a:solidFill>
              </a:rPr>
              <a:t>И мысли в голове волнуются в отваге,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И рифмы лёгкие навстречу им бегут,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И пальцы просятся к перу, перо – к  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                                                        бумаге 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Минута – и стихи свободно потекут.</a:t>
            </a:r>
          </a:p>
        </p:txBody>
      </p:sp>
      <p:pic>
        <p:nvPicPr>
          <p:cNvPr id="8091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5960">
            <a:off x="6324600" y="3429000"/>
            <a:ext cx="2441575" cy="32004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</p:spPr>
      </p:pic>
      <p:pic>
        <p:nvPicPr>
          <p:cNvPr id="8091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824288"/>
            <a:ext cx="2941638" cy="3033712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700"/>
                            </p:stCondLst>
                            <p:childTnLst>
                              <p:par>
                                <p:cTn id="3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300"/>
                            </p:stCondLst>
                            <p:childTnLst>
                              <p:par>
                                <p:cTn id="4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800"/>
                            </p:stCondLst>
                            <p:childTnLst>
                              <p:par>
                                <p:cTn id="4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2197</TotalTime>
  <Words>810</Words>
  <Application>Microsoft Office PowerPoint</Application>
  <PresentationFormat>Экран (4:3)</PresentationFormat>
  <Paragraphs>190</Paragraphs>
  <Slides>28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Слайд 1</vt:lpstr>
      <vt:lpstr>Слайд 2</vt:lpstr>
      <vt:lpstr>Слайд 3</vt:lpstr>
      <vt:lpstr>Пушкин-ребёнок </vt:lpstr>
      <vt:lpstr>             РОДИТЕЛИ</vt:lpstr>
      <vt:lpstr> </vt:lpstr>
      <vt:lpstr>НЯНЯ ПОЭТА</vt:lpstr>
      <vt:lpstr>Слайд 8</vt:lpstr>
      <vt:lpstr>                    Пушкин за работой   </vt:lpstr>
      <vt:lpstr>Слайд 10</vt:lpstr>
      <vt:lpstr>Слайд 11</vt:lpstr>
      <vt:lpstr>Мировое достояние культуры </vt:lpstr>
      <vt:lpstr>Слайд 13</vt:lpstr>
      <vt:lpstr> </vt:lpstr>
      <vt:lpstr>Личные вещи поэта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    Три девицы под окном Пряли поздно вечерком.  «Кабы я была царица, —  Говорит одна девица, —  То на весь крещеный мир Приготовила б я пир.    </vt:lpstr>
      <vt:lpstr>Слайд 24</vt:lpstr>
      <vt:lpstr>Слайд 25</vt:lpstr>
      <vt:lpstr>Слайд 26</vt:lpstr>
      <vt:lpstr>Слайд 27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Николай</cp:lastModifiedBy>
  <cp:revision>64</cp:revision>
  <cp:lastPrinted>1601-01-01T00:00:00Z</cp:lastPrinted>
  <dcterms:created xsi:type="dcterms:W3CDTF">1601-01-01T00:00:00Z</dcterms:created>
  <dcterms:modified xsi:type="dcterms:W3CDTF">2013-03-02T11:52:46Z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