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2D050"/>
    <a:srgbClr val="F79646"/>
    <a:srgbClr val="4F81BD"/>
    <a:srgbClr val="000000"/>
    <a:srgbClr val="FFFFFF"/>
    <a:srgbClr val="FA4F0A"/>
    <a:srgbClr val="007635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50" d="100"/>
          <a:sy n="50" d="100"/>
        </p:scale>
        <p:origin x="-1650" y="-117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75AC3-01A0-405B-B246-BA38186EE440}" type="datetimeFigureOut">
              <a:rPr lang="ru-RU" smtClean="0"/>
              <a:pPr/>
              <a:t>23.06.2012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37A3D2-59CC-4883-8AFE-013A5C3B9B0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75AC3-01A0-405B-B246-BA38186EE440}" type="datetimeFigureOut">
              <a:rPr lang="ru-RU" smtClean="0"/>
              <a:pPr/>
              <a:t>23.06.2012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37A3D2-59CC-4883-8AFE-013A5C3B9B0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75AC3-01A0-405B-B246-BA38186EE440}" type="datetimeFigureOut">
              <a:rPr lang="ru-RU" smtClean="0"/>
              <a:pPr/>
              <a:t>23.06.2012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37A3D2-59CC-4883-8AFE-013A5C3B9B0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75AC3-01A0-405B-B246-BA38186EE440}" type="datetimeFigureOut">
              <a:rPr lang="ru-RU" smtClean="0"/>
              <a:pPr/>
              <a:t>23.06.2012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37A3D2-59CC-4883-8AFE-013A5C3B9B0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75AC3-01A0-405B-B246-BA38186EE440}" type="datetimeFigureOut">
              <a:rPr lang="ru-RU" smtClean="0"/>
              <a:pPr/>
              <a:t>23.06.2012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37A3D2-59CC-4883-8AFE-013A5C3B9B0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75AC3-01A0-405B-B246-BA38186EE440}" type="datetimeFigureOut">
              <a:rPr lang="ru-RU" smtClean="0"/>
              <a:pPr/>
              <a:t>23.06.2012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37A3D2-59CC-4883-8AFE-013A5C3B9B0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75AC3-01A0-405B-B246-BA38186EE440}" type="datetimeFigureOut">
              <a:rPr lang="ru-RU" smtClean="0"/>
              <a:pPr/>
              <a:t>23.06.2012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37A3D2-59CC-4883-8AFE-013A5C3B9B0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75AC3-01A0-405B-B246-BA38186EE440}" type="datetimeFigureOut">
              <a:rPr lang="ru-RU" smtClean="0"/>
              <a:pPr/>
              <a:t>23.06.2012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37A3D2-59CC-4883-8AFE-013A5C3B9B0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75AC3-01A0-405B-B246-BA38186EE440}" type="datetimeFigureOut">
              <a:rPr lang="ru-RU" smtClean="0"/>
              <a:pPr/>
              <a:t>23.06.2012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37A3D2-59CC-4883-8AFE-013A5C3B9B0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75AC3-01A0-405B-B246-BA38186EE440}" type="datetimeFigureOut">
              <a:rPr lang="ru-RU" smtClean="0"/>
              <a:pPr/>
              <a:t>23.06.2012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37A3D2-59CC-4883-8AFE-013A5C3B9B0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75AC3-01A0-405B-B246-BA38186EE440}" type="datetimeFigureOut">
              <a:rPr lang="ru-RU" smtClean="0"/>
              <a:pPr/>
              <a:t>23.06.2012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37A3D2-59CC-4883-8AFE-013A5C3B9B0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50000">
              <a:srgbClr val="92D050">
                <a:alpha val="90000"/>
              </a:srgb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B75AC3-01A0-405B-B246-BA38186EE440}" type="datetimeFigureOut">
              <a:rPr lang="ru-RU" smtClean="0"/>
              <a:pPr/>
              <a:t>23.06.2012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37A3D2-59CC-4883-8AFE-013A5C3B9B0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eg"/><Relationship Id="rId4" Type="http://schemas.openxmlformats.org/officeDocument/2006/relationships/image" Target="../media/image18.gi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t="-12000"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71538" y="642918"/>
            <a:ext cx="6643734" cy="2585323"/>
          </a:xfrm>
          <a:prstGeom prst="rect">
            <a:avLst/>
          </a:prstGeom>
          <a:gradFill>
            <a:gsLst>
              <a:gs pos="0">
                <a:schemeClr val="accent3">
                  <a:tint val="50000"/>
                  <a:satMod val="300000"/>
                  <a:alpha val="0"/>
                </a:schemeClr>
              </a:gs>
              <a:gs pos="35000">
                <a:schemeClr val="accent3">
                  <a:tint val="37000"/>
                  <a:satMod val="300000"/>
                </a:schemeClr>
              </a:gs>
              <a:gs pos="100000">
                <a:schemeClr val="accent3">
                  <a:tint val="15000"/>
                  <a:satMod val="350000"/>
                </a:schemeClr>
              </a:gs>
            </a:gsLst>
          </a:gradFill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28575">
                  <a:solidFill>
                    <a:schemeClr val="accent6">
                      <a:lumMod val="75000"/>
                    </a:schemeClr>
                  </a:solidFill>
                </a:ln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Чувственное познание и его возможности</a:t>
            </a:r>
            <a:endParaRPr lang="ru-RU" sz="5400" b="1" cap="none" spc="0" dirty="0">
              <a:ln w="28575">
                <a:solidFill>
                  <a:schemeClr val="accent6">
                    <a:lumMod val="75000"/>
                  </a:schemeClr>
                </a:solidFill>
              </a:ln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786315" y="5715016"/>
            <a:ext cx="41434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Автор:  учитель истории </a:t>
            </a:r>
            <a:r>
              <a:rPr lang="ru-RU" smtClean="0"/>
              <a:t>и обществознания Гадеева</a:t>
            </a:r>
            <a:r>
              <a:rPr lang="ru-RU" dirty="0" smtClean="0"/>
              <a:t> Л.Г.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 bwMode="auto">
          <a:xfrm>
            <a:off x="3714750" y="0"/>
            <a:ext cx="2286000" cy="50006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eaLnBrk="0" hangingPunct="0">
              <a:defRPr/>
            </a:pPr>
            <a:r>
              <a:rPr lang="en-US" sz="2400" b="1" dirty="0">
                <a:solidFill>
                  <a:schemeClr val="bg1"/>
                </a:solidFill>
                <a:latin typeface="Times New Roman" pitchFamily="18" charset="0"/>
              </a:rPr>
              <a:t>Prezentacii.com</a:t>
            </a:r>
            <a:endParaRPr lang="ru-RU" sz="2400" b="1" dirty="0">
              <a:solidFill>
                <a:schemeClr val="bg1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85918" y="285728"/>
            <a:ext cx="514350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A4F0A"/>
                </a:solidFill>
              </a:rPr>
              <a:t>«Окна в мир» </a:t>
            </a:r>
            <a:r>
              <a:rPr lang="ru-RU" dirty="0" smtClean="0"/>
              <a:t>– </a:t>
            </a:r>
            <a:r>
              <a:rPr lang="ru-RU" sz="2000" i="1" dirty="0" smtClean="0"/>
              <a:t>это наши органы чувств</a:t>
            </a:r>
          </a:p>
          <a:p>
            <a:pPr algn="ctr"/>
            <a:r>
              <a:rPr lang="ru-RU" sz="2000" i="1" dirty="0" smtClean="0"/>
              <a:t>Благодаря им мы получаем необходимую информацию о внешнем мире, а также о состоянии собственного организма.</a:t>
            </a:r>
            <a:endParaRPr lang="ru-RU" sz="2000" i="1" dirty="0"/>
          </a:p>
        </p:txBody>
      </p:sp>
      <p:sp>
        <p:nvSpPr>
          <p:cNvPr id="5" name="TextBox 4"/>
          <p:cNvSpPr txBox="1"/>
          <p:nvPr/>
        </p:nvSpPr>
        <p:spPr>
          <a:xfrm>
            <a:off x="2714612" y="1857364"/>
            <a:ext cx="32147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</a:rPr>
              <a:t>5 основных чувств</a:t>
            </a:r>
            <a:endParaRPr lang="ru-RU" sz="2000" b="1" dirty="0">
              <a:solidFill>
                <a:srgbClr val="C0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714744" y="3571876"/>
            <a:ext cx="12858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Осязание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357158" y="2285992"/>
            <a:ext cx="17145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Обаяние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6786578" y="2285992"/>
            <a:ext cx="17859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Вкус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428596" y="4786322"/>
            <a:ext cx="14287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Зрение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7429520" y="4500570"/>
            <a:ext cx="9286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С</a:t>
            </a:r>
            <a:r>
              <a:rPr lang="ru-RU" dirty="0" smtClean="0"/>
              <a:t>лух</a:t>
            </a:r>
            <a:endParaRPr lang="ru-RU" dirty="0"/>
          </a:p>
        </p:txBody>
      </p:sp>
      <p:pic>
        <p:nvPicPr>
          <p:cNvPr id="11" name="Рисунок 10" descr="task_6_1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3357554" y="4214818"/>
            <a:ext cx="2133594" cy="150018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2" name="Рисунок 11" descr="smell_1628983c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42844" y="2786058"/>
            <a:ext cx="2236386" cy="140017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3" name="Рисунок 12" descr="04_wisper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7000892" y="5143512"/>
            <a:ext cx="1812171" cy="160377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4" name="Рисунок 13" descr="1283457775_glaz.jp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214282" y="5286388"/>
            <a:ext cx="1904981" cy="142873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5" name="Рисунок 14" descr="0_2c98c_3b34c089_XL.jpeg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6572264" y="2714620"/>
            <a:ext cx="2251669" cy="150017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55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000"/>
                            </p:stCondLst>
                            <p:childTnLst>
                              <p:par>
                                <p:cTn id="4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000"/>
                            </p:stCondLst>
                            <p:childTnLst>
                              <p:par>
                                <p:cTn id="5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000"/>
                            </p:stCondLst>
                            <p:childTnLst>
                              <p:par>
                                <p:cTn id="6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 descr="Kodak03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6858016" y="2357430"/>
            <a:ext cx="2157402" cy="1438268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4" name="TextBox 3"/>
          <p:cNvSpPr txBox="1"/>
          <p:nvPr/>
        </p:nvSpPr>
        <p:spPr>
          <a:xfrm>
            <a:off x="1357290" y="214290"/>
            <a:ext cx="5857916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i="1" dirty="0" smtClean="0"/>
              <a:t>Сейчас наибольший объём информации дают нам </a:t>
            </a:r>
            <a:r>
              <a:rPr lang="ru-RU" sz="2800" b="1" i="1" dirty="0" smtClean="0">
                <a:solidFill>
                  <a:srgbClr val="C00000"/>
                </a:solidFill>
              </a:rPr>
              <a:t>зрение</a:t>
            </a:r>
            <a:r>
              <a:rPr lang="ru-RU" sz="2400" i="1" dirty="0" smtClean="0"/>
              <a:t> и </a:t>
            </a:r>
            <a:r>
              <a:rPr lang="ru-RU" sz="2800" b="1" i="1" dirty="0" smtClean="0">
                <a:solidFill>
                  <a:srgbClr val="C00000"/>
                </a:solidFill>
              </a:rPr>
              <a:t>слух</a:t>
            </a:r>
            <a:endParaRPr lang="ru-RU" sz="2800" b="1" i="1" dirty="0">
              <a:solidFill>
                <a:srgbClr val="C0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4714884"/>
            <a:ext cx="550072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«</a:t>
            </a:r>
            <a:r>
              <a:rPr lang="ru-RU" i="1" dirty="0" smtClean="0"/>
              <a:t>Удовлетворительно объяснить феномен слуха оказалось необычайно сложной задачей. Человек, представивший теорию, объяснявшую бы восприятие высоты</a:t>
            </a:r>
            <a:r>
              <a:rPr lang="ru-RU" i="1" dirty="0"/>
              <a:t> </a:t>
            </a:r>
            <a:r>
              <a:rPr lang="ru-RU" i="1" dirty="0" smtClean="0"/>
              <a:t>и громкости звука, почти наверняка гарантировал себе Нобелевскую премию.</a:t>
            </a:r>
            <a:r>
              <a:rPr lang="ru-RU" dirty="0" smtClean="0"/>
              <a:t>»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5357818" y="1285860"/>
            <a:ext cx="364333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i="1" dirty="0" smtClean="0"/>
              <a:t>Наш глаз способен различать несколько миллионов градаций интенсивности света и оттенков цвета.</a:t>
            </a:r>
            <a:endParaRPr lang="ru-RU" i="1" dirty="0"/>
          </a:p>
        </p:txBody>
      </p:sp>
      <p:pic>
        <p:nvPicPr>
          <p:cNvPr id="9" name="Рисунок 8" descr="9cc375dd-6b3f-4b3b-a018-a7837848c1f2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0" y="1071546"/>
            <a:ext cx="2254201" cy="1433514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11" name="Рисунок 10" descr="145-58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6215074" y="3429000"/>
            <a:ext cx="2612571" cy="1739973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10" name="Рисунок 9" descr="10-1.jp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5715008" y="4786322"/>
            <a:ext cx="2914648" cy="1940323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8" name="Рисунок 7" descr="surdo.jpg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1643042" y="1928802"/>
            <a:ext cx="1714512" cy="2170268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7" name="Рисунок 6" descr="323_p600650a.jpg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3143240" y="2786058"/>
            <a:ext cx="1928826" cy="1928826"/>
          </a:xfrm>
          <a:prstGeom prst="rect">
            <a:avLst/>
          </a:prstGeom>
          <a:effectLst>
            <a:softEdge rad="63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7000"/>
                            </p:stCondLst>
                            <p:childTnLst>
                              <p:par>
                                <p:cTn id="3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80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2000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000232" y="357166"/>
            <a:ext cx="485778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i="1" dirty="0" smtClean="0"/>
              <a:t>Информация, которая поступает к нам благодаря работе органов чувств, никогда не сложилась бы в упорядочную картину, если бы не </a:t>
            </a:r>
          </a:p>
          <a:p>
            <a:pPr algn="ctr"/>
            <a:r>
              <a:rPr lang="ru-RU" sz="2000" b="1" i="1" dirty="0" smtClean="0">
                <a:solidFill>
                  <a:srgbClr val="C00000"/>
                </a:solidFill>
              </a:rPr>
              <a:t>деятельность мозга</a:t>
            </a:r>
            <a:r>
              <a:rPr lang="ru-RU" sz="2000" i="1" dirty="0" smtClean="0"/>
              <a:t>.</a:t>
            </a:r>
            <a:endParaRPr lang="ru-RU" sz="2000" i="1" dirty="0"/>
          </a:p>
        </p:txBody>
      </p:sp>
      <p:pic>
        <p:nvPicPr>
          <p:cNvPr id="5" name="Рисунок 4" descr="ultraviolet_brain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285984" y="2214554"/>
            <a:ext cx="4286248" cy="3214686"/>
          </a:xfrm>
          <a:prstGeom prst="rect">
            <a:avLst/>
          </a:prstGeom>
          <a:effectLst>
            <a:softEdge rad="635000"/>
          </a:effectLst>
        </p:spPr>
      </p:pic>
      <p:cxnSp>
        <p:nvCxnSpPr>
          <p:cNvPr id="7" name="Прямая со стрелкой 6"/>
          <p:cNvCxnSpPr/>
          <p:nvPr/>
        </p:nvCxnSpPr>
        <p:spPr>
          <a:xfrm>
            <a:off x="1643042" y="2214554"/>
            <a:ext cx="1071570" cy="857256"/>
          </a:xfrm>
          <a:prstGeom prst="straightConnector1">
            <a:avLst/>
          </a:prstGeom>
          <a:ln>
            <a:solidFill>
              <a:schemeClr val="accent6">
                <a:lumMod val="50000"/>
              </a:schemeClr>
            </a:solidFill>
            <a:headEnd type="arrow"/>
            <a:tailEnd type="arrow"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 flipV="1">
            <a:off x="1214414" y="4286256"/>
            <a:ext cx="1357322" cy="285752"/>
          </a:xfrm>
          <a:prstGeom prst="straightConnector1">
            <a:avLst/>
          </a:prstGeom>
          <a:ln>
            <a:solidFill>
              <a:schemeClr val="accent6">
                <a:lumMod val="50000"/>
              </a:schemeClr>
            </a:solidFill>
            <a:headEnd type="arrow"/>
            <a:tailEnd type="arrow"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 flipV="1">
            <a:off x="6000760" y="2000240"/>
            <a:ext cx="928694" cy="642942"/>
          </a:xfrm>
          <a:prstGeom prst="straightConnector1">
            <a:avLst/>
          </a:prstGeom>
          <a:ln>
            <a:solidFill>
              <a:schemeClr val="accent6">
                <a:lumMod val="50000"/>
              </a:schemeClr>
            </a:solidFill>
            <a:headEnd type="arrow"/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>
            <a:off x="6215074" y="4214818"/>
            <a:ext cx="1143008" cy="642942"/>
          </a:xfrm>
          <a:prstGeom prst="straightConnector1">
            <a:avLst/>
          </a:prstGeom>
          <a:ln>
            <a:solidFill>
              <a:schemeClr val="accent6">
                <a:lumMod val="50000"/>
              </a:schemeClr>
            </a:solidFill>
            <a:headEnd type="arrow"/>
            <a:tailEnd type="arrow"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 rot="5400000">
            <a:off x="4071934" y="5572140"/>
            <a:ext cx="1143008" cy="1588"/>
          </a:xfrm>
          <a:prstGeom prst="straightConnector1">
            <a:avLst/>
          </a:prstGeom>
          <a:ln>
            <a:solidFill>
              <a:schemeClr val="accent6">
                <a:lumMod val="50000"/>
              </a:schemeClr>
            </a:solidFill>
            <a:headEnd type="arrow"/>
            <a:tailEnd type="arrow"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428596" y="1785926"/>
            <a:ext cx="11430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Слышим</a:t>
            </a:r>
            <a:endParaRPr lang="ru-RU" dirty="0"/>
          </a:p>
        </p:txBody>
      </p:sp>
      <p:sp>
        <p:nvSpPr>
          <p:cNvPr id="17" name="TextBox 16"/>
          <p:cNvSpPr txBox="1"/>
          <p:nvPr/>
        </p:nvSpPr>
        <p:spPr>
          <a:xfrm>
            <a:off x="142844" y="4572008"/>
            <a:ext cx="10715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Видим</a:t>
            </a:r>
            <a:endParaRPr lang="ru-RU" dirty="0"/>
          </a:p>
        </p:txBody>
      </p:sp>
      <p:sp>
        <p:nvSpPr>
          <p:cNvPr id="18" name="TextBox 17"/>
          <p:cNvSpPr txBox="1"/>
          <p:nvPr/>
        </p:nvSpPr>
        <p:spPr>
          <a:xfrm>
            <a:off x="6929454" y="1785926"/>
            <a:ext cx="17145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Чувствуем вкус</a:t>
            </a:r>
            <a:endParaRPr lang="ru-RU" dirty="0"/>
          </a:p>
        </p:txBody>
      </p:sp>
      <p:sp>
        <p:nvSpPr>
          <p:cNvPr id="19" name="TextBox 18"/>
          <p:cNvSpPr txBox="1"/>
          <p:nvPr/>
        </p:nvSpPr>
        <p:spPr>
          <a:xfrm>
            <a:off x="7358050" y="4500570"/>
            <a:ext cx="17859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Чувствуем запах</a:t>
            </a:r>
            <a:endParaRPr lang="ru-RU" dirty="0"/>
          </a:p>
        </p:txBody>
      </p:sp>
      <p:sp>
        <p:nvSpPr>
          <p:cNvPr id="20" name="TextBox 19"/>
          <p:cNvSpPr txBox="1"/>
          <p:nvPr/>
        </p:nvSpPr>
        <p:spPr>
          <a:xfrm>
            <a:off x="4500562" y="6215082"/>
            <a:ext cx="31432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Чувствуем прикосновения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19" grpId="0"/>
      <p:bldP spid="2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500298" y="285728"/>
            <a:ext cx="428628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solidFill>
                  <a:srgbClr val="C00000"/>
                </a:solidFill>
              </a:rPr>
              <a:t>Различают 3 формы чувственного познания:</a:t>
            </a:r>
            <a:endParaRPr lang="ru-RU" sz="2800" b="1" i="1" dirty="0">
              <a:solidFill>
                <a:srgbClr val="C0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42844" y="1785926"/>
            <a:ext cx="2428892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2000" b="1" dirty="0" smtClean="0"/>
              <a:t> Ощущение</a:t>
            </a:r>
          </a:p>
          <a:p>
            <a:pPr>
              <a:buFont typeface="Arial" pitchFamily="34" charset="0"/>
              <a:buChar char="•"/>
            </a:pPr>
            <a:endParaRPr lang="ru-RU" sz="2000" b="1" dirty="0" smtClean="0"/>
          </a:p>
          <a:p>
            <a:pPr>
              <a:buFont typeface="Arial" pitchFamily="34" charset="0"/>
              <a:buChar char="•"/>
            </a:pPr>
            <a:endParaRPr lang="ru-RU" sz="2000" b="1" dirty="0" smtClean="0"/>
          </a:p>
          <a:p>
            <a:pPr>
              <a:buFont typeface="Arial" pitchFamily="34" charset="0"/>
              <a:buChar char="•"/>
            </a:pPr>
            <a:endParaRPr lang="ru-RU" sz="2000" b="1" dirty="0" smtClean="0"/>
          </a:p>
          <a:p>
            <a:pPr>
              <a:buFont typeface="Arial" pitchFamily="34" charset="0"/>
              <a:buChar char="•"/>
            </a:pPr>
            <a:endParaRPr lang="ru-RU" sz="2000" b="1" dirty="0" smtClean="0"/>
          </a:p>
          <a:p>
            <a:pPr>
              <a:buFont typeface="Arial" pitchFamily="34" charset="0"/>
              <a:buChar char="•"/>
            </a:pPr>
            <a:r>
              <a:rPr lang="ru-RU" sz="2000" b="1" dirty="0" smtClean="0"/>
              <a:t> Восприятие</a:t>
            </a:r>
          </a:p>
          <a:p>
            <a:pPr>
              <a:buFont typeface="Arial" pitchFamily="34" charset="0"/>
              <a:buChar char="•"/>
            </a:pPr>
            <a:endParaRPr lang="ru-RU" sz="2000" b="1" dirty="0" smtClean="0"/>
          </a:p>
          <a:p>
            <a:pPr>
              <a:buFont typeface="Arial" pitchFamily="34" charset="0"/>
              <a:buChar char="•"/>
            </a:pPr>
            <a:endParaRPr lang="ru-RU" sz="2000" b="1" dirty="0" smtClean="0"/>
          </a:p>
          <a:p>
            <a:pPr>
              <a:buFont typeface="Arial" pitchFamily="34" charset="0"/>
              <a:buChar char="•"/>
            </a:pPr>
            <a:endParaRPr lang="ru-RU" sz="2000" b="1" dirty="0" smtClean="0"/>
          </a:p>
          <a:p>
            <a:pPr>
              <a:buFont typeface="Arial" pitchFamily="34" charset="0"/>
              <a:buChar char="•"/>
            </a:pPr>
            <a:endParaRPr lang="ru-RU" sz="2000" b="1" dirty="0" smtClean="0"/>
          </a:p>
          <a:p>
            <a:pPr>
              <a:buFont typeface="Arial" pitchFamily="34" charset="0"/>
              <a:buChar char="•"/>
            </a:pPr>
            <a:r>
              <a:rPr lang="ru-RU" sz="2000" b="1" dirty="0" smtClean="0"/>
              <a:t> Представление</a:t>
            </a:r>
            <a:endParaRPr lang="ru-RU" sz="20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4500562" y="1500174"/>
            <a:ext cx="43576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-</a:t>
            </a:r>
            <a:r>
              <a:rPr lang="ru-RU" dirty="0" smtClean="0"/>
              <a:t> </a:t>
            </a:r>
            <a:r>
              <a:rPr lang="ru-RU" b="1" dirty="0" smtClean="0">
                <a:solidFill>
                  <a:srgbClr val="C00000"/>
                </a:solidFill>
              </a:rPr>
              <a:t>Исходный элемент чувственного опыта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357686" y="3214686"/>
            <a:ext cx="42862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-</a:t>
            </a:r>
            <a:r>
              <a:rPr lang="ru-RU" dirty="0" smtClean="0"/>
              <a:t> </a:t>
            </a:r>
            <a:r>
              <a:rPr lang="ru-RU" b="1" dirty="0" smtClean="0">
                <a:solidFill>
                  <a:srgbClr val="C00000"/>
                </a:solidFill>
              </a:rPr>
              <a:t>Даёт нам целостный образ предмета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214810" y="4643446"/>
            <a:ext cx="49291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-</a:t>
            </a:r>
            <a:r>
              <a:rPr lang="ru-RU" dirty="0" smtClean="0"/>
              <a:t> </a:t>
            </a:r>
            <a:r>
              <a:rPr lang="ru-RU" b="1" dirty="0" smtClean="0">
                <a:solidFill>
                  <a:srgbClr val="C00000"/>
                </a:solidFill>
              </a:rPr>
              <a:t>Чувственный образ предметов и явлений, сохрняемый в сознании без их воздействия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13" name="Рисунок 12" descr="145834_t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43108" y="1428736"/>
            <a:ext cx="2214578" cy="2952771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14" name="Рисунок 13" descr="conscious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714480" y="3929066"/>
            <a:ext cx="3049619" cy="2450785"/>
          </a:xfrm>
          <a:prstGeom prst="rect">
            <a:avLst/>
          </a:prstGeom>
          <a:effectLst>
            <a:softEdge rad="6350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0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2000" tmFilter="0,0; .5, 1; 1, 1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2000" tmFilter="0,0; .5, 1; 1, 1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zr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14810" y="3286124"/>
            <a:ext cx="4703002" cy="3386161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8" name="Рисунок 7" descr="e799c7c84d708e93ca0eca3ea4f4c57e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42844" y="3214686"/>
            <a:ext cx="4915760" cy="3329457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9" name="Рисунок 8" descr="Eye2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429124" y="142852"/>
            <a:ext cx="4663440" cy="3643338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6" name="Рисунок 5" descr="3st_04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42844" y="214290"/>
            <a:ext cx="5143536" cy="3857652"/>
          </a:xfrm>
          <a:prstGeom prst="rect">
            <a:avLst/>
          </a:prstGeom>
          <a:effectLst>
            <a:softEdge rad="6350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142844" y="714356"/>
            <a:ext cx="8786874" cy="4154984"/>
          </a:xfrm>
          <a:prstGeom prst="rect">
            <a:avLst/>
          </a:prstGeom>
          <a:solidFill>
            <a:srgbClr val="92D050">
              <a:alpha val="50196"/>
            </a:srgbClr>
          </a:solidFill>
          <a:ln w="28575">
            <a:solidFill>
              <a:schemeClr val="accent3"/>
            </a:solidFill>
            <a:prstDash val="sysDot"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50" dirty="0" smtClean="0">
                <a:ln w="12700" cmpd="sng">
                  <a:solidFill>
                    <a:schemeClr val="bg1"/>
                  </a:solidFill>
                  <a:prstDash val="solid"/>
                </a:ln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Если </a:t>
            </a:r>
            <a:r>
              <a:rPr lang="ru-RU" sz="2400" b="1" cap="none" spc="50" dirty="0" smtClean="0">
                <a:ln w="12700" cmpd="sng">
                  <a:solidFill>
                    <a:schemeClr val="accent4">
                      <a:lumMod val="7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«окна в мир» </a:t>
            </a:r>
            <a:r>
              <a:rPr lang="ru-RU" sz="2400" b="1" cap="none" spc="50" dirty="0" smtClean="0">
                <a:ln w="12700" cmpd="sng">
                  <a:solidFill>
                    <a:schemeClr val="bg1"/>
                  </a:solidFill>
                  <a:prstDash val="solid"/>
                </a:ln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по каким- либо причинам закрыты </a:t>
            </a:r>
            <a:r>
              <a:rPr lang="ru-RU" sz="2400" b="1" spc="50" dirty="0" smtClean="0">
                <a:ln w="12700" cmpd="sng">
                  <a:solidFill>
                    <a:schemeClr val="bg1"/>
                  </a:solidFill>
                  <a:prstDash val="solid"/>
                </a:ln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,</a:t>
            </a:r>
          </a:p>
          <a:p>
            <a:pPr algn="ctr"/>
            <a:r>
              <a:rPr lang="ru-RU" sz="2400" b="1" spc="50" dirty="0" smtClean="0">
                <a:ln w="12700" cmpd="sng">
                  <a:solidFill>
                    <a:schemeClr val="bg1"/>
                  </a:solidFill>
                  <a:prstDash val="solid"/>
                </a:ln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Человек</a:t>
            </a:r>
            <a:r>
              <a:rPr lang="ru-RU" sz="2400" b="1" cap="none" spc="50" dirty="0" smtClean="0">
                <a:ln w="12700" cmpd="sng">
                  <a:solidFill>
                    <a:schemeClr val="bg1"/>
                  </a:solidFill>
                  <a:prstDash val="solid"/>
                </a:ln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превращается в беспомощное существо, не ориентирующееся в</a:t>
            </a:r>
          </a:p>
          <a:p>
            <a:pPr algn="ctr"/>
            <a:r>
              <a:rPr lang="ru-RU" sz="2400" b="1" spc="50" dirty="0">
                <a:ln w="12700" cmpd="sng">
                  <a:solidFill>
                    <a:schemeClr val="bg1"/>
                  </a:solidFill>
                  <a:prstDash val="solid"/>
                </a:ln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о</a:t>
            </a:r>
            <a:r>
              <a:rPr lang="ru-RU" sz="2400" b="1" spc="50" dirty="0" smtClean="0">
                <a:ln w="12700" cmpd="sng">
                  <a:solidFill>
                    <a:schemeClr val="bg1"/>
                  </a:solidFill>
                  <a:prstDash val="solid"/>
                </a:ln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кружающей действительности.</a:t>
            </a:r>
          </a:p>
          <a:p>
            <a:pPr algn="ctr"/>
            <a:r>
              <a:rPr lang="ru-RU" sz="2400" b="1" spc="50" dirty="0" smtClean="0">
                <a:ln w="12700" cmpd="sng">
                  <a:solidFill>
                    <a:schemeClr val="bg1"/>
                  </a:solidFill>
                  <a:prstDash val="solid"/>
                </a:ln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Помочь таким людям адаптироваться к окружающей среде может только специальная</a:t>
            </a:r>
          </a:p>
          <a:p>
            <a:pPr algn="ctr"/>
            <a:r>
              <a:rPr lang="ru-RU" sz="2400" b="1" spc="50" dirty="0">
                <a:ln w="12700" cmpd="sng">
                  <a:solidFill>
                    <a:schemeClr val="bg1"/>
                  </a:solidFill>
                  <a:prstDash val="solid"/>
                </a:ln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д</a:t>
            </a:r>
            <a:r>
              <a:rPr lang="ru-RU" sz="2400" b="1" spc="50" dirty="0" smtClean="0">
                <a:ln w="12700" cmpd="sng">
                  <a:solidFill>
                    <a:schemeClr val="bg1"/>
                  </a:solidFill>
                  <a:prstDash val="solid"/>
                </a:ln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лительная и кропотливая</a:t>
            </a:r>
          </a:p>
          <a:p>
            <a:pPr algn="ctr"/>
            <a:r>
              <a:rPr lang="ru-RU" sz="2400" b="1" spc="50" dirty="0">
                <a:ln w="12700" cmpd="sng">
                  <a:solidFill>
                    <a:schemeClr val="bg1"/>
                  </a:solidFill>
                  <a:prstDash val="solid"/>
                </a:ln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р</a:t>
            </a:r>
            <a:r>
              <a:rPr lang="ru-RU" sz="2400" b="1" spc="50" dirty="0" smtClean="0">
                <a:ln w="12700" cmpd="sng">
                  <a:solidFill>
                    <a:schemeClr val="bg1"/>
                  </a:solidFill>
                  <a:prstDash val="solid"/>
                </a:ln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абота воспитателей, обучающих своих подопечных по принципу </a:t>
            </a:r>
            <a:r>
              <a:rPr lang="ru-RU" sz="2400" b="1" spc="50" dirty="0" smtClean="0">
                <a:ln w="12700" cmpd="sng">
                  <a:solidFill>
                    <a:schemeClr val="accent2">
                      <a:lumMod val="5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«рука в руке».</a:t>
            </a:r>
          </a:p>
          <a:p>
            <a:pPr algn="ctr"/>
            <a:r>
              <a:rPr lang="ru-RU" sz="2400" b="1" spc="50" dirty="0" smtClean="0">
                <a:ln w="12700" cmpd="sng">
                  <a:solidFill>
                    <a:schemeClr val="bg1"/>
                  </a:solidFill>
                  <a:prstDash val="solid"/>
                </a:ln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Это показал накопленный в нашей стране опыт обучения </a:t>
            </a:r>
            <a:r>
              <a:rPr lang="ru-RU" sz="2400" b="1" spc="50" dirty="0" smtClean="0">
                <a:ln w="12700" cmpd="sng">
                  <a:solidFill>
                    <a:schemeClr val="accent2">
                      <a:lumMod val="5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слепоглухонемых детей</a:t>
            </a:r>
            <a:r>
              <a:rPr lang="ru-RU" sz="2400" b="1" spc="50" dirty="0" smtClean="0">
                <a:ln w="12700" cmpd="sng">
                  <a:solidFill>
                    <a:schemeClr val="accent2">
                      <a:lumMod val="50000"/>
                    </a:schemeClr>
                  </a:solidFill>
                  <a:prstDash val="solid"/>
                </a:ln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080505075642-large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6715140" y="-214338"/>
            <a:ext cx="2643186" cy="2643186"/>
          </a:xfrm>
          <a:prstGeom prst="rect">
            <a:avLst/>
          </a:prstGeom>
          <a:effectLst>
            <a:softEdge rad="6350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571472" y="785794"/>
            <a:ext cx="7715304" cy="50167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dirty="0" smtClean="0">
                <a:ln w="18415" cmpd="sng">
                  <a:solidFill>
                    <a:schemeClr val="accent6">
                      <a:lumMod val="75000"/>
                    </a:schemeClr>
                  </a:solidFill>
                  <a:prstDash val="solid"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Многие явления и процессы социальной жизни </a:t>
            </a:r>
          </a:p>
          <a:p>
            <a:pPr algn="ctr"/>
            <a:r>
              <a:rPr lang="ru-RU" sz="3200" b="0" cap="none" spc="0" dirty="0" smtClean="0">
                <a:ln w="18415" cmpd="sng">
                  <a:solidFill>
                    <a:schemeClr val="accent6">
                      <a:lumMod val="75000"/>
                    </a:schemeClr>
                  </a:solidFill>
                  <a:prstDash val="solid"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Вообще не доступны чувственному восприятию</a:t>
            </a:r>
            <a:r>
              <a:rPr lang="ru-RU" sz="3200" dirty="0" smtClean="0">
                <a:ln w="18415" cmpd="sng">
                  <a:solidFill>
                    <a:schemeClr val="accent6">
                      <a:lumMod val="75000"/>
                    </a:schemeClr>
                  </a:solidFill>
                  <a:prstDash val="solid"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</a:t>
            </a:r>
          </a:p>
          <a:p>
            <a:pPr algn="ctr"/>
            <a:r>
              <a:rPr lang="ru-RU" sz="3200" b="0" cap="none" spc="0" dirty="0" smtClean="0">
                <a:ln w="18415" cmpd="sng">
                  <a:solidFill>
                    <a:schemeClr val="accent6">
                      <a:lumMod val="75000"/>
                    </a:schemeClr>
                  </a:solidFill>
                  <a:prstDash val="solid"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Например все духовные ценности -убеждения, вера, совесть.</a:t>
            </a:r>
          </a:p>
          <a:p>
            <a:pPr algn="ctr"/>
            <a:r>
              <a:rPr lang="ru-RU" sz="3200" dirty="0" smtClean="0">
                <a:ln w="18415" cmpd="sng">
                  <a:solidFill>
                    <a:schemeClr val="accent6">
                      <a:lumMod val="75000"/>
                    </a:schemeClr>
                  </a:solidFill>
                  <a:prstDash val="solid"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Невозможно отобразить при помощи чувств</a:t>
            </a:r>
          </a:p>
          <a:p>
            <a:pPr algn="ctr"/>
            <a:r>
              <a:rPr lang="en-US" sz="3200" dirty="0" smtClean="0">
                <a:ln w="18415" cmpd="sng">
                  <a:solidFill>
                    <a:schemeClr val="accent6">
                      <a:lumMod val="75000"/>
                    </a:schemeClr>
                  </a:solidFill>
                  <a:prstDash val="solid"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c</a:t>
            </a:r>
            <a:r>
              <a:rPr lang="ru-RU" sz="3200" b="0" cap="none" spc="0" dirty="0" err="1" smtClean="0">
                <a:ln w="18415" cmpd="sng">
                  <a:solidFill>
                    <a:schemeClr val="accent6">
                      <a:lumMod val="75000"/>
                    </a:schemeClr>
                  </a:solidFill>
                  <a:prstDash val="solid"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оциальные</a:t>
            </a:r>
            <a:r>
              <a:rPr lang="ru-RU" sz="3200" b="0" cap="none" spc="0" dirty="0" smtClean="0">
                <a:ln w="18415" cmpd="sng">
                  <a:solidFill>
                    <a:schemeClr val="accent6">
                      <a:lumMod val="75000"/>
                    </a:schemeClr>
                  </a:solidFill>
                  <a:prstDash val="solid"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группы, стоимость товара и многое другое</a:t>
            </a:r>
            <a:r>
              <a:rPr lang="ru-RU" sz="2400" b="0" cap="none" spc="0" dirty="0" smtClean="0">
                <a:ln w="18415" cmpd="sng">
                  <a:solidFill>
                    <a:schemeClr val="accent6">
                      <a:lumMod val="75000"/>
                    </a:schemeClr>
                  </a:solidFill>
                  <a:prstDash val="solid"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271</TotalTime>
  <Words>270</Words>
  <Application>Microsoft Office PowerPoint</Application>
  <PresentationFormat>Экран (4:3)</PresentationFormat>
  <Paragraphs>48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Computer</dc:creator>
  <cp:lastModifiedBy>Admin</cp:lastModifiedBy>
  <cp:revision>32</cp:revision>
  <dcterms:created xsi:type="dcterms:W3CDTF">2011-02-17T14:19:00Z</dcterms:created>
  <dcterms:modified xsi:type="dcterms:W3CDTF">2012-06-23T19:26:59Z</dcterms:modified>
</cp:coreProperties>
</file>