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9"/>
  </p:notesMasterIdLst>
  <p:sldIdLst>
    <p:sldId id="306" r:id="rId2"/>
    <p:sldId id="257" r:id="rId3"/>
    <p:sldId id="283" r:id="rId4"/>
    <p:sldId id="268" r:id="rId5"/>
    <p:sldId id="282" r:id="rId6"/>
    <p:sldId id="259" r:id="rId7"/>
    <p:sldId id="299" r:id="rId8"/>
    <p:sldId id="300" r:id="rId9"/>
    <p:sldId id="288" r:id="rId10"/>
    <p:sldId id="301" r:id="rId11"/>
    <p:sldId id="289" r:id="rId12"/>
    <p:sldId id="290" r:id="rId13"/>
    <p:sldId id="260" r:id="rId14"/>
    <p:sldId id="287" r:id="rId15"/>
    <p:sldId id="308" r:id="rId16"/>
    <p:sldId id="273" r:id="rId17"/>
    <p:sldId id="291" r:id="rId18"/>
    <p:sldId id="292" r:id="rId19"/>
    <p:sldId id="293" r:id="rId20"/>
    <p:sldId id="294" r:id="rId21"/>
    <p:sldId id="295" r:id="rId22"/>
    <p:sldId id="296" r:id="rId23"/>
    <p:sldId id="297" r:id="rId24"/>
    <p:sldId id="305" r:id="rId25"/>
    <p:sldId id="310" r:id="rId26"/>
    <p:sldId id="307" r:id="rId27"/>
    <p:sldId id="267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128EFB-4093-486D-97A0-448668139A5E}" type="datetimeFigureOut">
              <a:rPr lang="ru-RU" smtClean="0"/>
              <a:pPr/>
              <a:t>17.01.2014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C6E82C-EEE3-4027-B811-7A01700670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9727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17.01.2014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5%D0%BE%D1%80%D0%B4%D0%BE%D0%B2%D1%8B%D0%B5" TargetMode="External"/><Relationship Id="rId7" Type="http://schemas.openxmlformats.org/officeDocument/2006/relationships/hyperlink" Target="http://ru.wikipedia.org/wiki/%D0%9B%D0%B8%D1%81%D0%B8%D1%86%D1%8B" TargetMode="External"/><Relationship Id="rId2" Type="http://schemas.openxmlformats.org/officeDocument/2006/relationships/hyperlink" Target="http://ru.wikipedia.org/wiki/%D0%96%D0%B8%D0%B2%D0%BE%D1%82%D0%BD%D1%8B%D0%B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Canidae" TargetMode="External"/><Relationship Id="rId5" Type="http://schemas.openxmlformats.org/officeDocument/2006/relationships/hyperlink" Target="http://ru.wikipedia.org/wiki/%D0%A5%D0%B8%D1%89%D0%BD%D1%8B%D0%B5" TargetMode="External"/><Relationship Id="rId4" Type="http://schemas.openxmlformats.org/officeDocument/2006/relationships/hyperlink" Target="http://ru.wikipedia.org/wiki/%D0%9C%D0%BB%D0%B5%D0%BA%D0%BE%D0%BF%D0%B8%D1%82%D0%B0%D1%8E%D1%89%D0%B8%D0%B5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files.school-collection.edu.ru/dlrstore/7b16e35b-0a01-022a-007e-fa96f0b10a63/%5bBIO7_01-05%5d_%5bPF_01%5d.jpg" TargetMode="External"/><Relationship Id="rId3" Type="http://schemas.openxmlformats.org/officeDocument/2006/relationships/hyperlink" Target="http://files.school-collection.edu.ru/dlrstore/000003a9-1000-4ddd-d4a4-010046bb2fe0/31_6.swf" TargetMode="External"/><Relationship Id="rId7" Type="http://schemas.openxmlformats.org/officeDocument/2006/relationships/hyperlink" Target="http://files.school-collection.edu.ru/dlrstore/7b16e17d-0a01-022a-0189-a7732ace0e0a/%5bBIO7_01-03%5d_%5bIM_01%5d.swf" TargetMode="External"/><Relationship Id="rId2" Type="http://schemas.openxmlformats.org/officeDocument/2006/relationships/hyperlink" Target="http://files.school-collection.edu.ru/dlrstore/000003a7-1000-4ddd-625d-520046bb2fdf/31_1.sw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iles.school-collection.edu.ru/dlrstore/0f92f6fe-df7d-4f58-b709-303095d47b29/%5bBI7GI_1-01%5d_%5bIL_04%5d.swf" TargetMode="External"/><Relationship Id="rId5" Type="http://schemas.openxmlformats.org/officeDocument/2006/relationships/hyperlink" Target="http://files.school-collection.edu.ru/dlrstore/000003a8-1000-4ddd-a343-620046bb2fdf/31_2.jpg" TargetMode="External"/><Relationship Id="rId4" Type="http://schemas.openxmlformats.org/officeDocument/2006/relationships/hyperlink" Target="http://files.school-collection.edu.ru/dlrstore/000003aa-1000-4ddd-a156-0c0046bb2fe0/31_5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2959" y="642918"/>
            <a:ext cx="7921489" cy="5175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Объект 2"/>
          <p:cNvSpPr>
            <a:spLocks noGrp="1"/>
          </p:cNvSpPr>
          <p:nvPr>
            <p:ph sz="quarter" idx="1"/>
          </p:nvPr>
        </p:nvSpPr>
        <p:spPr>
          <a:xfrm>
            <a:off x="214282" y="0"/>
            <a:ext cx="8358245" cy="6643709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lnSpc>
                <a:spcPct val="80000"/>
              </a:lnSpc>
              <a:buFont typeface="Arial" pitchFamily="34" charset="0"/>
              <a:buChar char="•"/>
            </a:pPr>
            <a:endParaRPr lang="ru-RU" altLang="ru-RU" sz="3300" b="1" dirty="0" smtClean="0"/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altLang="ru-RU" sz="3300" b="1" dirty="0" smtClean="0">
              <a:latin typeface="Tahoma" pitchFamily="34" charset="0"/>
              <a:cs typeface="Tahoma" pitchFamily="34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altLang="ru-RU" sz="3300" b="1" dirty="0" smtClean="0">
              <a:latin typeface="Tahoma" pitchFamily="34" charset="0"/>
              <a:cs typeface="Tahoma" pitchFamily="34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altLang="ru-RU" sz="3300" b="1" dirty="0" smtClean="0">
                <a:latin typeface="Tahoma" pitchFamily="34" charset="0"/>
                <a:cs typeface="Tahoma" pitchFamily="34" charset="0"/>
              </a:rPr>
              <a:t>           Тема урока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altLang="ru-RU" sz="3300" b="1" dirty="0" smtClean="0">
              <a:latin typeface="Tahoma" pitchFamily="34" charset="0"/>
              <a:cs typeface="Tahoma" pitchFamily="34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altLang="ru-RU" sz="3300" b="1" dirty="0" smtClean="0">
              <a:latin typeface="Tahoma" pitchFamily="34" charset="0"/>
              <a:cs typeface="Tahoma" pitchFamily="34" charset="0"/>
            </a:endParaRPr>
          </a:p>
          <a:p>
            <a:pPr eaLnBrk="1" hangingPunct="1">
              <a:lnSpc>
                <a:spcPct val="80000"/>
              </a:lnSpc>
              <a:buFont typeface="Arial" pitchFamily="34" charset="0"/>
              <a:buChar char="•"/>
            </a:pPr>
            <a:endParaRPr lang="ru-RU" altLang="ru-RU" sz="3300" b="1" i="1" dirty="0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altLang="ru-RU" sz="3300" b="1" i="1" dirty="0" smtClean="0">
                <a:solidFill>
                  <a:srgbClr val="FFC000"/>
                </a:solidFill>
                <a:latin typeface="Tahoma" pitchFamily="34" charset="0"/>
                <a:cs typeface="Tahoma" pitchFamily="34" charset="0"/>
              </a:rPr>
              <a:t>           </a:t>
            </a:r>
            <a:r>
              <a:rPr lang="ru-RU" altLang="ru-RU" sz="4100" b="1" i="1" dirty="0" smtClean="0">
                <a:solidFill>
                  <a:srgbClr val="FFC000"/>
                </a:solidFill>
                <a:latin typeface="Tahoma" pitchFamily="34" charset="0"/>
                <a:cs typeface="Tahoma" pitchFamily="34" charset="0"/>
              </a:rPr>
              <a:t>Царства Животные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altLang="ru-RU" sz="4100" b="1" i="1" dirty="0" smtClean="0">
              <a:solidFill>
                <a:srgbClr val="FFC000"/>
              </a:solidFill>
              <a:latin typeface="Tahoma" pitchFamily="34" charset="0"/>
              <a:cs typeface="Tahoma" pitchFamily="34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altLang="ru-RU" sz="4100" b="1" i="1" dirty="0" smtClean="0">
                <a:solidFill>
                  <a:srgbClr val="FFC000"/>
                </a:solidFill>
                <a:latin typeface="Tahoma" pitchFamily="34" charset="0"/>
                <a:cs typeface="Tahoma" pitchFamily="34" charset="0"/>
              </a:rPr>
              <a:t>              Общая характеристика</a:t>
            </a:r>
          </a:p>
          <a:p>
            <a:pPr eaLnBrk="1" hangingPunct="1">
              <a:lnSpc>
                <a:spcPct val="80000"/>
              </a:lnSpc>
              <a:buFont typeface="Arial" pitchFamily="34" charset="0"/>
              <a:buChar char="•"/>
            </a:pPr>
            <a:endParaRPr lang="ru-RU" altLang="ru-RU" sz="3000" dirty="0" smtClean="0">
              <a:latin typeface="Tahoma" pitchFamily="34" charset="0"/>
              <a:cs typeface="Tahoma" pitchFamily="34" charset="0"/>
            </a:endParaRPr>
          </a:p>
          <a:p>
            <a:pPr algn="r" eaLnBrk="1" hangingPunct="1">
              <a:lnSpc>
                <a:spcPct val="80000"/>
              </a:lnSpc>
              <a:buFont typeface="Arial" pitchFamily="34" charset="0"/>
              <a:buNone/>
            </a:pPr>
            <a:endParaRPr lang="ru-RU" altLang="ru-RU" sz="1900" dirty="0" smtClean="0">
              <a:latin typeface="Tahoma" pitchFamily="34" charset="0"/>
              <a:cs typeface="Tahoma" pitchFamily="34" charset="0"/>
            </a:endParaRPr>
          </a:p>
          <a:p>
            <a:pPr algn="r" eaLnBrk="1" hangingPunct="1">
              <a:lnSpc>
                <a:spcPct val="80000"/>
              </a:lnSpc>
              <a:buFont typeface="Arial" pitchFamily="34" charset="0"/>
              <a:buNone/>
            </a:pPr>
            <a:endParaRPr lang="ru-RU" altLang="ru-RU" sz="1900" dirty="0" smtClean="0">
              <a:latin typeface="Tahoma" pitchFamily="34" charset="0"/>
              <a:cs typeface="Tahoma" pitchFamily="34" charset="0"/>
            </a:endParaRPr>
          </a:p>
          <a:p>
            <a:pPr algn="r" eaLnBrk="1" hangingPunct="1">
              <a:lnSpc>
                <a:spcPct val="80000"/>
              </a:lnSpc>
              <a:buFont typeface="Arial" pitchFamily="34" charset="0"/>
              <a:buNone/>
            </a:pPr>
            <a:endParaRPr lang="ru-RU" altLang="ru-RU" sz="1900" dirty="0" smtClean="0">
              <a:latin typeface="Tahoma" pitchFamily="34" charset="0"/>
              <a:cs typeface="Tahoma" pitchFamily="34" charset="0"/>
            </a:endParaRPr>
          </a:p>
          <a:p>
            <a:pPr algn="r" eaLnBrk="1" hangingPunct="1">
              <a:lnSpc>
                <a:spcPct val="80000"/>
              </a:lnSpc>
              <a:buFont typeface="Arial" pitchFamily="34" charset="0"/>
              <a:buNone/>
            </a:pPr>
            <a:endParaRPr lang="ru-RU" altLang="ru-RU" sz="1900" dirty="0" smtClean="0">
              <a:latin typeface="Tahoma" pitchFamily="34" charset="0"/>
              <a:cs typeface="Tahoma" pitchFamily="34" charset="0"/>
            </a:endParaRPr>
          </a:p>
          <a:p>
            <a:pPr algn="r" eaLnBrk="1" hangingPunct="1">
              <a:lnSpc>
                <a:spcPct val="80000"/>
              </a:lnSpc>
              <a:buFont typeface="Arial" pitchFamily="34" charset="0"/>
              <a:buNone/>
            </a:pPr>
            <a:endParaRPr lang="ru-RU" altLang="ru-RU" sz="1900" dirty="0" smtClean="0">
              <a:latin typeface="Tahoma" pitchFamily="34" charset="0"/>
              <a:cs typeface="Tahoma" pitchFamily="34" charset="0"/>
            </a:endParaRPr>
          </a:p>
          <a:p>
            <a:pPr algn="r" eaLnBrk="1" hangingPunct="1">
              <a:lnSpc>
                <a:spcPct val="80000"/>
              </a:lnSpc>
              <a:buFont typeface="Arial" pitchFamily="34" charset="0"/>
              <a:buNone/>
            </a:pPr>
            <a:endParaRPr lang="ru-RU" altLang="ru-RU" sz="1900" dirty="0" smtClean="0">
              <a:latin typeface="Tahoma" pitchFamily="34" charset="0"/>
              <a:cs typeface="Tahoma" pitchFamily="34" charset="0"/>
            </a:endParaRPr>
          </a:p>
          <a:p>
            <a:pPr algn="r" eaLnBrk="1" hangingPunct="1">
              <a:lnSpc>
                <a:spcPct val="80000"/>
              </a:lnSpc>
              <a:buFont typeface="Arial" pitchFamily="34" charset="0"/>
              <a:buNone/>
            </a:pPr>
            <a:endParaRPr lang="ru-RU" altLang="ru-RU" sz="1900" dirty="0" smtClean="0">
              <a:latin typeface="Tahoma" pitchFamily="34" charset="0"/>
              <a:cs typeface="Tahoma" pitchFamily="34" charset="0"/>
            </a:endParaRPr>
          </a:p>
          <a:p>
            <a:pPr algn="r" eaLnBrk="1" hangingPunct="1">
              <a:lnSpc>
                <a:spcPct val="80000"/>
              </a:lnSpc>
              <a:buFont typeface="Arial" pitchFamily="34" charset="0"/>
              <a:buNone/>
            </a:pPr>
            <a:endParaRPr lang="ru-RU" altLang="ru-RU" sz="1900" dirty="0" smtClean="0">
              <a:latin typeface="Tahoma" pitchFamily="34" charset="0"/>
              <a:cs typeface="Tahoma" pitchFamily="34" charset="0"/>
            </a:endParaRPr>
          </a:p>
          <a:p>
            <a:pPr algn="r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ru-RU" altLang="ru-RU" sz="2200" dirty="0" smtClean="0">
                <a:latin typeface="Corbel" pitchFamily="34" charset="0"/>
                <a:cs typeface="Tahoma" pitchFamily="34" charset="0"/>
              </a:rPr>
              <a:t>Автор:  </a:t>
            </a:r>
            <a:r>
              <a:rPr lang="ru-RU" altLang="ru-RU" sz="2200" dirty="0" err="1" smtClean="0">
                <a:latin typeface="Corbel" pitchFamily="34" charset="0"/>
                <a:cs typeface="Tahoma" pitchFamily="34" charset="0"/>
              </a:rPr>
              <a:t>Мишнина</a:t>
            </a:r>
            <a:r>
              <a:rPr lang="ru-RU" altLang="ru-RU" sz="2200" dirty="0" smtClean="0">
                <a:latin typeface="Corbel" pitchFamily="34" charset="0"/>
                <a:cs typeface="Tahoma" pitchFamily="34" charset="0"/>
              </a:rPr>
              <a:t>  Лидия Александровна,</a:t>
            </a:r>
          </a:p>
          <a:p>
            <a:pPr algn="r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ru-RU" altLang="ru-RU" sz="2200" dirty="0" smtClean="0">
                <a:latin typeface="Corbel" pitchFamily="34" charset="0"/>
                <a:cs typeface="Tahoma" pitchFamily="34" charset="0"/>
              </a:rPr>
              <a:t> учитель биологии СОШ №3</a:t>
            </a:r>
          </a:p>
          <a:p>
            <a:pPr algn="r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ru-RU" altLang="ru-RU" sz="2200" dirty="0" err="1" smtClean="0">
                <a:latin typeface="Corbel" pitchFamily="34" charset="0"/>
                <a:cs typeface="Tahoma" pitchFamily="34" charset="0"/>
              </a:rPr>
              <a:t>Акбулакского</a:t>
            </a:r>
            <a:r>
              <a:rPr lang="ru-RU" altLang="ru-RU" sz="2200" dirty="0" smtClean="0">
                <a:latin typeface="Corbel" pitchFamily="34" charset="0"/>
                <a:cs typeface="Tahoma" pitchFamily="34" charset="0"/>
              </a:rPr>
              <a:t> района Оренбургской области</a:t>
            </a:r>
          </a:p>
          <a:p>
            <a:pPr eaLnBrk="1" hangingPunct="1">
              <a:lnSpc>
                <a:spcPct val="80000"/>
              </a:lnSpc>
              <a:buFont typeface="Arial" pitchFamily="34" charset="0"/>
              <a:buChar char="•"/>
            </a:pPr>
            <a:endParaRPr lang="ru-RU" altLang="ru-RU" sz="3000" dirty="0" smtClean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Содержимое 2"/>
          <p:cNvSpPr>
            <a:spLocks noGrp="1"/>
          </p:cNvSpPr>
          <p:nvPr>
            <p:ph sz="quarter" idx="1"/>
          </p:nvPr>
        </p:nvSpPr>
        <p:spPr>
          <a:xfrm>
            <a:off x="357188" y="357188"/>
            <a:ext cx="8229600" cy="5929312"/>
          </a:xfrm>
        </p:spPr>
        <p:txBody>
          <a:bodyPr/>
          <a:lstStyle/>
          <a:p>
            <a:pPr eaLnBrk="1" hangingPunct="1"/>
            <a:r>
              <a:rPr lang="ru-RU" sz="4000" b="1" dirty="0" smtClean="0">
                <a:latin typeface="Corbel" pitchFamily="34" charset="0"/>
              </a:rPr>
              <a:t>Царство:      </a:t>
            </a:r>
            <a:r>
              <a:rPr lang="ru-RU" sz="4000" b="1" dirty="0" smtClean="0">
                <a:latin typeface="Corbel" pitchFamily="34" charset="0"/>
                <a:hlinkClick r:id="rId2" tooltip="Животные"/>
              </a:rPr>
              <a:t>Животные</a:t>
            </a:r>
            <a:endParaRPr lang="ru-RU" sz="4000" b="1" dirty="0" smtClean="0">
              <a:latin typeface="Corbel" pitchFamily="34" charset="0"/>
            </a:endParaRPr>
          </a:p>
          <a:p>
            <a:pPr eaLnBrk="1" hangingPunct="1"/>
            <a:r>
              <a:rPr lang="ru-RU" sz="4000" b="1" dirty="0" smtClean="0">
                <a:latin typeface="Corbel" pitchFamily="34" charset="0"/>
              </a:rPr>
              <a:t>Тип:                </a:t>
            </a:r>
            <a:r>
              <a:rPr lang="ru-RU" sz="4000" b="1" dirty="0" smtClean="0">
                <a:latin typeface="Corbel" pitchFamily="34" charset="0"/>
                <a:hlinkClick r:id="rId3" tooltip="Хордовые"/>
              </a:rPr>
              <a:t>Хордовые</a:t>
            </a:r>
            <a:endParaRPr lang="ru-RU" sz="4000" b="1" dirty="0" smtClean="0">
              <a:latin typeface="Corbel" pitchFamily="34" charset="0"/>
            </a:endParaRPr>
          </a:p>
          <a:p>
            <a:pPr eaLnBrk="1" hangingPunct="1"/>
            <a:r>
              <a:rPr lang="ru-RU" sz="4000" b="1" dirty="0" smtClean="0">
                <a:latin typeface="Corbel" pitchFamily="34" charset="0"/>
              </a:rPr>
              <a:t>Класс:           </a:t>
            </a:r>
            <a:r>
              <a:rPr lang="ru-RU" sz="4000" b="1" dirty="0" smtClean="0">
                <a:latin typeface="Corbel" pitchFamily="34" charset="0"/>
                <a:hlinkClick r:id="rId4" tooltip="Млекопитающие"/>
              </a:rPr>
              <a:t>Млекопитающие</a:t>
            </a:r>
            <a:endParaRPr lang="ru-RU" sz="4000" b="1" dirty="0" smtClean="0">
              <a:latin typeface="Corbel" pitchFamily="34" charset="0"/>
            </a:endParaRPr>
          </a:p>
          <a:p>
            <a:pPr eaLnBrk="1" hangingPunct="1"/>
            <a:r>
              <a:rPr lang="ru-RU" sz="4000" b="1" dirty="0" smtClean="0">
                <a:latin typeface="Corbel" pitchFamily="34" charset="0"/>
              </a:rPr>
              <a:t>Отряд:          </a:t>
            </a:r>
            <a:r>
              <a:rPr lang="ru-RU" sz="4000" b="1" u="sng" dirty="0" smtClean="0">
                <a:latin typeface="Corbel" pitchFamily="34" charset="0"/>
                <a:hlinkClick r:id="rId5" tooltip="Хищные"/>
              </a:rPr>
              <a:t>Хищные</a:t>
            </a:r>
            <a:endParaRPr lang="ru-RU" sz="4000" b="1" u="sng" dirty="0" smtClean="0">
              <a:latin typeface="Corbel" pitchFamily="34" charset="0"/>
            </a:endParaRPr>
          </a:p>
          <a:p>
            <a:pPr eaLnBrk="1" hangingPunct="1"/>
            <a:r>
              <a:rPr lang="ru-RU" sz="4000" b="1" dirty="0" smtClean="0">
                <a:latin typeface="Corbel" pitchFamily="34" charset="0"/>
              </a:rPr>
              <a:t>Семейство: </a:t>
            </a:r>
            <a:r>
              <a:rPr lang="ru-RU" sz="4000" b="1" dirty="0" smtClean="0">
                <a:latin typeface="Corbel" pitchFamily="34" charset="0"/>
                <a:hlinkClick r:id="rId6" tooltip="Canidae"/>
              </a:rPr>
              <a:t>Псовые</a:t>
            </a:r>
            <a:endParaRPr lang="ru-RU" sz="4000" b="1" dirty="0" smtClean="0">
              <a:latin typeface="Corbel" pitchFamily="34" charset="0"/>
            </a:endParaRPr>
          </a:p>
          <a:p>
            <a:pPr eaLnBrk="1" hangingPunct="1"/>
            <a:r>
              <a:rPr lang="ru-RU" sz="4000" b="1" dirty="0" smtClean="0">
                <a:latin typeface="Corbel" pitchFamily="34" charset="0"/>
              </a:rPr>
              <a:t>Род:               </a:t>
            </a:r>
            <a:r>
              <a:rPr lang="ru-RU" sz="4000" b="1" dirty="0" smtClean="0">
                <a:latin typeface="Corbel" pitchFamily="34" charset="0"/>
                <a:hlinkClick r:id="rId7" tooltip="Лисицы"/>
              </a:rPr>
              <a:t>Лисицы</a:t>
            </a:r>
            <a:endParaRPr lang="ru-RU" sz="4000" b="1" dirty="0" smtClean="0">
              <a:latin typeface="Corbel" pitchFamily="34" charset="0"/>
            </a:endParaRPr>
          </a:p>
          <a:p>
            <a:pPr eaLnBrk="1" hangingPunct="1"/>
            <a:r>
              <a:rPr lang="ru-RU" sz="4000" b="1" dirty="0" smtClean="0">
                <a:latin typeface="Corbel" pitchFamily="34" charset="0"/>
              </a:rPr>
              <a:t>Вид:              Обыкновенная лисица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000108"/>
            <a:ext cx="3837806" cy="5120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  <a:latin typeface="Corbel" pitchFamily="34" charset="0"/>
              </a:rPr>
              <a:t>Видовое </a:t>
            </a:r>
            <a:r>
              <a:rPr lang="ru-RU" b="1" dirty="0" smtClean="0">
                <a:solidFill>
                  <a:srgbClr val="002060"/>
                </a:solidFill>
                <a:latin typeface="Corbel" pitchFamily="34" charset="0"/>
              </a:rPr>
              <a:t> название    </a:t>
            </a:r>
            <a:r>
              <a:rPr lang="ru-RU" b="1" dirty="0">
                <a:solidFill>
                  <a:srgbClr val="002060"/>
                </a:solidFill>
                <a:latin typeface="Corbel" pitchFamily="34" charset="0"/>
              </a:rPr>
              <a:t>животного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00034" y="714356"/>
            <a:ext cx="8229600" cy="521744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704949"/>
            <a:ext cx="3816424" cy="30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28596" y="3786190"/>
            <a:ext cx="28575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Corbel" pitchFamily="34" charset="0"/>
              </a:rPr>
              <a:t>Еж европейский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724128" y="6237312"/>
            <a:ext cx="21475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Corbel" pitchFamily="34" charset="0"/>
              </a:rPr>
              <a:t>Тигр уссурийский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4143380"/>
            <a:ext cx="424847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Corbel" pitchFamily="34" charset="0"/>
              </a:rPr>
              <a:t>Запомни</a:t>
            </a:r>
            <a:r>
              <a:rPr lang="ru-RU" sz="2800" dirty="0">
                <a:latin typeface="Corbel" pitchFamily="34" charset="0"/>
              </a:rPr>
              <a:t>, первое слово указывает на род, к которому принадлежит данное животное, а второе на конкретный </a:t>
            </a:r>
            <a:r>
              <a:rPr lang="ru-RU" sz="2800" dirty="0" smtClean="0">
                <a:latin typeface="Corbel" pitchFamily="34" charset="0"/>
              </a:rPr>
              <a:t>вид </a:t>
            </a:r>
            <a:endParaRPr lang="ru-RU" sz="2800" dirty="0">
              <a:latin typeface="Corbe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3964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188640"/>
            <a:ext cx="8363272" cy="5937523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Расположи единицы </a:t>
            </a:r>
            <a:r>
              <a:rPr lang="ru-RU" sz="3600" b="1" dirty="0"/>
              <a:t>классификации в правильном </a:t>
            </a:r>
            <a:r>
              <a:rPr lang="ru-RU" sz="3600" b="1" dirty="0" smtClean="0"/>
              <a:t>порядке, начиная </a:t>
            </a:r>
            <a:r>
              <a:rPr lang="ru-RU" sz="3600" b="1" dirty="0"/>
              <a:t>с </a:t>
            </a:r>
            <a:r>
              <a:rPr lang="ru-RU" sz="3600" b="1" dirty="0" smtClean="0"/>
              <a:t>наименьшей</a:t>
            </a:r>
            <a:endParaRPr lang="ru-RU" sz="3600" b="1" dirty="0"/>
          </a:p>
          <a:p>
            <a:r>
              <a:rPr lang="ru-RU" sz="3600" b="1" dirty="0"/>
              <a:t>Тип</a:t>
            </a:r>
          </a:p>
          <a:p>
            <a:r>
              <a:rPr lang="ru-RU" sz="3600" b="1" dirty="0"/>
              <a:t>Царство</a:t>
            </a:r>
          </a:p>
          <a:p>
            <a:r>
              <a:rPr lang="ru-RU" sz="3600" b="1" dirty="0"/>
              <a:t>Вид</a:t>
            </a:r>
          </a:p>
          <a:p>
            <a:r>
              <a:rPr lang="ru-RU" sz="3600" b="1" dirty="0"/>
              <a:t>Отряд</a:t>
            </a:r>
          </a:p>
          <a:p>
            <a:r>
              <a:rPr lang="ru-RU" sz="3600" b="1" dirty="0"/>
              <a:t>Род</a:t>
            </a:r>
          </a:p>
          <a:p>
            <a:r>
              <a:rPr lang="ru-RU" sz="3600" b="1" dirty="0"/>
              <a:t>Класс</a:t>
            </a:r>
          </a:p>
          <a:p>
            <a:r>
              <a:rPr lang="ru-RU" sz="3600" b="1" dirty="0"/>
              <a:t>Семейство</a:t>
            </a:r>
          </a:p>
        </p:txBody>
      </p:sp>
    </p:spTree>
    <p:extLst>
      <p:ext uri="{BB962C8B-B14F-4D97-AF65-F5344CB8AC3E}">
        <p14:creationId xmlns:p14="http://schemas.microsoft.com/office/powerpoint/2010/main" xmlns="" val="1609597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1142984"/>
            <a:ext cx="8271189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358246" cy="1143000"/>
          </a:xfrm>
        </p:spPr>
        <p:txBody>
          <a:bodyPr>
            <a:normAutofit/>
          </a:bodyPr>
          <a:lstStyle/>
          <a:p>
            <a:r>
              <a:rPr lang="ru-RU" sz="3200" b="1" i="1" dirty="0" smtClean="0"/>
              <a:t>Отличительные черты строения животной клетки 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46670" y="1111799"/>
            <a:ext cx="4897330" cy="5746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32381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296652"/>
            <a:ext cx="8208912" cy="6156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71387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20" y="-22480"/>
          <a:ext cx="8643999" cy="688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/>
                <a:gridCol w="2928957"/>
                <a:gridCol w="3929092"/>
              </a:tblGrid>
              <a:tr h="622391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Corbel" pitchFamily="34" charset="0"/>
                        </a:rPr>
                        <a:t>Признаки </a:t>
                      </a:r>
                      <a:endParaRPr lang="ru-RU" sz="2000" b="1" dirty="0">
                        <a:latin typeface="Corbe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Corbel" pitchFamily="34" charset="0"/>
                        </a:rPr>
                        <a:t>Растения </a:t>
                      </a:r>
                      <a:endParaRPr lang="ru-RU" sz="2000" b="1" dirty="0">
                        <a:latin typeface="Corbe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Corbel" pitchFamily="34" charset="0"/>
                        </a:rPr>
                        <a:t>Животные </a:t>
                      </a:r>
                      <a:endParaRPr lang="ru-RU" sz="2000" b="1" dirty="0">
                        <a:latin typeface="Corbel" pitchFamily="34" charset="0"/>
                      </a:endParaRPr>
                    </a:p>
                  </a:txBody>
                  <a:tcPr/>
                </a:tc>
              </a:tr>
              <a:tr h="553237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Corbel" pitchFamily="34" charset="0"/>
                        </a:rPr>
                        <a:t>Питание </a:t>
                      </a:r>
                      <a:endParaRPr lang="ru-RU" sz="2000" b="1" dirty="0">
                        <a:latin typeface="Corbe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Corbel" pitchFamily="34" charset="0"/>
                        </a:rPr>
                        <a:t>Автотрофное </a:t>
                      </a:r>
                      <a:endParaRPr lang="ru-RU" sz="2000" b="1" dirty="0">
                        <a:latin typeface="Corbe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Corbel" pitchFamily="34" charset="0"/>
                        </a:rPr>
                        <a:t>Гетеротрофное</a:t>
                      </a:r>
                      <a:endParaRPr lang="ru-RU" sz="2000" b="1" dirty="0">
                        <a:latin typeface="Corbel" pitchFamily="34" charset="0"/>
                      </a:endParaRPr>
                    </a:p>
                  </a:txBody>
                  <a:tcPr/>
                </a:tc>
              </a:tr>
              <a:tr h="1670949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Corbel" pitchFamily="34" charset="0"/>
                        </a:rPr>
                        <a:t>Строение клетки</a:t>
                      </a:r>
                    </a:p>
                    <a:p>
                      <a:endParaRPr lang="ru-RU" sz="2000" b="1" dirty="0" smtClean="0">
                        <a:latin typeface="Corbel" pitchFamily="34" charset="0"/>
                      </a:endParaRPr>
                    </a:p>
                    <a:p>
                      <a:endParaRPr lang="ru-RU" sz="2000" b="1" dirty="0" smtClean="0">
                        <a:latin typeface="Corbe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baseline="0" dirty="0" smtClean="0">
                          <a:latin typeface="Corbel" pitchFamily="34" charset="0"/>
                        </a:rPr>
                        <a:t>Запасающее вещество</a:t>
                      </a:r>
                      <a:endParaRPr lang="ru-RU" sz="2000" b="1" dirty="0" smtClean="0">
                        <a:latin typeface="Corbe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Corbel" pitchFamily="34" charset="0"/>
                        </a:rPr>
                        <a:t>Есть целлюлозная оболочка, вакуоли, пластиды.</a:t>
                      </a:r>
                    </a:p>
                    <a:p>
                      <a:r>
                        <a:rPr lang="ru-RU" sz="2000" b="1" dirty="0" smtClean="0">
                          <a:latin typeface="Corbel" pitchFamily="34" charset="0"/>
                        </a:rPr>
                        <a:t>Нет  клеточного центра</a:t>
                      </a:r>
                    </a:p>
                    <a:p>
                      <a:endParaRPr lang="ru-RU" sz="2000" b="1" dirty="0" smtClean="0">
                        <a:latin typeface="Corbel" pitchFamily="34" charset="0"/>
                      </a:endParaRPr>
                    </a:p>
                    <a:p>
                      <a:r>
                        <a:rPr lang="ru-RU" sz="2000" b="1" dirty="0" smtClean="0">
                          <a:latin typeface="Corbel" pitchFamily="34" charset="0"/>
                        </a:rPr>
                        <a:t>Крахмал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Corbel" pitchFamily="34" charset="0"/>
                        </a:rPr>
                        <a:t>Нет вакуоли(</a:t>
                      </a:r>
                      <a:r>
                        <a:rPr lang="ru-RU" sz="2000" b="1" baseline="0" dirty="0" smtClean="0">
                          <a:latin typeface="Corbel" pitchFamily="34" charset="0"/>
                        </a:rPr>
                        <a:t> за исключением пищеварительных</a:t>
                      </a:r>
                      <a:r>
                        <a:rPr lang="ru-RU" sz="2000" b="1" dirty="0" smtClean="0">
                          <a:latin typeface="Corbel" pitchFamily="34" charset="0"/>
                        </a:rPr>
                        <a:t>  у простейших),</a:t>
                      </a:r>
                      <a:r>
                        <a:rPr lang="ru-RU" sz="2000" b="1" baseline="0" dirty="0" smtClean="0">
                          <a:latin typeface="Corbel" pitchFamily="34" charset="0"/>
                        </a:rPr>
                        <a:t> пластид</a:t>
                      </a:r>
                      <a:r>
                        <a:rPr lang="ru-RU" sz="2000" b="1" dirty="0" smtClean="0">
                          <a:latin typeface="Corbel" pitchFamily="34" charset="0"/>
                        </a:rPr>
                        <a:t>.</a:t>
                      </a:r>
                    </a:p>
                    <a:p>
                      <a:r>
                        <a:rPr lang="ru-RU" sz="2000" b="1" dirty="0" smtClean="0">
                          <a:latin typeface="Corbel" pitchFamily="34" charset="0"/>
                        </a:rPr>
                        <a:t>Есть</a:t>
                      </a:r>
                      <a:r>
                        <a:rPr lang="ru-RU" sz="2000" b="1" baseline="0" dirty="0" smtClean="0">
                          <a:latin typeface="Corbel" pitchFamily="34" charset="0"/>
                        </a:rPr>
                        <a:t> клеточный центр</a:t>
                      </a:r>
                      <a:r>
                        <a:rPr lang="ru-RU" sz="2000" b="1" dirty="0" smtClean="0">
                          <a:latin typeface="Corbel" pitchFamily="34" charset="0"/>
                        </a:rPr>
                        <a:t>   </a:t>
                      </a:r>
                    </a:p>
                    <a:p>
                      <a:endParaRPr lang="ru-RU" sz="2000" b="1" dirty="0" smtClean="0">
                        <a:latin typeface="Corbel" pitchFamily="34" charset="0"/>
                      </a:endParaRPr>
                    </a:p>
                    <a:p>
                      <a:r>
                        <a:rPr lang="ru-RU" sz="2000" b="1" dirty="0" smtClean="0">
                          <a:latin typeface="Corbel" pitchFamily="34" charset="0"/>
                        </a:rPr>
                        <a:t>Гликоген</a:t>
                      </a:r>
                      <a:endParaRPr lang="ru-RU" sz="2000" b="1" dirty="0">
                        <a:latin typeface="Corbel" pitchFamily="34" charset="0"/>
                      </a:endParaRPr>
                    </a:p>
                  </a:txBody>
                  <a:tcPr/>
                </a:tc>
              </a:tr>
              <a:tr h="678632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Corbel" pitchFamily="34" charset="0"/>
                        </a:rPr>
                        <a:t>Способность к росту</a:t>
                      </a:r>
                      <a:endParaRPr lang="ru-RU" sz="2000" b="1" dirty="0">
                        <a:latin typeface="Corbe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Corbel" pitchFamily="34" charset="0"/>
                        </a:rPr>
                        <a:t>Неограниченный</a:t>
                      </a:r>
                      <a:r>
                        <a:rPr lang="ru-RU" sz="2000" b="1" baseline="0" dirty="0" smtClean="0">
                          <a:latin typeface="Corbel" pitchFamily="34" charset="0"/>
                        </a:rPr>
                        <a:t> </a:t>
                      </a:r>
                      <a:endParaRPr lang="ru-RU" sz="2000" b="1" dirty="0">
                        <a:latin typeface="Corbe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Corbel" pitchFamily="34" charset="0"/>
                        </a:rPr>
                        <a:t>Ограниченный</a:t>
                      </a:r>
                      <a:endParaRPr lang="ru-RU" sz="2000" b="1" dirty="0">
                        <a:latin typeface="Corbel" pitchFamily="34" charset="0"/>
                      </a:endParaRPr>
                    </a:p>
                  </a:txBody>
                  <a:tcPr/>
                </a:tc>
              </a:tr>
              <a:tr h="568915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Corbel" pitchFamily="34" charset="0"/>
                        </a:rPr>
                        <a:t>Активность в поисках пищи</a:t>
                      </a:r>
                      <a:endParaRPr lang="ru-RU" sz="2000" b="1" dirty="0">
                        <a:latin typeface="Corbe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Corbel" pitchFamily="34" charset="0"/>
                        </a:rPr>
                        <a:t>Не активны</a:t>
                      </a:r>
                      <a:endParaRPr lang="ru-RU" sz="2000" b="1" dirty="0">
                        <a:latin typeface="Corbe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Corbel" pitchFamily="34" charset="0"/>
                        </a:rPr>
                        <a:t>В большинстве случаев</a:t>
                      </a:r>
                      <a:r>
                        <a:rPr lang="ru-RU" sz="2000" b="1" baseline="0" dirty="0" smtClean="0">
                          <a:latin typeface="Corbel" pitchFamily="34" charset="0"/>
                        </a:rPr>
                        <a:t> </a:t>
                      </a:r>
                      <a:r>
                        <a:rPr lang="ru-RU" sz="2000" b="1" dirty="0" smtClean="0">
                          <a:latin typeface="Corbel" pitchFamily="34" charset="0"/>
                        </a:rPr>
                        <a:t>-активны</a:t>
                      </a:r>
                      <a:endParaRPr lang="ru-RU" sz="2000" b="1" dirty="0">
                        <a:latin typeface="Corbel" pitchFamily="34" charset="0"/>
                      </a:endParaRPr>
                    </a:p>
                  </a:txBody>
                  <a:tcPr/>
                </a:tc>
              </a:tr>
              <a:tr h="848959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Corbel" pitchFamily="34" charset="0"/>
                        </a:rPr>
                        <a:t>Органы</a:t>
                      </a:r>
                      <a:r>
                        <a:rPr lang="ru-RU" sz="2000" b="1" baseline="0" dirty="0" smtClean="0">
                          <a:latin typeface="Corbel" pitchFamily="34" charset="0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Corbel" pitchFamily="34" charset="0"/>
                        </a:rPr>
                        <a:t>Вегетативные</a:t>
                      </a:r>
                    </a:p>
                    <a:p>
                      <a:r>
                        <a:rPr lang="ru-RU" sz="2000" b="1" dirty="0" smtClean="0">
                          <a:latin typeface="Corbel" pitchFamily="34" charset="0"/>
                        </a:rPr>
                        <a:t>Генеративные </a:t>
                      </a:r>
                      <a:endParaRPr lang="ru-RU" sz="2000" b="1" dirty="0">
                        <a:latin typeface="Corbe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Corbel" pitchFamily="34" charset="0"/>
                        </a:rPr>
                        <a:t>Соматические. Половые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Corbel" pitchFamily="34" charset="0"/>
                        </a:rPr>
                        <a:t>Органы образуют системы органов</a:t>
                      </a:r>
                    </a:p>
                    <a:p>
                      <a:endParaRPr lang="ru-RU" sz="2000" b="1" dirty="0" smtClean="0">
                        <a:latin typeface="Corbel" pitchFamily="34" charset="0"/>
                      </a:endParaRPr>
                    </a:p>
                  </a:txBody>
                  <a:tcPr/>
                </a:tc>
              </a:tr>
              <a:tr h="1071892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Corbel" pitchFamily="34" charset="0"/>
                        </a:rPr>
                        <a:t>Симметрия тела</a:t>
                      </a:r>
                      <a:endParaRPr lang="ru-RU" sz="2000" b="1" dirty="0">
                        <a:latin typeface="Corbe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Corbel" pitchFamily="34" charset="0"/>
                        </a:rPr>
                        <a:t>    -----</a:t>
                      </a:r>
                      <a:endParaRPr lang="ru-RU" sz="2000" b="1" dirty="0">
                        <a:latin typeface="Corbe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Corbel" pitchFamily="34" charset="0"/>
                        </a:rPr>
                        <a:t>Двусторонняя</a:t>
                      </a:r>
                    </a:p>
                    <a:p>
                      <a:r>
                        <a:rPr lang="ru-RU" sz="2000" b="1" dirty="0" smtClean="0">
                          <a:latin typeface="Corbel" pitchFamily="34" charset="0"/>
                        </a:rPr>
                        <a:t>Лучевая 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85720" y="0"/>
            <a:ext cx="8491772" cy="6601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651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85750" y="571500"/>
            <a:ext cx="8572500" cy="578643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Блок-схема: документ 4"/>
          <p:cNvSpPr/>
          <p:nvPr/>
        </p:nvSpPr>
        <p:spPr>
          <a:xfrm flipH="1">
            <a:off x="642938" y="1357313"/>
            <a:ext cx="7929562" cy="2214562"/>
          </a:xfrm>
          <a:prstGeom prst="flowChartDocumen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/>
            <a:r>
              <a:rPr kumimoji="0" lang="ru-RU" altLang="ru-RU" sz="44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eorgia" pitchFamily="18" charset="0"/>
              </a:rPr>
              <a:t> </a:t>
            </a:r>
            <a:r>
              <a:rPr kumimoji="0" lang="ru-RU" altLang="ru-RU" sz="4400" b="1" i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ПИТАНИЕ</a:t>
            </a:r>
            <a:endParaRPr kumimoji="0" lang="ru-RU" altLang="ru-RU" sz="4400" b="1" i="1">
              <a:solidFill>
                <a:srgbClr val="FF0000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642910" y="3286124"/>
            <a:ext cx="8335556" cy="2214578"/>
            <a:chOff x="642910" y="3286124"/>
            <a:chExt cx="8335556" cy="2214578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6" name="Блок-схема: документ 5"/>
            <p:cNvSpPr/>
            <p:nvPr/>
          </p:nvSpPr>
          <p:spPr>
            <a:xfrm flipV="1">
              <a:off x="642910" y="3286124"/>
              <a:ext cx="7929618" cy="2214578"/>
            </a:xfrm>
            <a:prstGeom prst="flowChartDocumen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115616" y="4026763"/>
              <a:ext cx="7862850" cy="830997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+mn-cs"/>
                </a:rPr>
                <a:t>ГЕТЕРОТРОФНОЕ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321194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85750" y="571500"/>
            <a:ext cx="8572500" cy="578643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Блок-схема: документ 4"/>
          <p:cNvSpPr/>
          <p:nvPr/>
        </p:nvSpPr>
        <p:spPr>
          <a:xfrm flipH="1">
            <a:off x="642938" y="1357313"/>
            <a:ext cx="7929562" cy="2214562"/>
          </a:xfrm>
          <a:prstGeom prst="flowChartDocumen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/>
            <a:r>
              <a:rPr kumimoji="0" lang="ru-RU" altLang="ru-RU" sz="44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eorgia" pitchFamily="18" charset="0"/>
              </a:rPr>
              <a:t> </a:t>
            </a:r>
            <a:r>
              <a:rPr kumimoji="0" lang="ru-RU" altLang="ru-RU" sz="4400" b="1" i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ПЕРЕДВИЖЕНИЕ</a:t>
            </a:r>
            <a:endParaRPr kumimoji="0" lang="ru-RU" altLang="ru-RU" sz="4400" b="1" i="1">
              <a:solidFill>
                <a:srgbClr val="FF0000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642910" y="3286124"/>
            <a:ext cx="8335556" cy="2310299"/>
            <a:chOff x="642910" y="3286124"/>
            <a:chExt cx="8335556" cy="2310299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6" name="Блок-схема: документ 5"/>
            <p:cNvSpPr/>
            <p:nvPr/>
          </p:nvSpPr>
          <p:spPr>
            <a:xfrm flipV="1">
              <a:off x="642910" y="3286124"/>
              <a:ext cx="7929618" cy="2214578"/>
            </a:xfrm>
            <a:prstGeom prst="flowChartDocumen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115616" y="4026763"/>
              <a:ext cx="7862850" cy="156966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+mn-cs"/>
                </a:rPr>
                <a:t>ПОДВИЖНО,ЧТО СОВЕРШЕННО НЕОБХОДИМО ДЛЯ ДОБЫВАНИЯ ПИЩИ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005652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85750" y="571500"/>
            <a:ext cx="8572500" cy="578643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Блок-схема: документ 4"/>
          <p:cNvSpPr/>
          <p:nvPr/>
        </p:nvSpPr>
        <p:spPr>
          <a:xfrm flipH="1">
            <a:off x="642938" y="1357313"/>
            <a:ext cx="7929562" cy="2214562"/>
          </a:xfrm>
          <a:prstGeom prst="flowChartDocumen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/>
            <a:r>
              <a:rPr kumimoji="0" lang="ru-RU" altLang="ru-RU" sz="44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eorgia" pitchFamily="18" charset="0"/>
              </a:rPr>
              <a:t> </a:t>
            </a:r>
            <a:r>
              <a:rPr kumimoji="0" lang="ru-RU" altLang="ru-RU" sz="4400" b="1" i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РОСТ</a:t>
            </a:r>
            <a:endParaRPr kumimoji="0" lang="ru-RU" altLang="ru-RU" sz="4400" b="1" i="1">
              <a:solidFill>
                <a:srgbClr val="FF0000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642910" y="3286124"/>
            <a:ext cx="7929618" cy="2214578"/>
            <a:chOff x="642910" y="3286124"/>
            <a:chExt cx="7929618" cy="2214578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6" name="Блок-схема: документ 5"/>
            <p:cNvSpPr/>
            <p:nvPr/>
          </p:nvSpPr>
          <p:spPr>
            <a:xfrm flipV="1">
              <a:off x="642910" y="3286124"/>
              <a:ext cx="7929618" cy="2214578"/>
            </a:xfrm>
            <a:prstGeom prst="flowChartDocumen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259632" y="3933056"/>
              <a:ext cx="7286786" cy="646331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+mn-cs"/>
                </a:rPr>
                <a:t>ОГРАНИЧЕННЫЙ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906306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43438" y="260648"/>
            <a:ext cx="4043361" cy="626469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3600" dirty="0">
                <a:latin typeface="+mj-lt"/>
              </a:rPr>
              <a:t>Основоположником зоологии </a:t>
            </a:r>
            <a:r>
              <a:rPr lang="ru-RU" sz="3600" dirty="0" smtClean="0">
                <a:latin typeface="+mj-lt"/>
              </a:rPr>
              <a:t>считается </a:t>
            </a:r>
            <a:r>
              <a:rPr lang="ru-RU" sz="3600" dirty="0">
                <a:latin typeface="+mj-lt"/>
              </a:rPr>
              <a:t>Аристотель, который первым в задумался о делении животных на группы</a:t>
            </a:r>
            <a:r>
              <a:rPr lang="ru-RU" sz="3600" dirty="0" smtClean="0">
                <a:latin typeface="+mj-lt"/>
              </a:rPr>
              <a:t>.</a:t>
            </a:r>
          </a:p>
          <a:p>
            <a:pPr>
              <a:buNone/>
            </a:pPr>
            <a:r>
              <a:rPr lang="ru-RU" sz="3600" dirty="0" smtClean="0">
                <a:latin typeface="+mj-lt"/>
              </a:rPr>
              <a:t> </a:t>
            </a:r>
            <a:r>
              <a:rPr lang="ru-RU" sz="3600" dirty="0">
                <a:latin typeface="+mj-lt"/>
              </a:rPr>
              <a:t>Он разделил их на  животные с кровью и бескровные. </a:t>
            </a:r>
            <a:r>
              <a:rPr lang="ru-RU" sz="3600" dirty="0" smtClean="0">
                <a:latin typeface="+mj-lt"/>
              </a:rPr>
              <a:t> </a:t>
            </a:r>
            <a:endParaRPr lang="ru-RU" sz="3600" dirty="0">
              <a:latin typeface="+mj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7940" y="391821"/>
            <a:ext cx="3832621" cy="5096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71183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85750" y="571500"/>
            <a:ext cx="8572500" cy="578643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Блок-схема: документ 4"/>
          <p:cNvSpPr/>
          <p:nvPr/>
        </p:nvSpPr>
        <p:spPr>
          <a:xfrm flipH="1">
            <a:off x="642938" y="1357313"/>
            <a:ext cx="7929562" cy="2214562"/>
          </a:xfrm>
          <a:prstGeom prst="flowChartDocumen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/>
            <a:r>
              <a:rPr kumimoji="0" lang="ru-RU" altLang="ru-RU" sz="4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СИММЕТРИЯ  ТЕЛА </a:t>
            </a:r>
            <a:endParaRPr kumimoji="0" lang="ru-RU" altLang="ru-RU" sz="4400">
              <a:solidFill>
                <a:schemeClr val="bg1"/>
              </a:solidFill>
            </a:endParaRPr>
          </a:p>
        </p:txBody>
      </p:sp>
      <p:grpSp>
        <p:nvGrpSpPr>
          <p:cNvPr id="2" name="Группа 7"/>
          <p:cNvGrpSpPr/>
          <p:nvPr/>
        </p:nvGrpSpPr>
        <p:grpSpPr>
          <a:xfrm>
            <a:off x="642910" y="3286124"/>
            <a:ext cx="7929618" cy="2214578"/>
            <a:chOff x="642910" y="3286124"/>
            <a:chExt cx="7929618" cy="2214578"/>
          </a:xfrm>
          <a:solidFill>
            <a:schemeClr val="tx2">
              <a:lumMod val="50000"/>
            </a:schemeClr>
          </a:solidFill>
        </p:grpSpPr>
        <p:sp>
          <p:nvSpPr>
            <p:cNvPr id="6" name="Блок-схема: документ 5"/>
            <p:cNvSpPr/>
            <p:nvPr/>
          </p:nvSpPr>
          <p:spPr>
            <a:xfrm flipV="1">
              <a:off x="642910" y="3286124"/>
              <a:ext cx="7929618" cy="2214578"/>
            </a:xfrm>
            <a:prstGeom prst="flowChartDocumen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403648" y="4026763"/>
              <a:ext cx="7018860" cy="1200329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+mn-cs"/>
                </a:rPr>
                <a:t>ДВУСТОРОННЯЯ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+mn-cs"/>
                </a:rPr>
                <a:t>ЛУЧЕВАЯ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022368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85750" y="571500"/>
            <a:ext cx="8572500" cy="578643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Блок-схема: документ 4"/>
          <p:cNvSpPr/>
          <p:nvPr/>
        </p:nvSpPr>
        <p:spPr>
          <a:xfrm flipH="1">
            <a:off x="642938" y="1357313"/>
            <a:ext cx="7929562" cy="2214562"/>
          </a:xfrm>
          <a:prstGeom prst="flowChartDocumen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/>
            <a:r>
              <a:rPr kumimoji="0" lang="ru-RU" altLang="ru-RU" sz="44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eorgia" pitchFamily="18" charset="0"/>
              </a:rPr>
              <a:t>СТРОЕНИЕ КЛЕТОК </a:t>
            </a:r>
            <a:endParaRPr kumimoji="0" lang="ru-RU" altLang="ru-RU" sz="4400">
              <a:solidFill>
                <a:srgbClr val="FFFFFF"/>
              </a:solidFill>
            </a:endParaRPr>
          </a:p>
        </p:txBody>
      </p:sp>
      <p:grpSp>
        <p:nvGrpSpPr>
          <p:cNvPr id="2" name="Группа 7"/>
          <p:cNvGrpSpPr/>
          <p:nvPr/>
        </p:nvGrpSpPr>
        <p:grpSpPr>
          <a:xfrm>
            <a:off x="642910" y="3286124"/>
            <a:ext cx="8321578" cy="2802742"/>
            <a:chOff x="642910" y="3286124"/>
            <a:chExt cx="9159500" cy="2802742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6" name="Блок-схема: документ 5"/>
            <p:cNvSpPr/>
            <p:nvPr/>
          </p:nvSpPr>
          <p:spPr>
            <a:xfrm flipV="1">
              <a:off x="642910" y="3286124"/>
              <a:ext cx="7929618" cy="2214578"/>
            </a:xfrm>
            <a:prstGeom prst="flowChartDocumen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83568" y="4026763"/>
              <a:ext cx="9118842" cy="2062103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+mn-cs"/>
                </a:rPr>
                <a:t>Нет жесткой клеточной стенки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+mn-cs"/>
                </a:rPr>
                <a:t>Нет хлоропластов и пластид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+mn-cs"/>
                </a:rPr>
                <a:t>Вакуоли небольшие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41178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85750" y="571500"/>
            <a:ext cx="8572500" cy="5786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Блок-схема: документ 4"/>
          <p:cNvSpPr/>
          <p:nvPr/>
        </p:nvSpPr>
        <p:spPr>
          <a:xfrm flipH="1">
            <a:off x="642938" y="1357313"/>
            <a:ext cx="7929562" cy="2214562"/>
          </a:xfrm>
          <a:prstGeom prst="flowChartDocumen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/>
            <a:r>
              <a:rPr kumimoji="0" lang="ru-RU" altLang="ru-RU" sz="44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eorgia" pitchFamily="18" charset="0"/>
              </a:rPr>
              <a:t>Системы органов </a:t>
            </a:r>
            <a:endParaRPr kumimoji="0" lang="ru-RU" altLang="ru-RU" sz="4400">
              <a:solidFill>
                <a:srgbClr val="FFFFFF"/>
              </a:solidFill>
            </a:endParaRPr>
          </a:p>
        </p:txBody>
      </p:sp>
      <p:grpSp>
        <p:nvGrpSpPr>
          <p:cNvPr id="2" name="Группа 7"/>
          <p:cNvGrpSpPr/>
          <p:nvPr/>
        </p:nvGrpSpPr>
        <p:grpSpPr>
          <a:xfrm>
            <a:off x="642910" y="3286124"/>
            <a:ext cx="7929618" cy="2310299"/>
            <a:chOff x="642910" y="3286124"/>
            <a:chExt cx="7929618" cy="2310299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6" name="Блок-схема: документ 5"/>
            <p:cNvSpPr/>
            <p:nvPr/>
          </p:nvSpPr>
          <p:spPr>
            <a:xfrm flipV="1">
              <a:off x="642910" y="3286124"/>
              <a:ext cx="7929618" cy="2214578"/>
            </a:xfrm>
            <a:prstGeom prst="flowChartDocumen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971600" y="4026763"/>
              <a:ext cx="6973931" cy="156966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+mn-cs"/>
                </a:rPr>
                <a:t>Дыхательная, нервная, выделительная и др.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331415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85750" y="571500"/>
            <a:ext cx="8572500" cy="578643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Блок-схема: документ 4"/>
          <p:cNvSpPr/>
          <p:nvPr/>
        </p:nvSpPr>
        <p:spPr>
          <a:xfrm flipH="1">
            <a:off x="642938" y="1357313"/>
            <a:ext cx="7929562" cy="2214562"/>
          </a:xfrm>
          <a:prstGeom prst="flowChartDocumen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/>
            <a:r>
              <a:rPr kumimoji="0" lang="ru-RU" altLang="ru-RU" sz="4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раздражимость</a:t>
            </a:r>
            <a:r>
              <a:rPr kumimoji="0" lang="ru-RU" altLang="ru-RU" sz="44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 </a:t>
            </a:r>
            <a:endParaRPr kumimoji="0" lang="ru-RU" altLang="ru-RU" sz="4400">
              <a:solidFill>
                <a:srgbClr val="FFFFFF"/>
              </a:solidFill>
            </a:endParaRPr>
          </a:p>
        </p:txBody>
      </p:sp>
      <p:grpSp>
        <p:nvGrpSpPr>
          <p:cNvPr id="2" name="Группа 7"/>
          <p:cNvGrpSpPr/>
          <p:nvPr/>
        </p:nvGrpSpPr>
        <p:grpSpPr>
          <a:xfrm>
            <a:off x="642910" y="3286124"/>
            <a:ext cx="7929618" cy="2214578"/>
            <a:chOff x="642910" y="3286124"/>
            <a:chExt cx="7929618" cy="2214578"/>
          </a:xfrm>
          <a:solidFill>
            <a:schemeClr val="bg1">
              <a:lumMod val="95000"/>
            </a:schemeClr>
          </a:solidFill>
        </p:grpSpPr>
        <p:sp>
          <p:nvSpPr>
            <p:cNvPr id="6" name="Блок-схема: документ 5"/>
            <p:cNvSpPr/>
            <p:nvPr/>
          </p:nvSpPr>
          <p:spPr>
            <a:xfrm flipV="1">
              <a:off x="642910" y="3286124"/>
              <a:ext cx="7929618" cy="2214578"/>
            </a:xfrm>
            <a:prstGeom prst="flowChartDocumen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714480" y="4098201"/>
              <a:ext cx="6271268" cy="1323439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+mn-cs"/>
                </a:rPr>
                <a:t> </a:t>
              </a:r>
              <a:r>
                <a:rPr lang="ru-RU" sz="3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+mn-cs"/>
                </a:rPr>
                <a:t>регулируется гормонами и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+mn-cs"/>
                </a:rPr>
                <a:t> нервной системой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067915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785794"/>
            <a:ext cx="8229600" cy="5451518"/>
          </a:xfrm>
        </p:spPr>
        <p:txBody>
          <a:bodyPr>
            <a:normAutofit/>
          </a:bodyPr>
          <a:lstStyle/>
          <a:p>
            <a:r>
              <a:rPr lang="ru-RU" sz="3600" b="1" i="1" dirty="0" smtClean="0"/>
              <a:t>1. </a:t>
            </a:r>
            <a:r>
              <a:rPr lang="ru-RU" sz="3600" b="1" i="1" dirty="0"/>
              <a:t>Ж</a:t>
            </a:r>
            <a:r>
              <a:rPr lang="ru-RU" sz="3600" b="1" i="1" dirty="0" smtClean="0"/>
              <a:t>ивотные </a:t>
            </a:r>
            <a:endParaRPr lang="ru-RU" sz="3600" b="1" i="1" dirty="0"/>
          </a:p>
          <a:p>
            <a:r>
              <a:rPr lang="ru-RU" sz="3600" b="1" i="1" dirty="0" smtClean="0"/>
              <a:t>2.Одноклеточные, многоклеточные</a:t>
            </a:r>
            <a:endParaRPr lang="ru-RU" sz="3600" b="1" i="1" dirty="0"/>
          </a:p>
          <a:p>
            <a:r>
              <a:rPr lang="ru-RU" sz="3600" b="1" i="1" dirty="0" smtClean="0"/>
              <a:t>3. Растут, двигаются, питаются</a:t>
            </a:r>
            <a:endParaRPr lang="ru-RU" sz="3600" b="1" i="1" dirty="0"/>
          </a:p>
          <a:p>
            <a:r>
              <a:rPr lang="ru-RU" sz="3600" b="1" i="1" dirty="0" smtClean="0"/>
              <a:t>4. </a:t>
            </a:r>
            <a:r>
              <a:rPr lang="ru-RU" sz="3600" b="1" i="1" dirty="0"/>
              <a:t>М</a:t>
            </a:r>
            <a:r>
              <a:rPr lang="ru-RU" sz="3600" b="1" i="1" dirty="0" smtClean="0"/>
              <a:t>ногочисленное царство живых организмов </a:t>
            </a:r>
            <a:endParaRPr lang="ru-RU" sz="3600" b="1" i="1" dirty="0"/>
          </a:p>
          <a:p>
            <a:r>
              <a:rPr lang="ru-RU" sz="3600" b="1" i="1" dirty="0" smtClean="0"/>
              <a:t>5.Фауна</a:t>
            </a:r>
            <a:endParaRPr lang="ru-RU" sz="3600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214290"/>
            <a:ext cx="70723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Составление </a:t>
            </a:r>
            <a:r>
              <a:rPr lang="ru-RU" sz="2400" b="1" dirty="0" err="1" smtClean="0">
                <a:solidFill>
                  <a:srgbClr val="002060"/>
                </a:solidFill>
              </a:rPr>
              <a:t>синквейна</a:t>
            </a:r>
            <a:r>
              <a:rPr lang="ru-RU" sz="2400" b="1" dirty="0" smtClean="0">
                <a:solidFill>
                  <a:srgbClr val="002060"/>
                </a:solidFill>
              </a:rPr>
              <a:t>  по теме «Животные»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995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50" y="214313"/>
            <a:ext cx="8501063" cy="6357937"/>
          </a:xfrm>
        </p:spPr>
        <p:txBody>
          <a:bodyPr rtlCol="0">
            <a:normAutofit fontScale="25000" lnSpcReduction="20000"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100" b="1" i="1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11100" b="1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1 Гетеротрофный тип питания</a:t>
            </a:r>
            <a:endParaRPr lang="ru-RU" sz="11100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100" b="1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2.       Автотрофный тип питания</a:t>
            </a:r>
            <a:endParaRPr lang="ru-RU" sz="11100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100" b="1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3.       </a:t>
            </a:r>
            <a:r>
              <a:rPr lang="ru-RU" sz="12800" b="1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Ограниченный рост</a:t>
            </a:r>
            <a:endParaRPr lang="ru-RU" sz="12800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2800" b="1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4.       Неограниченный рост</a:t>
            </a:r>
            <a:endParaRPr lang="ru-RU" sz="12800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2800" b="1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5.       В клетках отсутствует клеточная стенка</a:t>
            </a:r>
            <a:endParaRPr lang="ru-RU" sz="12800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100" b="1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6.       Регуляцию обмена веществ в организме        осуществляют         системы органов</a:t>
            </a:r>
            <a:endParaRPr lang="ru-RU" sz="11100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100" b="1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7</a:t>
            </a:r>
            <a:r>
              <a:rPr lang="ru-RU" sz="12800" b="1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.       Четкая симметрия тела </a:t>
            </a:r>
            <a:r>
              <a:rPr lang="ru-RU" sz="11100" b="1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(лучевая, двусторонняя) </a:t>
            </a:r>
            <a:endParaRPr lang="ru-RU" sz="11100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100" b="1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8.      </a:t>
            </a:r>
            <a:r>
              <a:rPr lang="ru-RU" sz="12800" b="1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Наличие хлоропластов </a:t>
            </a:r>
            <a:r>
              <a:rPr lang="ru-RU" sz="11100" b="1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содержащих пигмент хлорофилл </a:t>
            </a:r>
            <a:endParaRPr lang="ru-RU" sz="11100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100" b="1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9</a:t>
            </a:r>
            <a:r>
              <a:rPr lang="ru-RU" sz="12800" b="1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.       Подвижны</a:t>
            </a:r>
            <a:r>
              <a:rPr lang="ru-RU" sz="11100" b="1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, обладают специальными органами движения.</a:t>
            </a:r>
            <a:endParaRPr lang="ru-RU" sz="11100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2800" b="1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10.     Неподвижны </a:t>
            </a:r>
            <a:endParaRPr lang="ru-RU" sz="12800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rbel" pitchFamily="34" charset="0"/>
              </a:rPr>
              <a:t>Рефлексия</a:t>
            </a:r>
            <a:endParaRPr lang="ru-RU" dirty="0">
              <a:latin typeface="Corbe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447800"/>
            <a:ext cx="8258204" cy="4572000"/>
          </a:xfrm>
        </p:spPr>
        <p:txBody>
          <a:bodyPr/>
          <a:lstStyle/>
          <a:p>
            <a:r>
              <a:rPr lang="ru-RU" sz="3600" b="1" i="1" dirty="0" smtClean="0">
                <a:latin typeface="+mj-lt"/>
              </a:rPr>
              <a:t>1."Я понял (</a:t>
            </a:r>
            <a:r>
              <a:rPr lang="ru-RU" sz="3600" b="1" i="1" dirty="0" err="1" smtClean="0">
                <a:latin typeface="+mj-lt"/>
              </a:rPr>
              <a:t>ла</a:t>
            </a:r>
            <a:r>
              <a:rPr lang="ru-RU" sz="3600" b="1" i="1" dirty="0" smtClean="0">
                <a:latin typeface="+mj-lt"/>
              </a:rPr>
              <a:t>), что…";</a:t>
            </a:r>
            <a:endParaRPr lang="ru-RU" sz="3600" b="1" dirty="0" smtClean="0">
              <a:latin typeface="+mj-lt"/>
            </a:endParaRPr>
          </a:p>
          <a:p>
            <a:r>
              <a:rPr lang="ru-RU" sz="3600" b="1" i="1" dirty="0" smtClean="0">
                <a:latin typeface="+mj-lt"/>
              </a:rPr>
              <a:t>2."Теперь я могу…";</a:t>
            </a:r>
            <a:endParaRPr lang="ru-RU" sz="3600" b="1" dirty="0" smtClean="0">
              <a:latin typeface="+mj-lt"/>
            </a:endParaRPr>
          </a:p>
          <a:p>
            <a:r>
              <a:rPr lang="ru-RU" sz="3600" b="1" i="1" dirty="0" smtClean="0">
                <a:latin typeface="+mj-lt"/>
              </a:rPr>
              <a:t>3."Я научилась(</a:t>
            </a:r>
            <a:r>
              <a:rPr lang="ru-RU" sz="3600" b="1" i="1" dirty="0" err="1" smtClean="0">
                <a:latin typeface="+mj-lt"/>
              </a:rPr>
              <a:t>ся</a:t>
            </a:r>
            <a:r>
              <a:rPr lang="ru-RU" sz="3600" b="1" i="1" dirty="0" smtClean="0">
                <a:latin typeface="+mj-lt"/>
              </a:rPr>
              <a:t>)…";</a:t>
            </a:r>
            <a:endParaRPr lang="ru-RU" sz="3600" b="1" dirty="0" smtClean="0">
              <a:latin typeface="+mj-lt"/>
            </a:endParaRPr>
          </a:p>
          <a:p>
            <a:r>
              <a:rPr lang="ru-RU" sz="3600" b="1" dirty="0" smtClean="0">
                <a:latin typeface="+mj-lt"/>
              </a:rPr>
              <a:t>4. Хотелось бы</a:t>
            </a:r>
            <a:r>
              <a:rPr lang="ru-RU" sz="3600" b="1" smtClean="0">
                <a:latin typeface="+mj-lt"/>
              </a:rPr>
              <a:t>, чтобы…</a:t>
            </a:r>
            <a:endParaRPr lang="ru-RU" sz="3600" b="1" dirty="0" smtClean="0">
              <a:latin typeface="+mj-lt"/>
            </a:endParaRPr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Используемые ресурсы</a:t>
            </a:r>
          </a:p>
          <a:p>
            <a:r>
              <a:rPr lang="ru-RU" dirty="0" smtClean="0"/>
              <a:t>1 Среды жизни </a:t>
            </a: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files.school-collection.edu.ru/dlrstore/000003a7-1000-4ddd-625d-520046bb2fdf/31_1.swf</a:t>
            </a:r>
            <a:endParaRPr lang="ru-RU" dirty="0" smtClean="0"/>
          </a:p>
          <a:p>
            <a:r>
              <a:rPr lang="ru-RU" dirty="0"/>
              <a:t>2 Животные одноклеточные и </a:t>
            </a:r>
            <a:r>
              <a:rPr lang="ru-RU" dirty="0" smtClean="0"/>
              <a:t>многоклеточные </a:t>
            </a:r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files.school-collection.edu.ru/dlrstore/000003a9-1000-4ddd-d4a4-010046bb2fe0/31_6.swf</a:t>
            </a:r>
            <a:endParaRPr lang="ru-RU" dirty="0" smtClean="0"/>
          </a:p>
          <a:p>
            <a:r>
              <a:rPr lang="ru-RU" dirty="0" smtClean="0"/>
              <a:t>3Многообразие организмов.</a:t>
            </a:r>
            <a:r>
              <a:rPr lang="en-US" dirty="0" smtClean="0"/>
              <a:t>http</a:t>
            </a:r>
            <a:r>
              <a:rPr lang="en-US" dirty="0"/>
              <a:t>://</a:t>
            </a:r>
            <a:r>
              <a:rPr lang="en-US" dirty="0" smtClean="0"/>
              <a:t>files.school-collection.edu.ru/dlrstore/000003a7-1000-4ddd-625d-520046bb2fdf/31_1.swf</a:t>
            </a:r>
            <a:endParaRPr lang="ru-RU" dirty="0" smtClean="0"/>
          </a:p>
          <a:p>
            <a:r>
              <a:rPr lang="ru-RU" dirty="0" smtClean="0"/>
              <a:t>4 Симметрия тела.</a:t>
            </a:r>
            <a:r>
              <a:rPr lang="en-US" dirty="0"/>
              <a:t> </a:t>
            </a:r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files.school-collection.edu.ru/dlrstore/000003aa-1000-4ddd-a156-0c0046bb2fe0/31_5.jpg</a:t>
            </a:r>
            <a:endParaRPr lang="ru-RU" dirty="0" smtClean="0"/>
          </a:p>
          <a:p>
            <a:r>
              <a:rPr lang="ru-RU" dirty="0" smtClean="0"/>
              <a:t>5.Характериные признаки животных</a:t>
            </a:r>
          </a:p>
          <a:p>
            <a:r>
              <a:rPr lang="en-US" dirty="0" smtClean="0">
                <a:hlinkClick r:id="rId5"/>
              </a:rPr>
              <a:t>http</a:t>
            </a:r>
            <a:r>
              <a:rPr lang="en-US" dirty="0">
                <a:hlinkClick r:id="rId5"/>
              </a:rPr>
              <a:t>://</a:t>
            </a:r>
            <a:r>
              <a:rPr lang="en-US" dirty="0" smtClean="0">
                <a:hlinkClick r:id="rId5"/>
              </a:rPr>
              <a:t>files.school-collection.edu.ru/dlrstore/000003a8-1000-4ddd-a343-620046bb2fdf/31_2.jpg</a:t>
            </a:r>
            <a:endParaRPr lang="ru-RU" dirty="0" smtClean="0"/>
          </a:p>
          <a:p>
            <a:r>
              <a:rPr lang="ru-RU" dirty="0" smtClean="0"/>
              <a:t>6. Значение животных </a:t>
            </a:r>
            <a:r>
              <a:rPr lang="en-US" dirty="0">
                <a:hlinkClick r:id="rId6"/>
              </a:rPr>
              <a:t>http://files.school-collection.edu.ru/dlrstore/0f92f6fe-df7d-4f58-b709-303095d47b29/%5BBI7GI_1-01%5D_%</a:t>
            </a:r>
            <a:r>
              <a:rPr lang="en-US" dirty="0" smtClean="0">
                <a:hlinkClick r:id="rId6"/>
              </a:rPr>
              <a:t>5BIL_04%5D.swf</a:t>
            </a:r>
            <a:endParaRPr lang="ru-RU" dirty="0" smtClean="0"/>
          </a:p>
          <a:p>
            <a:r>
              <a:rPr lang="ru-RU" dirty="0" smtClean="0"/>
              <a:t>7.Систематика животных </a:t>
            </a:r>
            <a:r>
              <a:rPr lang="en-US" dirty="0">
                <a:hlinkClick r:id="rId7"/>
              </a:rPr>
              <a:t>http://files.school-collection.edu.ru/dlrstore/7b16e17d-0a01-022a-0189-a7732ace0e0a/%5BBIO7_01-03%5D_%</a:t>
            </a:r>
            <a:r>
              <a:rPr lang="en-US" dirty="0" smtClean="0">
                <a:hlinkClick r:id="rId7"/>
              </a:rPr>
              <a:t>5BIM_01%5D.swf</a:t>
            </a:r>
            <a:endParaRPr lang="ru-RU" dirty="0" smtClean="0"/>
          </a:p>
          <a:p>
            <a:r>
              <a:rPr lang="ru-RU" dirty="0" smtClean="0"/>
              <a:t>8 Аристотель </a:t>
            </a:r>
            <a:r>
              <a:rPr lang="en-US" dirty="0" smtClean="0">
                <a:hlinkClick r:id="rId8"/>
              </a:rPr>
              <a:t>http</a:t>
            </a:r>
            <a:r>
              <a:rPr lang="en-US" dirty="0">
                <a:hlinkClick r:id="rId8"/>
              </a:rPr>
              <a:t>://files.school-collection.edu.ru/dlrstore/7b16e35b-0a01-022a-007e-fa96f0b10a63/%5BBIO7_01-05%5D_%</a:t>
            </a:r>
            <a:r>
              <a:rPr lang="en-US" dirty="0" smtClean="0">
                <a:hlinkClick r:id="rId8"/>
              </a:rPr>
              <a:t>5BPF_01%5D.jpg</a:t>
            </a:r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2180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http://fishing.kz/images/stories/animals/siberian-roe-deer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767042"/>
            <a:ext cx="3286116" cy="4090958"/>
          </a:xfrm>
          <a:prstGeom prst="rect">
            <a:avLst/>
          </a:prstGeom>
          <a:noFill/>
        </p:spPr>
      </p:pic>
      <p:pic>
        <p:nvPicPr>
          <p:cNvPr id="27656" name="Picture 8" descr="http://im4-tub-ru.yandex.net/i?id=95533794-01-72&amp;n=2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1571612"/>
            <a:ext cx="1714512" cy="1993619"/>
          </a:xfrm>
          <a:prstGeom prst="rect">
            <a:avLst/>
          </a:prstGeom>
          <a:noFill/>
        </p:spPr>
      </p:pic>
      <p:pic>
        <p:nvPicPr>
          <p:cNvPr id="27650" name="Picture 2" descr="http://os1.i.ua/3/1/7996840_38cffbf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64291" y="3429000"/>
            <a:ext cx="3387182" cy="342900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0364" y="1571612"/>
            <a:ext cx="2752141" cy="1828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00034" y="285728"/>
            <a:ext cx="8363272" cy="5904656"/>
          </a:xfrm>
        </p:spPr>
        <p:txBody>
          <a:bodyPr/>
          <a:lstStyle/>
          <a:p>
            <a:r>
              <a:rPr lang="ru-RU" dirty="0">
                <a:latin typeface="Corbel" pitchFamily="34" charset="0"/>
              </a:rPr>
              <a:t>.«Зоология- наука о животных, имеющих свою историю, свои методы исследования, специальные разделы и даже включающая специальные науки»</a:t>
            </a:r>
          </a:p>
        </p:txBody>
      </p:sp>
      <p:pic>
        <p:nvPicPr>
          <p:cNvPr id="27654" name="Picture 6" descr="http://www.sunhome.ru/UsersGallery/112007/1211831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714612" y="3429000"/>
            <a:ext cx="2812850" cy="3429000"/>
          </a:xfrm>
          <a:prstGeom prst="rect">
            <a:avLst/>
          </a:prstGeom>
          <a:noFill/>
        </p:spPr>
      </p:pic>
      <p:pic>
        <p:nvPicPr>
          <p:cNvPr id="27658" name="Picture 10" descr="http://www.agroatlas.ru/content/pests/Pieris_brassicae/Pieris_brassicae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286512" y="1500174"/>
            <a:ext cx="2286016" cy="17177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5135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4550" y="214290"/>
            <a:ext cx="8899450" cy="6215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93727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4234500526"/>
              </p:ext>
            </p:extLst>
          </p:nvPr>
        </p:nvGraphicFramePr>
        <p:xfrm>
          <a:off x="323528" y="260647"/>
          <a:ext cx="8640959" cy="6567111"/>
        </p:xfrm>
        <a:graphic>
          <a:graphicData uri="http://schemas.openxmlformats.org/drawingml/2006/table">
            <a:tbl>
              <a:tblPr firstRow="1" firstCol="1" bandRow="1"/>
              <a:tblGrid>
                <a:gridCol w="2872735"/>
                <a:gridCol w="2884112"/>
                <a:gridCol w="2884112"/>
              </a:tblGrid>
              <a:tr h="416150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Corbel" pitchFamily="34" charset="0"/>
                          <a:ea typeface="Calibri"/>
                          <a:cs typeface="Times New Roman"/>
                        </a:rPr>
                        <a:t>  Сходство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Corbel" pitchFamily="34" charset="0"/>
                          <a:ea typeface="Calibri"/>
                          <a:cs typeface="Times New Roman"/>
                        </a:rPr>
                        <a:t>Различия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5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Corbel" pitchFamily="34" charset="0"/>
                          <a:ea typeface="Calibri"/>
                          <a:cs typeface="Times New Roman"/>
                        </a:rPr>
                        <a:t>Одноклеточные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Corbel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Corbel" pitchFamily="34" charset="0"/>
                          <a:ea typeface="Calibri"/>
                          <a:cs typeface="Times New Roman"/>
                        </a:rPr>
                        <a:t>Многоклеточные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2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Corbel" pitchFamily="34" charset="0"/>
                          <a:ea typeface="Calibri"/>
                          <a:cs typeface="Times New Roman"/>
                        </a:rPr>
                        <a:t>1.В клеточном строении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Corbel" pitchFamily="34" charset="0"/>
                          <a:ea typeface="Calibri"/>
                          <a:cs typeface="Times New Roman"/>
                        </a:rPr>
                        <a:t>2.В процессах жизнедеятельности: дышат, питаются, передвигаются, выделяют продукты обмена, раздражаются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Corbel" pitchFamily="34" charset="0"/>
                          <a:ea typeface="Calibri"/>
                          <a:cs typeface="Times New Roman"/>
                        </a:rPr>
                        <a:t>1.Тело состоит из одной клетки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Corbel" pitchFamily="34" charset="0"/>
                          <a:ea typeface="Calibri"/>
                          <a:cs typeface="Times New Roman"/>
                        </a:rPr>
                        <a:t>1.Тело состоит из различных типов клеток, специализированных в выполнении определенных функций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Corbel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0441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Corbel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Corbel" pitchFamily="34" charset="0"/>
                          <a:ea typeface="Calibri"/>
                          <a:cs typeface="Times New Roman"/>
                        </a:rPr>
                        <a:t>2.Микроскопические  размеры тела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Corbel" pitchFamily="34" charset="0"/>
                          <a:ea typeface="Calibri"/>
                          <a:cs typeface="Times New Roman"/>
                        </a:rPr>
                        <a:t>2. Клетки образуют  ткани, ткана-органы, органы- системы органов.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Corbel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Corbel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Corbel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4190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Среды жизни и места обитания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9" y="428604"/>
            <a:ext cx="8898939" cy="6143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71736" y="3000372"/>
            <a:ext cx="53103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Corbel" pitchFamily="34" charset="0"/>
              </a:rPr>
              <a:t>Основные среды обитания животных – это водная, наземно-воздушная </a:t>
            </a:r>
            <a:r>
              <a:rPr lang="ru-RU" sz="2400" dirty="0" smtClean="0">
                <a:latin typeface="Corbel" pitchFamily="34" charset="0"/>
              </a:rPr>
              <a:t>и  почвенная. Нельзя забывать и об организменной среде обитания</a:t>
            </a:r>
            <a:endParaRPr lang="ru-RU" sz="2400" dirty="0">
              <a:latin typeface="Corbe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853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Медузы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15074" y="4929198"/>
            <a:ext cx="2571768" cy="1715349"/>
          </a:xfrm>
          <a:prstGeom prst="rect">
            <a:avLst/>
          </a:prstGeom>
          <a:noFill/>
        </p:spPr>
      </p:pic>
      <p:pic>
        <p:nvPicPr>
          <p:cNvPr id="21506" name="Picture 2" descr="http://www.umoryavse.ru/individual/article/160/94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929718" y="2571744"/>
            <a:ext cx="2634715" cy="1803133"/>
          </a:xfrm>
          <a:prstGeom prst="rect">
            <a:avLst/>
          </a:prstGeom>
          <a:noFill/>
        </p:spPr>
      </p:pic>
      <p:pic>
        <p:nvPicPr>
          <p:cNvPr id="10" name="Picture 2" descr="http://s61.radikal.ru/i172/1204/89/66b3b85dee9c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14678" y="4929198"/>
            <a:ext cx="2571768" cy="1662180"/>
          </a:xfrm>
          <a:prstGeom prst="rect">
            <a:avLst/>
          </a:prstGeom>
          <a:noFill/>
        </p:spPr>
      </p:pic>
      <p:pic>
        <p:nvPicPr>
          <p:cNvPr id="15" name="Picture 18" descr="http://g2.s3.forblabla.com/u36/photoDD66/20652245888-0/large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0144164" y="3929066"/>
            <a:ext cx="2857520" cy="1738325"/>
          </a:xfrm>
          <a:prstGeom prst="rect">
            <a:avLst/>
          </a:prstGeom>
          <a:noFill/>
        </p:spPr>
      </p:pic>
      <p:sp>
        <p:nvSpPr>
          <p:cNvPr id="5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571472" y="357166"/>
            <a:ext cx="8229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bel" pitchFamily="34" charset="0"/>
                <a:ea typeface="Calibri" pitchFamily="34" charset="0"/>
                <a:cs typeface="Times New Roman" pitchFamily="18" charset="0"/>
              </a:rPr>
              <a:t>Распредели   животных по средам жизни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bel" pitchFamily="34" charset="0"/>
              <a:cs typeface="Arial" pitchFamily="34" charset="0"/>
            </a:endParaRPr>
          </a:p>
        </p:txBody>
      </p:sp>
      <p:pic>
        <p:nvPicPr>
          <p:cNvPr id="4505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214678" y="1142984"/>
            <a:ext cx="25146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 descr="http://www.nedugamnet.ru/sites/default/files/49627121_5822197a5986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61907" y="1071546"/>
            <a:ext cx="2309829" cy="1732372"/>
          </a:xfrm>
          <a:prstGeom prst="rect">
            <a:avLst/>
          </a:prstGeom>
          <a:noFill/>
        </p:spPr>
      </p:pic>
      <p:pic>
        <p:nvPicPr>
          <p:cNvPr id="7" name="Picture 6" descr="http://supersadovod.ru/wp-content/uploads/2013/03/Taktika-i-priemyi-lovli-shhuki1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143636" y="1053686"/>
            <a:ext cx="2643206" cy="1768091"/>
          </a:xfrm>
          <a:prstGeom prst="rect">
            <a:avLst/>
          </a:prstGeom>
          <a:noFill/>
        </p:spPr>
      </p:pic>
      <p:pic>
        <p:nvPicPr>
          <p:cNvPr id="8" name="Picture 8" descr="http://dic.academic.ru/pictures/bse/jpg/0234076412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14282" y="2786058"/>
            <a:ext cx="2839170" cy="2214553"/>
          </a:xfrm>
          <a:prstGeom prst="rect">
            <a:avLst/>
          </a:prstGeom>
          <a:noFill/>
        </p:spPr>
      </p:pic>
      <p:pic>
        <p:nvPicPr>
          <p:cNvPr id="9" name="Picture 16" descr="http://resimarama.net/wp-content/uploads/2012/12/05057-K%C3%B6stebek.jpe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6143636" y="3000372"/>
            <a:ext cx="2648562" cy="1810954"/>
          </a:xfrm>
          <a:prstGeom prst="rect">
            <a:avLst/>
          </a:prstGeom>
          <a:noFill/>
        </p:spPr>
      </p:pic>
      <p:pic>
        <p:nvPicPr>
          <p:cNvPr id="11" name="Picture 14" descr="http://img01.chitalnya.ru/upload2/240/996877122204750720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428596" y="5000636"/>
            <a:ext cx="2421424" cy="1652571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2428860" y="6072206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6</a:t>
            </a:r>
            <a:endParaRPr lang="ru-RU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500694" y="6000768"/>
            <a:ext cx="3651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7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429652" y="6072206"/>
            <a:ext cx="2857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8</a:t>
            </a:r>
            <a:endParaRPr lang="ru-RU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071670" y="2428868"/>
            <a:ext cx="2857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000628" y="2428868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8358214" y="2357430"/>
            <a:ext cx="3571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3</a:t>
            </a:r>
            <a:endParaRPr lang="ru-RU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143504" y="4357694"/>
            <a:ext cx="2857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4</a:t>
            </a:r>
            <a:endParaRPr lang="ru-RU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143108" y="4286256"/>
            <a:ext cx="3651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4</a:t>
            </a:r>
            <a:endParaRPr lang="ru-RU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8358214" y="435769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5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868346"/>
          </a:xfrm>
        </p:spPr>
        <p:txBody>
          <a:bodyPr/>
          <a:lstStyle/>
          <a:p>
            <a:r>
              <a:rPr lang="ru-RU" dirty="0" err="1" smtClean="0">
                <a:latin typeface="Corbel" pitchFamily="34" charset="0"/>
              </a:rPr>
              <a:t>Вид:</a:t>
            </a:r>
            <a:r>
              <a:rPr lang="ru-RU" b="1" dirty="0" err="1" smtClean="0">
                <a:latin typeface="Corbel" pitchFamily="34" charset="0"/>
              </a:rPr>
              <a:t>лисица</a:t>
            </a:r>
            <a:r>
              <a:rPr lang="ru-RU" b="1" dirty="0" smtClean="0">
                <a:latin typeface="Corbel" pitchFamily="34" charset="0"/>
              </a:rPr>
              <a:t> обыкновенная </a:t>
            </a:r>
            <a:endParaRPr lang="ru-RU" dirty="0" smtClean="0">
              <a:latin typeface="Corbel" pitchFamily="34" charset="0"/>
            </a:endParaRPr>
          </a:p>
        </p:txBody>
      </p:sp>
      <p:pic>
        <p:nvPicPr>
          <p:cNvPr id="12291" name="Содержимое 3" descr="File:Vulpes vulpes sitting.jpg"/>
          <p:cNvPicPr>
            <a:picLocks noGrp="1"/>
          </p:cNvPicPr>
          <p:nvPr>
            <p:ph sz="quarter" idx="1"/>
          </p:nvPr>
        </p:nvPicPr>
        <p:blipFill>
          <a:blip r:embed="rId2" cstate="email"/>
          <a:stretch>
            <a:fillRect/>
          </a:stretch>
        </p:blipFill>
        <p:spPr>
          <a:xfrm>
            <a:off x="928662" y="1214422"/>
            <a:ext cx="7429552" cy="500066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7325" y="514350"/>
            <a:ext cx="6229350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7005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815</TotalTime>
  <Words>539</Words>
  <Application>Microsoft Office PowerPoint</Application>
  <PresentationFormat>Экран (4:3)</PresentationFormat>
  <Paragraphs>158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Справедливость</vt:lpstr>
      <vt:lpstr>Слайд 1</vt:lpstr>
      <vt:lpstr>Слайд 2</vt:lpstr>
      <vt:lpstr>Слайд 3</vt:lpstr>
      <vt:lpstr>Слайд 4</vt:lpstr>
      <vt:lpstr>Слайд 5</vt:lpstr>
      <vt:lpstr>Среды жизни и места обитания</vt:lpstr>
      <vt:lpstr>Распредели   животных по средам жизни</vt:lpstr>
      <vt:lpstr>Вид:лисица обыкновенная </vt:lpstr>
      <vt:lpstr>Слайд 9</vt:lpstr>
      <vt:lpstr>Слайд 10</vt:lpstr>
      <vt:lpstr>Видовое  название    животного</vt:lpstr>
      <vt:lpstr>Слайд 12</vt:lpstr>
      <vt:lpstr>Отличительные черты строения животной клетки 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Рефлексия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Лидия</dc:creator>
  <cp:lastModifiedBy>Admin</cp:lastModifiedBy>
  <cp:revision>65</cp:revision>
  <dcterms:created xsi:type="dcterms:W3CDTF">2013-12-07T04:53:52Z</dcterms:created>
  <dcterms:modified xsi:type="dcterms:W3CDTF">2014-01-17T20:36:54Z</dcterms:modified>
</cp:coreProperties>
</file>