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5" r:id="rId21"/>
    <p:sldId id="276" r:id="rId22"/>
    <p:sldId id="277" r:id="rId23"/>
    <p:sldId id="281" r:id="rId24"/>
    <p:sldId id="279" r:id="rId25"/>
    <p:sldId id="278" r:id="rId26"/>
    <p:sldId id="280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44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02D48B0-7CD8-4923-A71A-8AA50C2C9E16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EA48C1F-B0A1-4028-B3B0-B92D9D01C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2D48B0-7CD8-4923-A71A-8AA50C2C9E16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A48C1F-B0A1-4028-B3B0-B92D9D01C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2D48B0-7CD8-4923-A71A-8AA50C2C9E16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A48C1F-B0A1-4028-B3B0-B92D9D01C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2D48B0-7CD8-4923-A71A-8AA50C2C9E16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A48C1F-B0A1-4028-B3B0-B92D9D01C4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2D48B0-7CD8-4923-A71A-8AA50C2C9E16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A48C1F-B0A1-4028-B3B0-B92D9D01C4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2D48B0-7CD8-4923-A71A-8AA50C2C9E16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A48C1F-B0A1-4028-B3B0-B92D9D01C4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2D48B0-7CD8-4923-A71A-8AA50C2C9E16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A48C1F-B0A1-4028-B3B0-B92D9D01C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2D48B0-7CD8-4923-A71A-8AA50C2C9E16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A48C1F-B0A1-4028-B3B0-B92D9D01C4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2D48B0-7CD8-4923-A71A-8AA50C2C9E16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A48C1F-B0A1-4028-B3B0-B92D9D01C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02D48B0-7CD8-4923-A71A-8AA50C2C9E16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A48C1F-B0A1-4028-B3B0-B92D9D01C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02D48B0-7CD8-4923-A71A-8AA50C2C9E16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EA48C1F-B0A1-4028-B3B0-B92D9D01C4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02D48B0-7CD8-4923-A71A-8AA50C2C9E16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EA48C1F-B0A1-4028-B3B0-B92D9D01C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esenin.niv.ru/esenin/foto.htm" TargetMode="External"/><Relationship Id="rId2" Type="http://schemas.openxmlformats.org/officeDocument/2006/relationships/hyperlink" Target="http://esenin.niv.ru/esenin/biografiya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senin.niv.ru/esenin/family.ht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Сергей Александрович Есенин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Презентация Лютгольц Л.В.</a:t>
            </a:r>
            <a:endParaRPr lang="en-US" dirty="0" smtClean="0"/>
          </a:p>
          <a:p>
            <a:r>
              <a:rPr lang="ru-RU" dirty="0" smtClean="0"/>
              <a:t> Учителя литературы МОУ «СОШ №23»</a:t>
            </a:r>
          </a:p>
          <a:p>
            <a:r>
              <a:rPr lang="ru-RU" dirty="0" smtClean="0"/>
              <a:t>Биография писателя- юбиляра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66841" y="1571612"/>
            <a:ext cx="5791241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Сергей Есенин с Н. А. Клюевым. Осень 1916 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357850"/>
          </a:xfrm>
        </p:spPr>
        <p:txBody>
          <a:bodyPr>
            <a:normAutofit/>
          </a:bodyPr>
          <a:lstStyle/>
          <a:p>
            <a:r>
              <a:rPr lang="ru-RU" dirty="0" smtClean="0"/>
              <a:t>В первой половине 1916 г. Есенин призывается в армию, но благодаря хлопотам друзей получает назначение ("с высочайшего соизволения") санитаром в Царскосельский военно-санитарный поезд № 143 Ее Императорского Величества Государыни Императрицы Александры Федоровны, что позволяет ему беспрепятственно посещать литературные салоны, бывать на приемах у меценатов, выступать на концертах.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Служба в армии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1809750" y="1920081"/>
            <a:ext cx="55245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Групповой снимок персонала и команды поезда 7 июня 1916 г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0694" y="4876800"/>
            <a:ext cx="2895482" cy="457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"Радуница"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071934" y="274320"/>
            <a:ext cx="4322258" cy="4572000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Первый сборник стихов Есенина </a:t>
            </a:r>
            <a:r>
              <a:rPr lang="ru-RU" dirty="0" smtClean="0">
                <a:solidFill>
                  <a:srgbClr val="FF0000"/>
                </a:solidFill>
              </a:rPr>
              <a:t>"Радуница" </a:t>
            </a:r>
            <a:r>
              <a:rPr lang="ru-RU" dirty="0" smtClean="0"/>
              <a:t>(1916) восторженно приветствуется критикой, обнаружившей в нем свежую струю, отмечавшей юную непосредственность и природный вкус автора.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500174"/>
            <a:ext cx="3571868" cy="5143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600" dirty="0" smtClean="0"/>
              <a:t>В начале 1918 Есенин переезжает в Москву. С воодушевлением встретив революцию, он пишет несколько небольших поэм ("Иорданская голубица", "</a:t>
            </a:r>
            <a:r>
              <a:rPr lang="ru-RU" sz="3600" dirty="0" err="1" smtClean="0"/>
              <a:t>Инония</a:t>
            </a:r>
            <a:r>
              <a:rPr lang="ru-RU" sz="3600" dirty="0" smtClean="0"/>
              <a:t>", "Небесный барабанщик", все 1918) проникнутых радостным предчувствием "преображения" жизни.</a:t>
            </a:r>
            <a:endParaRPr lang="ru-RU" sz="360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Революция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2786082" cy="642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Имажинизм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С.А.Есенин 1919 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71802" y="274320"/>
            <a:ext cx="5322390" cy="45720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Поиски в сфере образности сближают Есенина с А. Б. </a:t>
            </a:r>
            <a:r>
              <a:rPr lang="ru-RU" dirty="0" err="1" smtClean="0"/>
              <a:t>Мариенгофом</a:t>
            </a:r>
            <a:r>
              <a:rPr lang="ru-RU" dirty="0" smtClean="0"/>
              <a:t>, В. Г. </a:t>
            </a:r>
            <a:r>
              <a:rPr lang="ru-RU" dirty="0" err="1" smtClean="0"/>
              <a:t>Шершеневичем</a:t>
            </a:r>
            <a:r>
              <a:rPr lang="ru-RU" dirty="0" smtClean="0"/>
              <a:t>, Р. Ивневым, в начале 1919 они объединяются в группу </a:t>
            </a:r>
            <a:r>
              <a:rPr lang="ru-RU" dirty="0" smtClean="0">
                <a:solidFill>
                  <a:srgbClr val="FF0000"/>
                </a:solidFill>
              </a:rPr>
              <a:t>имажинистов</a:t>
            </a:r>
            <a:r>
              <a:rPr lang="ru-RU" dirty="0" smtClean="0"/>
              <a:t>; Есенин становится завсегдатаем «Стойла Пегаса» -  литературного кафе имажинистов у </a:t>
            </a:r>
            <a:r>
              <a:rPr lang="ru-RU" dirty="0" err="1" smtClean="0"/>
              <a:t>Никитских</a:t>
            </a:r>
            <a:r>
              <a:rPr lang="ru-RU" dirty="0" smtClean="0"/>
              <a:t> ворот в Москве. </a:t>
            </a:r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2643182"/>
            <a:ext cx="224790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4" grpId="1" build="p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 начале 1920-х гг. в стихах Есенина появляются мотивы "развороченного бурей быта" (в 1920 распался длившийся около трех лет брак с З. Н. </a:t>
            </a:r>
            <a:r>
              <a:rPr lang="ru-RU" dirty="0" err="1" smtClean="0"/>
              <a:t>Райх</a:t>
            </a:r>
            <a:r>
              <a:rPr lang="ru-RU" dirty="0" smtClean="0"/>
              <a:t>), пьяной удали, сменяющейся надрывной тоской.</a:t>
            </a:r>
          </a:p>
          <a:p>
            <a:r>
              <a:rPr lang="ru-RU" dirty="0" smtClean="0"/>
              <a:t> Поэт предстает хулиганом, скандалистом, пропойцей с окровавленной душой, ковыляющим "из притона в притон", где его окружает "чужой и хохочущий сброд" (сборники "Исповедь хулигана", 1921; "Москва кабацкая", 1924).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"Москва кабацкая"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28604"/>
            <a:ext cx="7481776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Айседора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419600" y="1142984"/>
            <a:ext cx="3974592" cy="512651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Событием в жизни Есенина явилась встреча с американской танцовщицей </a:t>
            </a:r>
            <a:r>
              <a:rPr lang="ru-RU" sz="2800" dirty="0" err="1" smtClean="0">
                <a:solidFill>
                  <a:srgbClr val="FF0000"/>
                </a:solidFill>
              </a:rPr>
              <a:t>Айседорой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Дункан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/>
              <a:t>(осень 1921), которая через полгода стала его женой. 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785786" y="1500174"/>
            <a:ext cx="264320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Есенин и </a:t>
            </a:r>
            <a:r>
              <a:rPr lang="ru-RU" dirty="0" err="1" smtClean="0"/>
              <a:t>Айседора</a:t>
            </a:r>
            <a:r>
              <a:rPr lang="ru-RU" dirty="0" smtClean="0"/>
              <a:t>, 1922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643306" y="274320"/>
            <a:ext cx="4750886" cy="4572000"/>
          </a:xfrm>
        </p:spPr>
        <p:txBody>
          <a:bodyPr/>
          <a:lstStyle/>
          <a:p>
            <a:r>
              <a:rPr lang="ru-RU" dirty="0" smtClean="0"/>
              <a:t>Совместное путешествие по Европе (Германия, Бельгия, Франция, Италия) и Америке (май 1922 август 1923),</a:t>
            </a:r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24" y="1857364"/>
            <a:ext cx="235745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На родину Есенин вернулся с радостью, ощущением обновления, желанием "быть певцом и гражданином... в великих штатах СССР".</a:t>
            </a:r>
          </a:p>
          <a:p>
            <a:r>
              <a:rPr lang="ru-RU" dirty="0" smtClean="0"/>
              <a:t>К этому периоду относятся лучшие произведения:</a:t>
            </a:r>
          </a:p>
          <a:p>
            <a:r>
              <a:rPr lang="ru-RU" dirty="0" smtClean="0"/>
              <a:t>"Отговорила роща золотая...",</a:t>
            </a:r>
          </a:p>
          <a:p>
            <a:r>
              <a:rPr lang="ru-RU" dirty="0" smtClean="0"/>
              <a:t> "Письмо к матери",</a:t>
            </a:r>
          </a:p>
          <a:p>
            <a:r>
              <a:rPr lang="ru-RU" dirty="0" smtClean="0"/>
              <a:t> "Мы теперь уходим понемногу...", </a:t>
            </a:r>
          </a:p>
          <a:p>
            <a:r>
              <a:rPr lang="ru-RU" dirty="0" smtClean="0"/>
              <a:t>цикл "Персидские мотивы", </a:t>
            </a:r>
          </a:p>
          <a:p>
            <a:r>
              <a:rPr lang="ru-RU" dirty="0" smtClean="0"/>
              <a:t>поэма "Анна </a:t>
            </a:r>
            <a:r>
              <a:rPr lang="ru-RU" dirty="0" err="1" smtClean="0"/>
              <a:t>Снегина</a:t>
            </a:r>
            <a:r>
              <a:rPr lang="ru-RU" dirty="0" smtClean="0"/>
              <a:t>" и др.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1923-1925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071934" y="571480"/>
            <a:ext cx="4322258" cy="542928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Сергей Есенин родился 21 сентября (4 октября) 1895 в селе Константиново Рязанской губернии в семье крестьянина Александра Есенина.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Александр Никитич Есенин (1873-1931) и Татьяна Федоровна Есенина (Титова) (1865-1955).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000108"/>
            <a:ext cx="3029447" cy="4664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Одним из последних произведений стала поэма «Страна негодяев» ,  в которой он обличал советскую власть. После этого на него началась травля в газетах.</a:t>
            </a:r>
          </a:p>
          <a:p>
            <a:r>
              <a:rPr lang="ru-RU" dirty="0" smtClean="0"/>
              <a:t>Последние два года жизни Есенина прошли в постоянных разъездах: скрываясь от судебного преследования,  он трижды совершает путешествия на Кавказ, несколько раз ездит в Ленинград, семь раз в Константиново. При этом в очередной раз пытается начать семейную жизнь, но его союз с С. А. Толстой (внучкой Л. Н. Толстого) не был счастливым.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Трагический финал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 конце ноября 1925 из-за угрозы ареста ему пришлось лечь в психоневрологическую клинику. </a:t>
            </a:r>
          </a:p>
          <a:p>
            <a:r>
              <a:rPr lang="ru-RU" dirty="0" smtClean="0"/>
              <a:t>Софья Толстая договорилась с профессором П.Б. Ганнушкиным о госпитализации поэта в платную клинику Московского университета. Сотрудники ГПУ и милиции сбились с ног, разыскивая поэта.</a:t>
            </a:r>
          </a:p>
          <a:p>
            <a:r>
              <a:rPr lang="ru-RU" dirty="0" smtClean="0"/>
              <a:t>28 ноября чекисты  потребовали выдачи Есенина, но П.Б. Ганнушкин не выдал своего земляка.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29058" y="214290"/>
            <a:ext cx="4572032" cy="45720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23 декабря уезжает в Ленинград.</a:t>
            </a:r>
          </a:p>
          <a:p>
            <a:r>
              <a:rPr lang="ru-RU" dirty="0" smtClean="0"/>
              <a:t> В ночь на 28 декабря жизнь Есенина трагически оборвалась в Ленинграде, в гостинице «</a:t>
            </a:r>
            <a:r>
              <a:rPr lang="ru-RU" dirty="0" err="1" smtClean="0"/>
              <a:t>Англетер</a:t>
            </a:r>
            <a:r>
              <a:rPr lang="ru-RU" dirty="0" smtClean="0"/>
              <a:t>», при невыясненных обстоятельствах. 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928670"/>
            <a:ext cx="333375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Санкт-Петербург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Гостиница «</a:t>
            </a:r>
            <a:r>
              <a:rPr lang="ru-RU" dirty="0" err="1" smtClean="0"/>
              <a:t>Англетер</a:t>
            </a:r>
            <a:r>
              <a:rPr lang="ru-RU" dirty="0" smtClean="0"/>
              <a:t>» 2010 год</a:t>
            </a:r>
            <a:endParaRPr lang="ru-RU" dirty="0"/>
          </a:p>
        </p:txBody>
      </p:sp>
      <p:pic>
        <p:nvPicPr>
          <p:cNvPr id="2050" name="Picture 2" descr="C:\Users\Кирилл\Desktop\P101039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0166" y="214290"/>
            <a:ext cx="6096001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Последнее стихотворение Сергея Есенина.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До свиданья, друг мой, до свиданья.</a:t>
            </a:r>
          </a:p>
          <a:p>
            <a:r>
              <a:rPr lang="ru-RU" dirty="0" smtClean="0"/>
              <a:t>Милый мой, ты у меня в груди.</a:t>
            </a:r>
          </a:p>
          <a:p>
            <a:r>
              <a:rPr lang="ru-RU" dirty="0" smtClean="0"/>
              <a:t>Предназначенное расставанье</a:t>
            </a:r>
          </a:p>
          <a:p>
            <a:r>
              <a:rPr lang="ru-RU" dirty="0" smtClean="0"/>
              <a:t>Обещает встречу впереди. </a:t>
            </a:r>
          </a:p>
          <a:p>
            <a:endParaRPr lang="ru-RU" dirty="0" smtClean="0"/>
          </a:p>
          <a:p>
            <a:r>
              <a:rPr lang="ru-RU" dirty="0" smtClean="0"/>
              <a:t>До свиданья, друг мой, без руки, без слова,</a:t>
            </a:r>
          </a:p>
          <a:p>
            <a:r>
              <a:rPr lang="ru-RU" dirty="0" smtClean="0"/>
              <a:t>Не грусти и не печаль бровей, —</a:t>
            </a:r>
          </a:p>
          <a:p>
            <a:r>
              <a:rPr lang="ru-RU" dirty="0" smtClean="0"/>
              <a:t>В этой жизни умирать не ново,</a:t>
            </a:r>
          </a:p>
          <a:p>
            <a:r>
              <a:rPr lang="ru-RU" dirty="0" smtClean="0"/>
              <a:t>Но и жить, конечно, не новей.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3200" dirty="0" smtClean="0"/>
              <a:t>Похоронен поэт в Москве на Ваганьковском кладбище.</a:t>
            </a:r>
            <a:endParaRPr lang="ru-RU" sz="32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2035175" y="431800"/>
            <a:ext cx="523875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http://esenin.niv.ru/esenin/biografiya.htm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http://esenin.niv.ru/esenin/foto.htm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http://esenin.niv.ru/esenin/family.htm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 - ресурсы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Дом-музей Сергея Александровича Есенина</a:t>
            </a:r>
            <a:endParaRPr lang="ru-RU" sz="2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2621" y="214290"/>
            <a:ext cx="6501379" cy="4876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5000636"/>
            <a:ext cx="8715404" cy="562672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"С двух лет был отдан на воспитание довольно зажиточному деду по матери, у которого было трое взрослых неженатых сыновей, с которыми протекло почти все мое детство. Дядья мои были ребята озорные и отчаянные. Трех с половиной лет они посадили меня на лошадь без седла и сразу пустили в галоп. Потом меня учили плавать. Дядя Саша брал меня в лодку, отъезжал от берега, снимал с меня белье и, как щенка, бросал в воду".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Есенин о своем детстве: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929190" y="5500702"/>
            <a:ext cx="3466986" cy="571504"/>
          </a:xfrm>
        </p:spPr>
        <p:txBody>
          <a:bodyPr/>
          <a:lstStyle/>
          <a:p>
            <a:pPr algn="ctr"/>
            <a:r>
              <a:rPr lang="ru-RU" dirty="0"/>
              <a:t>З</a:t>
            </a:r>
            <a:r>
              <a:rPr lang="ru-RU" dirty="0" smtClean="0"/>
              <a:t>емская начальная школа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000496" y="285728"/>
            <a:ext cx="4714908" cy="45720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 1904 Есенина отдают на обучение в </a:t>
            </a:r>
            <a:r>
              <a:rPr lang="ru-RU" dirty="0" err="1" smtClean="0"/>
              <a:t>Константиновское</a:t>
            </a:r>
            <a:r>
              <a:rPr lang="ru-RU" dirty="0" smtClean="0"/>
              <a:t> земское училище, а затем - в церковно-учительскую школу в городке Спас-Клепики (1909-12), из которой вышел "учителем школы грамоты".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1357298"/>
            <a:ext cx="3286148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" grpId="1" build="p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Летом 1912 Есенин переехал в Москву, некоторое время служил в мясной лавке, где приказчиком работал его отец. </a:t>
            </a:r>
          </a:p>
          <a:p>
            <a:r>
              <a:rPr lang="ru-RU" dirty="0" smtClean="0"/>
              <a:t>После конфликта с отцом ушел из лавки, работал в книгоиздательстве, затем в типографии И. Д. Сытина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Москва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914400" y="500042"/>
            <a:ext cx="3157534" cy="642942"/>
          </a:xfrm>
        </p:spPr>
        <p:txBody>
          <a:bodyPr/>
          <a:lstStyle/>
          <a:p>
            <a:r>
              <a:rPr lang="ru-RU" dirty="0" smtClean="0"/>
              <a:t>1913 год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452884" y="1785926"/>
            <a:ext cx="2854663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4643438" y="857232"/>
            <a:ext cx="378621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Есенин примкнул к революционно настроенным рабочим и оказался под надзором полиции.</a:t>
            </a:r>
          </a:p>
          <a:p>
            <a:r>
              <a:rPr lang="ru-RU" sz="2800" dirty="0" smtClean="0"/>
              <a:t> В это же время Есенин занимается на историко-философском отделении университета Шанявского (1913-15).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 детства слагавший стихи (в основном в подражание А. В. Кольцову, И. С. Никитину, С. Д. Дрожжину), Есенин обретает единомышленников в "</a:t>
            </a:r>
            <a:r>
              <a:rPr lang="ru-RU" dirty="0" err="1" smtClean="0"/>
              <a:t>Суриковском</a:t>
            </a:r>
            <a:r>
              <a:rPr lang="ru-RU" dirty="0" smtClean="0"/>
              <a:t> литературно-музыкальном кружке", членом которого он становится в 1912.</a:t>
            </a:r>
          </a:p>
          <a:p>
            <a:r>
              <a:rPr lang="ru-RU" dirty="0" smtClean="0"/>
              <a:t> Печататься начинает в 1914 в московских детских журналах (первое  стихотворение "Береза").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Дебют поэта.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Есенин приезжает в Петроград, где знакомится с А. А. Блоком, С. М. Городецким, А. М. Ремизовым, Н. С. Гумилевым , сближается с Н. А. Клюевым, оказавшим на него значительное влияние. Их совместные выступления со стихами и частушками, стилизованными под "крестьянскую", "народную" манеру (Есенин являлся публике златокудрым молодцем в расшитой рубашке и сафьяновых сапожках), имели большой успех.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1915 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84</TotalTime>
  <Words>1070</Words>
  <Application>Microsoft Office PowerPoint</Application>
  <PresentationFormat>Экран (4:3)</PresentationFormat>
  <Paragraphs>79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Открытая</vt:lpstr>
      <vt:lpstr>Сергей Александрович Есенин</vt:lpstr>
      <vt:lpstr>Слайд 2</vt:lpstr>
      <vt:lpstr>Слайд 3</vt:lpstr>
      <vt:lpstr>Есенин о своем детстве:</vt:lpstr>
      <vt:lpstr>Земская начальная школа</vt:lpstr>
      <vt:lpstr>Москва </vt:lpstr>
      <vt:lpstr>1913 год</vt:lpstr>
      <vt:lpstr>Дебют поэта.</vt:lpstr>
      <vt:lpstr>1915 год</vt:lpstr>
      <vt:lpstr>Сергей Есенин с Н. А. Клюевым. Осень 1916 г.</vt:lpstr>
      <vt:lpstr>Служба в армии  </vt:lpstr>
      <vt:lpstr>Групповой снимок персонала и команды поезда 7 июня 1916 г</vt:lpstr>
      <vt:lpstr>"Радуница"  </vt:lpstr>
      <vt:lpstr>Революция  </vt:lpstr>
      <vt:lpstr>Имажинизм  </vt:lpstr>
      <vt:lpstr>"Москва кабацкая"  </vt:lpstr>
      <vt:lpstr>Айседора  </vt:lpstr>
      <vt:lpstr>Есенин и Айседора, 1922</vt:lpstr>
      <vt:lpstr>1923-1925</vt:lpstr>
      <vt:lpstr>Трагический финал</vt:lpstr>
      <vt:lpstr>Слайд 21</vt:lpstr>
      <vt:lpstr>Слайд 22</vt:lpstr>
      <vt:lpstr>Санкт-Петербург</vt:lpstr>
      <vt:lpstr>Слайд 24</vt:lpstr>
      <vt:lpstr>Слайд 25</vt:lpstr>
      <vt:lpstr>Интернет - 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Сергей Александрович Есенин</dc:title>
  <dc:creator>Кирилл</dc:creator>
  <cp:lastModifiedBy>Олег</cp:lastModifiedBy>
  <cp:revision>11</cp:revision>
  <dcterms:created xsi:type="dcterms:W3CDTF">2011-03-10T18:23:51Z</dcterms:created>
  <dcterms:modified xsi:type="dcterms:W3CDTF">2012-04-01T16:32:48Z</dcterms:modified>
</cp:coreProperties>
</file>