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</p:sldMasterIdLst>
  <p:notesMasterIdLst>
    <p:notesMasterId r:id="rId40"/>
  </p:notesMasterIdLst>
  <p:sldIdLst>
    <p:sldId id="270" r:id="rId12"/>
    <p:sldId id="256" r:id="rId13"/>
    <p:sldId id="257" r:id="rId14"/>
    <p:sldId id="273" r:id="rId15"/>
    <p:sldId id="274" r:id="rId16"/>
    <p:sldId id="258" r:id="rId17"/>
    <p:sldId id="259" r:id="rId18"/>
    <p:sldId id="271" r:id="rId19"/>
    <p:sldId id="272" r:id="rId20"/>
    <p:sldId id="260" r:id="rId21"/>
    <p:sldId id="261" r:id="rId22"/>
    <p:sldId id="262" r:id="rId23"/>
    <p:sldId id="263" r:id="rId24"/>
    <p:sldId id="265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67" r:id="rId35"/>
    <p:sldId id="266" r:id="rId36"/>
    <p:sldId id="269" r:id="rId37"/>
    <p:sldId id="268" r:id="rId38"/>
    <p:sldId id="284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FFCCFF"/>
    <a:srgbClr val="FFFFCC"/>
    <a:srgbClr val="CCCCFF"/>
    <a:srgbClr val="CCFF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8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</inkml:traceFormat>
        <inkml:channelProperties>
          <inkml:channelProperty channel="X" name="resolution" value="35" units="1/cm"/>
          <inkml:channelProperty channel="Y" name="resolution" value="36" units="1/cm"/>
        </inkml:channelProperties>
      </inkml:inkSource>
      <inkml:timestamp xml:id="ts0" timeString="2008-12-10T15:36:17.890"/>
    </inkml:context>
    <inkml:brush xml:id="br0">
      <inkml:brushProperty name="width" value="0.09701" units="cm"/>
      <inkml:brushProperty name="height" value="0.09701" units="cm"/>
      <inkml:brushProperty name="fitToCurve" value="1"/>
    </inkml:brush>
  </inkml:definitions>
  <inkml:trace contextRef="#ctx0" brushRef="#br0">0 4549,'0'0,"21"0,1 0,-22 0,21 0,0 0,-21 0,21 0,0 0,0 0,-21 0,22 0,-1 0,0 0,0 0,0 0,22 0,-22 0,0 0,0 0,0 0,-21 0,21 0,22 0,-43 0,21 0,21 0,-21 0,22 0,-22-21,21 21,-21 0,22-22,-1 22,0-21,1 0,20 0,-20 0,-22 0,42-1,-20 1,-1 0,-21 21,21-21,-20 21,20-21,0 0,22 0,-43-1,42 1,-20 0,-1 0,22 0,-1 0,1-1,20-20,1 21,-64 0,106-21,-85 20,22-20,-1 21,22-21,0 20,0-20,-22 21,1 0,-1-21,22 20,-1-20,43 0,-63 21,42-22,-22 22,1-21,21 0,0-1,42-20,-42 21,63-1,-84-20,63 20,-63 1,63 0,-63 0,42-22,-43 22,43 21,-84-22,84 1,-85 21,85-21,-42-1,-1 22,22-21,-42 21,41-22,-41 1,42 0,-22 21,43-22,-42 22,63-64,-84 64,42-21,-43 0,22 21,-22-1,-20-20,-1 42,0-21,-20 0,-1 0,21-1,-21 22,0-21,22 21,-22-21,0 21,21-21,-42 0,43 21,-22-21,21 0,-21 21,22-43,-22 43,21 0,-42-21,43 0,-22 21,-21 0,42-21,-21 0,-21 21,21-21,1 21,-1-22,21 22,-21 0,22-21,-22 21,21 0,-21 0,0-21,1 21,-1-21,21 0,22 21,-1-21,-21 21,22-22,-1 1,1 0,21-21,20-22,-41 43,42-63,21 41,0 1,-43-21,65-22,-43 43,-1-43,-41 43,-22 42,22-21,-64-1,21 22,0 0,0 0,-21-21,21 21,1-21,-22 21,21-21,0 21,-21 0,42-21,-21 21,-21-21,22 21,-1 0,0-22,-21 1,42 21,-21 0,1 0,-1 0,-21-21,21 21,0 0,-21-21,21 0,22 21,-43 0,21-21,21 21,-42-21,42 21,-20 0,20-22,0 22,1 0,-1-21,21 21,-20 0,41-21,-41 21,20 0,-20 0,20-21,-21 21,-20-21,41 21,-42-21,0 21,43 0,-22-22,-21 22,43-21,-1 21,1-21,21 21,21-42,-22 42,22 0,-42-21,20 0,-20 21,42-43,-22 43,-20 0,42-42,-22 42,107-85,-107 64,65-42,-65 42,1-1,-64 22,21 0,-20 0,-22 0,21 0,0-21,0 21,0 0,22 0,-22 0,42 0,-20 0,-43 0,42 0,-21 0,0 0,0 0,-21 0,22-21,-1 21,0 0,0-21,0 21,0 0,1 0,-1 0,-21 0,42-21,-21 21,-21 0,21 0,1 0,-1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</inkml:traceFormat>
        <inkml:channelProperties>
          <inkml:channelProperty channel="X" name="resolution" value="35" units="1/cm"/>
          <inkml:channelProperty channel="Y" name="resolution" value="36" units="1/cm"/>
        </inkml:channelProperties>
      </inkml:inkSource>
      <inkml:timestamp xml:id="ts0" timeString="2008-12-10T15:36:22.625"/>
    </inkml:context>
    <inkml:brush xml:id="br0">
      <inkml:brushProperty name="width" value="0.09701" units="cm"/>
      <inkml:brushProperty name="height" value="0.09701" units="cm"/>
      <inkml:brushProperty name="fitToCurve" value="1"/>
    </inkml:brush>
  </inkml:definitions>
  <inkml:trace contextRef="#ctx0" brushRef="#br0">1 0,'0'0,"21"0,0 0,0 0,22 0,-22 0,22 0,21 0,-22 0,1 0,-1 0,-20 0,-1 0,0 0,-21 0,21 0,1 0,-22 0,42 0,-20 0,-22 0,21 0,0 0,-21 0,21 0,1 0,-1 0,-21 0,21 0,-21 0,0 0,21 0,1 0,-22 0,21 0,0 0,-21 0,0 21,-21 0,21-21,-21 21,21 0,-22-21,1 0,21 21,-21 1,21-22,-21 0,-1 0,22 21,-21 0,21-21,-21 0,0 0,21 21,-22 0,22-21,-21 0,0 21,-1-21,22 0,-21 43,0-43,21 0,-21 21,21 0,-22-21,1 0,21 21,-21 0,21-21,-43 0,43 0,0 22,-21-1,0-21,-1 21,22 0,-21-21,21 0,-21 42,-1-42,1 22,21-1,-21 0,0 0,-22 21,43-42,0 22,-21-1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5EA518-C6B0-48DB-B7B6-BBBE36B334A7}" type="datetimeFigureOut">
              <a:rPr lang="ru-RU" smtClean="0"/>
              <a:t>26.07.2013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C24AAE-BBEB-4162-8147-AD445FD854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07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24AAE-BBEB-4162-8147-AD445FD8544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873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1B7D4B-4100-40D0-8BC5-A9E14202EAE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42691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3C6CF-1768-49A7-A3A3-67394673AE8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08293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243567-6905-4561-8566-8D0A57BB8FF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83195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32D26-D3C2-45CC-9EBA-113FF9F811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33804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18A4F7-E231-49B0-9B55-788E1586F1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47944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AD5955-94B2-49A3-A1C8-352C773F98D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48118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D541A8-EF3E-49DB-8F09-4CCFE48F736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5430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4C3618-348F-444C-9E5A-4575CD23BB5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6921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5CA997-60D6-4E22-8AB6-88EF82F2AF7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16374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F8190-F8FE-4DBF-96F4-58EFFA58C49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180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D0265-7035-4632-B163-7E53CC9539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58289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26.07.2013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86576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26.07.2013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82256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26.07.2013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99387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26.07.2013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75813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26.07.2013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44908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26.07.2013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07983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26.07.2013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60231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26.07.2013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353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26.07.2013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175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A10032C-0FA7-412B-85F9-F2161F1077E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32776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32777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2778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2779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grpSp>
          <p:nvGrpSpPr>
            <p:cNvPr id="32780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32781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2782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2783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2784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2785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</p:grpSp>
      <p:grpSp>
        <p:nvGrpSpPr>
          <p:cNvPr id="32786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32787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2788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2789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grpSp>
          <p:nvGrpSpPr>
            <p:cNvPr id="32790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32791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2792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2793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2794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2795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</p:grpSp>
      <p:sp>
        <p:nvSpPr>
          <p:cNvPr id="32796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797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93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26.07.2013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84738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26.07.2013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1621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3E10BE-5759-448E-9485-DF6C577199A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5789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9D6A92-59D6-4D03-8042-CCA310EC012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083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09ED42-5947-4090-8E62-86A1DA1BA21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5929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45B9A6-448C-4B89-B151-BEC055F8945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0183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5CFF4-FE15-45D1-892C-655C3645316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097AF7-B2D0-4CCC-A33C-69CE07F06FF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3766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A4A87-206A-44DE-AB07-AB741CC2279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937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97EE7F-8C29-42E0-BF53-2AB0C11CCD4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7908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247D05-3646-433B-8BD5-6C4EC7E97DA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8201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90DDB6-676B-4CF2-A07A-8220B28755D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9109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A10032C-0FA7-412B-85F9-F2161F1077E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32776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32777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2778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2779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grpSp>
          <p:nvGrpSpPr>
            <p:cNvPr id="32780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32781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2782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2783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2784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2785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</p:grpSp>
      <p:grpSp>
        <p:nvGrpSpPr>
          <p:cNvPr id="32786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32787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2788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2789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grpSp>
          <p:nvGrpSpPr>
            <p:cNvPr id="32790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32791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2792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2793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2794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2795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</p:grpSp>
      <p:sp>
        <p:nvSpPr>
          <p:cNvPr id="32796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797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5185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3E10BE-5759-448E-9485-DF6C577199A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4999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9D6A92-59D6-4D03-8042-CCA310EC012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7767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09ED42-5947-4090-8E62-86A1DA1BA21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5762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45B9A6-448C-4B89-B151-BEC055F8945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3231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5CFF4-FE15-45D1-892C-655C3645316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5016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097AF7-B2D0-4CCC-A33C-69CE07F06FF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176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A4A87-206A-44DE-AB07-AB741CC2279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8976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97EE7F-8C29-42E0-BF53-2AB0C11CCD4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3853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247D05-3646-433B-8BD5-6C4EC7E97DA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7826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90DDB6-676B-4CF2-A07A-8220B28755D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5713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1B7D4B-4100-40D0-8BC5-A9E14202EAE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18000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3C6CF-1768-49A7-A3A3-67394673AE8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4575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243567-6905-4561-8566-8D0A57BB8FF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7872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32D26-D3C2-45CC-9EBA-113FF9F811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5576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18A4F7-E231-49B0-9B55-788E1586F1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73011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AD5955-94B2-49A3-A1C8-352C773F98D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607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D541A8-EF3E-49DB-8F09-4CCFE48F736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3315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4C3618-348F-444C-9E5A-4575CD23BB5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3005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5CA997-60D6-4E22-8AB6-88EF82F2AF7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7256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F8190-F8FE-4DBF-96F4-58EFFA58C49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65557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D0265-7035-4632-B163-7E53CC9539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3827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1B7D4B-4100-40D0-8BC5-A9E14202EAE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82020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3C6CF-1768-49A7-A3A3-67394673AE8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89061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243567-6905-4561-8566-8D0A57BB8FF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90142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32D26-D3C2-45CC-9EBA-113FF9F811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2124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18A4F7-E231-49B0-9B55-788E1586F1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702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AD5955-94B2-49A3-A1C8-352C773F98D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46483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D541A8-EF3E-49DB-8F09-4CCFE48F736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02540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4C3618-348F-444C-9E5A-4575CD23BB5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4948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5CA997-60D6-4E22-8AB6-88EF82F2AF7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9855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F8190-F8FE-4DBF-96F4-58EFFA58C49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79792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D0265-7035-4632-B163-7E53CC9539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69487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1B7D4B-4100-40D0-8BC5-A9E14202EAE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02634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3C6CF-1768-49A7-A3A3-67394673AE8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87996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243567-6905-4561-8566-8D0A57BB8FF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37821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32D26-D3C2-45CC-9EBA-113FF9F811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109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18A4F7-E231-49B0-9B55-788E1586F1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18835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AD5955-94B2-49A3-A1C8-352C773F98D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32469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D541A8-EF3E-49DB-8F09-4CCFE48F736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39523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4C3618-348F-444C-9E5A-4575CD23BB5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73818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5CA997-60D6-4E22-8AB6-88EF82F2AF7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9369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F8190-F8FE-4DBF-96F4-58EFFA58C49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50789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D0265-7035-4632-B163-7E53CC9539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83167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1B7D4B-4100-40D0-8BC5-A9E14202EAE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76653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3C6CF-1768-49A7-A3A3-67394673AE8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05322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243567-6905-4561-8566-8D0A57BB8FF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426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32D26-D3C2-45CC-9EBA-113FF9F811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4948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18A4F7-E231-49B0-9B55-788E1586F1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26665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AD5955-94B2-49A3-A1C8-352C773F98D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17276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D541A8-EF3E-49DB-8F09-4CCFE48F736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87151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4C3618-348F-444C-9E5A-4575CD23BB5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8174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5CA997-60D6-4E22-8AB6-88EF82F2AF7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02830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F8190-F8FE-4DBF-96F4-58EFFA58C49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14755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D0265-7035-4632-B163-7E53CC9539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62314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1B7D4B-4100-40D0-8BC5-A9E14202EAE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94890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3C6CF-1768-49A7-A3A3-67394673AE8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319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243567-6905-4561-8566-8D0A57BB8FF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19640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32D26-D3C2-45CC-9EBA-113FF9F811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6254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18A4F7-E231-49B0-9B55-788E1586F1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27307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AD5955-94B2-49A3-A1C8-352C773F98D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32177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D541A8-EF3E-49DB-8F09-4CCFE48F736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49282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4C3618-348F-444C-9E5A-4575CD23BB5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9192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5CA997-60D6-4E22-8AB6-88EF82F2AF7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96954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F8190-F8FE-4DBF-96F4-58EFFA58C49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52334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D0265-7035-4632-B163-7E53CC9539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44139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1B7D4B-4100-40D0-8BC5-A9E14202EAE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497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3C6CF-1768-49A7-A3A3-67394673AE8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64260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243567-6905-4561-8566-8D0A57BB8FF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8770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32D26-D3C2-45CC-9EBA-113FF9F811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11520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18A4F7-E231-49B0-9B55-788E1586F1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08481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AD5955-94B2-49A3-A1C8-352C773F98D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7780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D541A8-EF3E-49DB-8F09-4CCFE48F736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94701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4C3618-348F-444C-9E5A-4575CD23BB5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70494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5CA997-60D6-4E22-8AB6-88EF82F2AF7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00480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F8190-F8FE-4DBF-96F4-58EFFA58C49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0995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D0265-7035-4632-B163-7E53CC9539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703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2428A6-A296-43ED-917C-FE9C70071F08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735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26.07.2013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10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19C0301-008F-452E-AB32-AB7B2308E932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752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1753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3175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3175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75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75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75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75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76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76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76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76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grpSp>
          <p:nvGrpSpPr>
            <p:cNvPr id="3176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3176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31766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67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68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</p:grpSp>
          <p:sp>
            <p:nvSpPr>
              <p:cNvPr id="31769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1770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1771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grpSp>
            <p:nvGrpSpPr>
              <p:cNvPr id="31772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31773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74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75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76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77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78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79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80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</p:grpSp>
        </p:grpSp>
      </p:grpSp>
      <p:grpSp>
        <p:nvGrpSpPr>
          <p:cNvPr id="31781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31782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783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1784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31785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31786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grpSp>
            <p:nvGrpSpPr>
              <p:cNvPr id="31787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31788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89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90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91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92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93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94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95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</p:grpSp>
        </p:grpSp>
        <p:sp>
          <p:nvSpPr>
            <p:cNvPr id="31796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5214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19C0301-008F-452E-AB32-AB7B2308E932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1752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1753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3175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3175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75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75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75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75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76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76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76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76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grpSp>
          <p:nvGrpSpPr>
            <p:cNvPr id="3176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3176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31766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67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68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</p:grpSp>
          <p:sp>
            <p:nvSpPr>
              <p:cNvPr id="31769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1770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31771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grpSp>
            <p:nvGrpSpPr>
              <p:cNvPr id="31772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31773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74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75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76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77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78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79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80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</p:grpSp>
        </p:grpSp>
      </p:grpSp>
      <p:grpSp>
        <p:nvGrpSpPr>
          <p:cNvPr id="31781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31782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783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1784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31785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31786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grpSp>
            <p:nvGrpSpPr>
              <p:cNvPr id="31787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31788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89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90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91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92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93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94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31795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</p:grpSp>
        </p:grpSp>
        <p:sp>
          <p:nvSpPr>
            <p:cNvPr id="31796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267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2428A6-A296-43ED-917C-FE9C70071F08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826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2428A6-A296-43ED-917C-FE9C70071F08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18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2428A6-A296-43ED-917C-FE9C70071F08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362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2428A6-A296-43ED-917C-FE9C70071F08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974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2428A6-A296-43ED-917C-FE9C70071F08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374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2428A6-A296-43ED-917C-FE9C70071F08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547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21.emf"/><Relationship Id="rId5" Type="http://schemas.openxmlformats.org/officeDocument/2006/relationships/customXml" Target="../ink/ink2.xml"/><Relationship Id="rId4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0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783" y="535900"/>
            <a:ext cx="846043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/>
              <a:t>У</a:t>
            </a:r>
            <a:r>
              <a:rPr lang="ru-RU" sz="3600" dirty="0" smtClean="0"/>
              <a:t>рок окружающего мира </a:t>
            </a:r>
            <a:endParaRPr lang="ru-RU" sz="3600" dirty="0"/>
          </a:p>
          <a:p>
            <a:pPr algn="ctr"/>
            <a:r>
              <a:rPr lang="ru-RU" sz="3600" dirty="0"/>
              <a:t>в 1  классе  </a:t>
            </a:r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r"/>
            <a:r>
              <a:rPr lang="ru-RU" sz="2400" b="1" dirty="0" smtClean="0"/>
              <a:t>Система </a:t>
            </a:r>
            <a:r>
              <a:rPr lang="ru-RU" sz="2400" b="1" dirty="0"/>
              <a:t>развивающего обучения </a:t>
            </a:r>
            <a:r>
              <a:rPr lang="ru-RU" sz="2400" b="1" dirty="0" err="1"/>
              <a:t>Л.В.Занкова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31269" y="2492896"/>
            <a:ext cx="837094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«Азбука </a:t>
            </a:r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географии»</a:t>
            </a:r>
            <a:endParaRPr lang="ru-RU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535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festival.1september.ru/articles/527644/img7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988" y="1885901"/>
            <a:ext cx="4057492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395536" y="188640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Люди создавали карты с незапамятных времён. Самые ранние карты были созданы более четырёх тысяч лет назад. Их сделали на основании рассказов путешественников о тех местах, которые они повидали.</a:t>
            </a:r>
          </a:p>
        </p:txBody>
      </p:sp>
      <p:sp>
        <p:nvSpPr>
          <p:cNvPr id="3" name="Прямоугольник 2"/>
          <p:cNvSpPr/>
          <p:nvPr/>
        </p:nvSpPr>
        <p:spPr>
          <a:xfrm rot="20307660">
            <a:off x="-5957" y="3584450"/>
            <a:ext cx="4539492" cy="830997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</a:rPr>
              <a:t>Это, например, выдавлена </a:t>
            </a:r>
            <a:r>
              <a:rPr lang="ru-RU" sz="2400" b="1" i="1" dirty="0" smtClean="0">
                <a:solidFill>
                  <a:srgbClr val="FF0000"/>
                </a:solidFill>
              </a:rPr>
              <a:t>на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 глиняной </a:t>
            </a:r>
            <a:r>
              <a:rPr lang="ru-RU" sz="2400" b="1" i="1" dirty="0">
                <a:solidFill>
                  <a:srgbClr val="FF0000"/>
                </a:solidFill>
              </a:rPr>
              <a:t>табличке.</a:t>
            </a:r>
          </a:p>
        </p:txBody>
      </p:sp>
    </p:spTree>
    <p:extLst>
      <p:ext uri="{BB962C8B-B14F-4D97-AF65-F5344CB8AC3E}">
        <p14:creationId xmlns:p14="http://schemas.microsoft.com/office/powerpoint/2010/main" val="1795168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festival.1september.ru/articles/527644/img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481" y="1628800"/>
            <a:ext cx="6237707" cy="357527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31457" y="260648"/>
            <a:ext cx="8892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cs typeface="Times New Roman" pitchFamily="18" charset="0"/>
              </a:rPr>
              <a:t>Греческий учёный Птолемей умел вычислять расстояние между различными точками на Земле, изучая положение звёзд на небе и собирая информацию от путешественников.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2513" y="5373216"/>
            <a:ext cx="87376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Когда Птолемей создавал эту карту мира, он считал, что существует только три континента: Европа, Азия и Африка.</a:t>
            </a:r>
          </a:p>
        </p:txBody>
      </p:sp>
    </p:spTree>
    <p:extLst>
      <p:ext uri="{BB962C8B-B14F-4D97-AF65-F5344CB8AC3E}">
        <p14:creationId xmlns:p14="http://schemas.microsoft.com/office/powerpoint/2010/main" val="104386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18298"/>
            <a:ext cx="662473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Волны плещут в океане. </a:t>
            </a: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там чудится в тумане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Это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мачты кораблей. </a:t>
            </a: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Пусть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плывут сюда скорей! </a:t>
            </a: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берегу гуляем,</a:t>
            </a:r>
          </a:p>
          <a:p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Мореходов поджидаем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Ищем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ракушке в песке. </a:t>
            </a: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сжимаем в кулаке. </a:t>
            </a:r>
          </a:p>
          <a:p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 побольше их собрать, -</a:t>
            </a:r>
          </a:p>
          <a:p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Надо чаще приседать. </a:t>
            </a: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Сядем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дружно на песок. </a:t>
            </a: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Снова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начался урок.</a:t>
            </a:r>
          </a:p>
        </p:txBody>
      </p:sp>
      <p:pic>
        <p:nvPicPr>
          <p:cNvPr id="7170" name="Picture 2" descr="http://upyourpic.org/images/201203/v6no8toxa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04864"/>
            <a:ext cx="4597228" cy="4354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044624" y="0"/>
            <a:ext cx="2960348" cy="68634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400" b="1" dirty="0">
                <a:ln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  <a:endParaRPr lang="ru-RU" sz="4400" b="1" cap="none" spc="0" dirty="0" smtClean="0">
              <a:ln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400" b="1" dirty="0">
                <a:ln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4400" b="1" cap="none" spc="0" dirty="0" smtClean="0">
              <a:ln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400" b="1" dirty="0">
                <a:ln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endParaRPr lang="ru-RU" sz="4400" b="1" cap="none" spc="0" dirty="0" smtClean="0">
              <a:ln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400" b="1" dirty="0">
                <a:ln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endParaRPr lang="ru-RU" sz="4400" b="1" cap="none" spc="0" dirty="0" smtClean="0">
              <a:ln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400" b="1" dirty="0">
                <a:ln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4400" b="1" cap="none" spc="0" dirty="0" smtClean="0">
              <a:ln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400" b="1" dirty="0">
                <a:ln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endParaRPr lang="ru-RU" sz="4400" b="1" cap="none" spc="0" dirty="0" smtClean="0">
              <a:ln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400" b="1" dirty="0">
                <a:ln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endParaRPr lang="ru-RU" sz="4400" b="1" cap="none" spc="0" dirty="0" smtClean="0">
              <a:ln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400" b="1" dirty="0">
                <a:ln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endParaRPr lang="ru-RU" sz="4400" b="1" cap="none" spc="0" dirty="0" smtClean="0">
              <a:ln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400" b="1" dirty="0">
                <a:ln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endParaRPr lang="ru-RU" sz="4400" b="1" cap="none" spc="0" dirty="0" smtClean="0">
              <a:ln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400" b="1" cap="none" spc="0" dirty="0" smtClean="0">
                <a:ln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4400" b="1" cap="none" spc="0" dirty="0">
              <a:ln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7143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festival.1september.ru/articles/527644/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8158623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Рисунок 13" descr="L:\data\articles\52\5276\527644\img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425" y="3846028"/>
            <a:ext cx="4839750" cy="30119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8388" y="129850"/>
            <a:ext cx="8844665" cy="526297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читать слова</a:t>
            </a:r>
          </a:p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считать</a:t>
            </a:r>
          </a:p>
          <a:p>
            <a:endParaRPr lang="ru-RU" sz="4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4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ч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итать географические знаки</a:t>
            </a:r>
          </a:p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выполнять </a:t>
            </a:r>
          </a:p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задания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6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9150" y="3140968"/>
            <a:ext cx="6071952" cy="1815882"/>
          </a:xfrm>
          <a:prstGeom prst="rect">
            <a:avLst/>
          </a:prstGeom>
          <a:solidFill>
            <a:srgbClr val="CCCCFF"/>
          </a:solidFill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ru-RU" sz="2800" b="1" dirty="0"/>
              <a:t>Равнина</a:t>
            </a:r>
            <a:r>
              <a:rPr lang="ru-RU" sz="2800" dirty="0"/>
              <a:t> — </a:t>
            </a:r>
            <a:r>
              <a:rPr lang="ru-RU" sz="2800" b="1" dirty="0"/>
              <a:t>это</a:t>
            </a:r>
            <a:r>
              <a:rPr lang="ru-RU" sz="2800" dirty="0"/>
              <a:t> огромная, лишенная деревьев территория, покрытая травой. </a:t>
            </a:r>
            <a:r>
              <a:rPr lang="ru-RU" sz="2800" b="1" dirty="0"/>
              <a:t>Это</a:t>
            </a:r>
            <a:r>
              <a:rPr lang="ru-RU" sz="2800" dirty="0"/>
              <a:t> одна из многих форм рельефа земной поверхности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332656"/>
            <a:ext cx="6696744" cy="1815882"/>
          </a:xfrm>
          <a:prstGeom prst="rect">
            <a:avLst/>
          </a:prstGeom>
          <a:solidFill>
            <a:srgbClr val="CCCCFF"/>
          </a:solidFill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2800" b="1" dirty="0" err="1"/>
              <a:t>Полуо́стров</a:t>
            </a:r>
            <a:r>
              <a:rPr lang="ru-RU" sz="2800" dirty="0"/>
              <a:t> — часть суши, одной стороной примыкающая к материку или </a:t>
            </a:r>
            <a:r>
              <a:rPr lang="ru-RU" sz="2800" b="1" dirty="0"/>
              <a:t>острову</a:t>
            </a:r>
            <a:r>
              <a:rPr lang="ru-RU" sz="2800" dirty="0"/>
              <a:t>, а со всех остальных сторон окружённая водой.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91943" y="5547734"/>
            <a:ext cx="7128792" cy="954107"/>
          </a:xfrm>
          <a:prstGeom prst="rect">
            <a:avLst/>
          </a:prstGeom>
          <a:solidFill>
            <a:srgbClr val="CCCCFF"/>
          </a:solidFill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ru-RU" sz="2800" b="1" dirty="0"/>
              <a:t>Остров</a:t>
            </a:r>
            <a:r>
              <a:rPr lang="ru-RU" sz="2800" dirty="0"/>
              <a:t> – </a:t>
            </a:r>
            <a:r>
              <a:rPr lang="ru-RU" sz="2800" b="1" dirty="0"/>
              <a:t>это</a:t>
            </a:r>
            <a:r>
              <a:rPr lang="ru-RU" sz="2800" dirty="0"/>
              <a:t> участок суши, </a:t>
            </a:r>
            <a:r>
              <a:rPr lang="ru-RU" sz="2800" dirty="0" smtClean="0"/>
              <a:t>который </a:t>
            </a:r>
            <a:r>
              <a:rPr lang="ru-RU" sz="2800" dirty="0"/>
              <a:t>со всех сторон окружён водой.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55126" y="2343959"/>
            <a:ext cx="5265609" cy="523220"/>
          </a:xfrm>
          <a:prstGeom prst="rect">
            <a:avLst/>
          </a:prstGeom>
          <a:solidFill>
            <a:srgbClr val="CCCCFF"/>
          </a:solidFill>
          <a:ln>
            <a:solidFill>
              <a:srgbClr val="002060"/>
            </a:solidFill>
          </a:ln>
        </p:spPr>
        <p:txBody>
          <a:bodyPr wrap="none">
            <a:spAutoFit/>
          </a:bodyPr>
          <a:lstStyle/>
          <a:p>
            <a:r>
              <a:rPr lang="ru-RU" sz="2800" b="1" dirty="0"/>
              <a:t>Материк</a:t>
            </a:r>
            <a:r>
              <a:rPr lang="ru-RU" sz="2800" dirty="0"/>
              <a:t> — крупный участок суш</a:t>
            </a:r>
          </a:p>
        </p:txBody>
      </p:sp>
    </p:spTree>
    <p:extLst>
      <p:ext uri="{BB962C8B-B14F-4D97-AF65-F5344CB8AC3E}">
        <p14:creationId xmlns:p14="http://schemas.microsoft.com/office/powerpoint/2010/main" val="118152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6" name="Picture 4" descr="1806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560" y="-12463"/>
            <a:ext cx="8208962" cy="6883400"/>
          </a:xfrm>
          <a:ln/>
        </p:spPr>
      </p:pic>
    </p:spTree>
    <p:extLst>
      <p:ext uri="{BB962C8B-B14F-4D97-AF65-F5344CB8AC3E}">
        <p14:creationId xmlns:p14="http://schemas.microsoft.com/office/powerpoint/2010/main" val="64225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6324" name="Picture 4" descr="1806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0"/>
            <a:ext cx="82073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2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66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8373" name="Picture 5" descr="1806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0"/>
            <a:ext cx="7981950" cy="669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993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0420" name="Picture 4" descr="1806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4925"/>
            <a:ext cx="8135938" cy="682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701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24" name="Picture 4" descr="1806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4925"/>
            <a:ext cx="8135938" cy="682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1925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790700" y="3559175"/>
              <a:ext cx="4786313" cy="1638300"/>
            </p14:xfrm>
          </p:contentPart>
        </mc:Choice>
        <mc:Fallback xmlns="">
          <p:pic>
            <p:nvPicPr>
              <p:cNvPr id="81925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73060" y="3541536"/>
                <a:ext cx="4821594" cy="167357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1926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376988" y="3505200"/>
              <a:ext cx="268287" cy="236538"/>
            </p14:xfrm>
          </p:contentPart>
        </mc:Choice>
        <mc:Fallback xmlns="">
          <p:pic>
            <p:nvPicPr>
              <p:cNvPr id="81926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359342" y="3487559"/>
                <a:ext cx="303578" cy="27182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5068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520928" y="5551000"/>
            <a:ext cx="219002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r>
              <a:rPr lang="ru-RU" sz="7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ень</a:t>
            </a:r>
            <a:endParaRPr lang="ru-RU" sz="7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2303" y="5689499"/>
            <a:ext cx="43658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Трудолюбие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58178" y="1992862"/>
            <a:ext cx="396730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Смелость</a:t>
            </a:r>
            <a:endParaRPr lang="ru-RU" sz="7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2579" y="2657901"/>
            <a:ext cx="529042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Находчивость</a:t>
            </a:r>
            <a:endParaRPr lang="ru-RU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1153510"/>
            <a:ext cx="472828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Трудолюбие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87756" y="4541556"/>
            <a:ext cx="663194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Взаимопомощь</a:t>
            </a:r>
            <a:endParaRPr lang="ru-RU" sz="7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9615" y="-8107"/>
            <a:ext cx="376026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Смекалка</a:t>
            </a:r>
            <a:endParaRPr lang="ru-RU" sz="6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60186" y="3616883"/>
            <a:ext cx="359598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Трусость</a:t>
            </a:r>
            <a:endParaRPr lang="ru-RU" sz="7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900048" y="215208"/>
            <a:ext cx="392543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Глупость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482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6" name="Picture 4" descr="1806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2700"/>
            <a:ext cx="8162925" cy="684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88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4" name="Picture 4" descr="1806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95250"/>
            <a:ext cx="8064500" cy="676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21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2468" name="Picture 4" descr="1806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0"/>
            <a:ext cx="8088313" cy="6783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12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3492" name="Picture 4" descr="1806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0"/>
            <a:ext cx="8197850" cy="687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94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g.io.ua/img_aa/large/0560/84/05608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3069"/>
            <a:ext cx="5635470" cy="331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Documents and Settings\Internet\Рабочий стол\огнгон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005" y="3645023"/>
            <a:ext cx="5887455" cy="318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02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festival.1september.ru/articles/527644/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75" y="2060848"/>
            <a:ext cx="8620650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260648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В зависимости от того, насколько высокая или глубокая местность, на карте принято обозначать высоту суши и глубину водоёма разными цветами и оттенками. Точкой отсчёта принято считать </a:t>
            </a:r>
            <a:r>
              <a:rPr lang="ru-RU" sz="2400" b="1" i="1" dirty="0">
                <a:solidFill>
                  <a:srgbClr val="002060"/>
                </a:solidFill>
              </a:rPr>
              <a:t>уровень океана.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80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geoglobus.ru/earth/geo1/zgeo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869" y="70037"/>
            <a:ext cx="6840760" cy="6856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2181" y="188640"/>
            <a:ext cx="38641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Основная горная система </a:t>
            </a:r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800" b="1" dirty="0" smtClean="0">
                <a:solidFill>
                  <a:srgbClr val="002060"/>
                </a:solidFill>
              </a:rPr>
              <a:t>Северной </a:t>
            </a:r>
            <a:r>
              <a:rPr lang="ru-RU" sz="2800" b="1" dirty="0">
                <a:solidFill>
                  <a:srgbClr val="002060"/>
                </a:solidFill>
              </a:rPr>
              <a:t>Америки </a:t>
            </a:r>
            <a:r>
              <a:rPr lang="ru-RU" sz="2800" dirty="0" smtClean="0">
                <a:solidFill>
                  <a:srgbClr val="002060"/>
                </a:solidFill>
              </a:rPr>
              <a:t>– </a:t>
            </a:r>
          </a:p>
          <a:p>
            <a:r>
              <a:rPr lang="ru-RU" sz="28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Кордильеры</a:t>
            </a:r>
            <a:endParaRPr lang="ru-RU" sz="28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877272"/>
            <a:ext cx="91561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Кордильеры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это величайшая по протяженности горная система земного шара (длина более 18 тысяч км)</a:t>
            </a:r>
          </a:p>
        </p:txBody>
      </p:sp>
      <p:sp>
        <p:nvSpPr>
          <p:cNvPr id="4" name="Овал 3"/>
          <p:cNvSpPr/>
          <p:nvPr/>
        </p:nvSpPr>
        <p:spPr>
          <a:xfrm rot="19298268">
            <a:off x="4915567" y="346052"/>
            <a:ext cx="863226" cy="3233517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84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geoglobus.ru/earth/geo1/zgeo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098" y="192523"/>
            <a:ext cx="6789902" cy="6837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615" y="0"/>
            <a:ext cx="910870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</a:rPr>
              <a:t>Основные горные системы </a:t>
            </a:r>
            <a:endParaRPr lang="ru-RU" sz="2800" dirty="0" smtClean="0">
              <a:solidFill>
                <a:srgbClr val="002060"/>
              </a:solidFill>
            </a:endParaRPr>
          </a:p>
          <a:p>
            <a:r>
              <a:rPr lang="ru-RU" sz="2800" b="1" dirty="0" smtClean="0">
                <a:solidFill>
                  <a:srgbClr val="002060"/>
                </a:solidFill>
              </a:rPr>
              <a:t>Евразии</a:t>
            </a:r>
            <a:r>
              <a:rPr lang="ru-RU" sz="2800" b="1" dirty="0">
                <a:solidFill>
                  <a:srgbClr val="002060"/>
                </a:solidFill>
              </a:rPr>
              <a:t>:</a:t>
            </a:r>
            <a:r>
              <a:rPr lang="ru-RU" sz="2800" u="sng" dirty="0">
                <a:solidFill>
                  <a:srgbClr val="002060"/>
                </a:solidFill>
              </a:rPr>
              <a:t> </a:t>
            </a:r>
            <a:r>
              <a:rPr lang="ru-RU" sz="2800" u="sng" dirty="0">
                <a:solidFill>
                  <a:srgbClr val="FF0000"/>
                </a:solidFill>
              </a:rPr>
              <a:t>Гималаи</a:t>
            </a:r>
            <a:r>
              <a:rPr lang="ru-RU" sz="2800" dirty="0">
                <a:solidFill>
                  <a:srgbClr val="002060"/>
                </a:solidFill>
              </a:rPr>
              <a:t>, </a:t>
            </a:r>
            <a:endParaRPr lang="ru-RU" sz="2800" dirty="0" smtClean="0">
              <a:solidFill>
                <a:srgbClr val="002060"/>
              </a:solidFill>
            </a:endParaRPr>
          </a:p>
          <a:p>
            <a:r>
              <a:rPr lang="ru-RU" sz="2800" dirty="0" smtClean="0">
                <a:solidFill>
                  <a:srgbClr val="002060"/>
                </a:solidFill>
              </a:rPr>
              <a:t>где расположена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</a:rPr>
              <a:t>высочайшая </a:t>
            </a:r>
            <a:r>
              <a:rPr lang="ru-RU" sz="2800" dirty="0" smtClean="0">
                <a:solidFill>
                  <a:srgbClr val="002060"/>
                </a:solidFill>
              </a:rPr>
              <a:t>гора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</a:rPr>
              <a:t>планеты </a:t>
            </a:r>
            <a:endParaRPr lang="ru-RU" sz="2800" dirty="0" smtClean="0">
              <a:solidFill>
                <a:srgbClr val="002060"/>
              </a:solidFill>
            </a:endParaRPr>
          </a:p>
          <a:p>
            <a:r>
              <a:rPr lang="ru-RU" sz="2800" i="1" dirty="0" smtClean="0">
                <a:solidFill>
                  <a:srgbClr val="FF0000"/>
                </a:solidFill>
              </a:rPr>
              <a:t>Джомолунгма 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(</a:t>
            </a:r>
            <a:r>
              <a:rPr lang="ru-RU" sz="2800" dirty="0">
                <a:solidFill>
                  <a:srgbClr val="002060"/>
                </a:solidFill>
              </a:rPr>
              <a:t>Эверест).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615" y="3284984"/>
            <a:ext cx="274645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Длина </a:t>
            </a:r>
            <a:r>
              <a:rPr lang="ru-RU" sz="2400" b="1" dirty="0" smtClean="0">
                <a:solidFill>
                  <a:srgbClr val="002060"/>
                </a:solidFill>
              </a:rPr>
              <a:t>гор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Гималаи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свыше </a:t>
            </a:r>
            <a:r>
              <a:rPr lang="ru-RU" sz="2400" b="1" dirty="0">
                <a:solidFill>
                  <a:srgbClr val="002060"/>
                </a:solidFill>
              </a:rPr>
              <a:t>2400 км,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r>
              <a:rPr lang="ru-RU" sz="2400" b="1" dirty="0" smtClean="0">
                <a:solidFill>
                  <a:srgbClr val="002060"/>
                </a:solidFill>
              </a:rPr>
              <a:t>ширина </a:t>
            </a:r>
            <a:r>
              <a:rPr lang="ru-RU" sz="2400" b="1" dirty="0">
                <a:solidFill>
                  <a:srgbClr val="002060"/>
                </a:solidFill>
              </a:rPr>
              <a:t>до 350 км</a:t>
            </a:r>
            <a:r>
              <a:rPr lang="ru-RU" dirty="0"/>
              <a:t>. </a:t>
            </a:r>
          </a:p>
        </p:txBody>
      </p:sp>
      <p:sp>
        <p:nvSpPr>
          <p:cNvPr id="6" name="Овал 5"/>
          <p:cNvSpPr/>
          <p:nvPr/>
        </p:nvSpPr>
        <p:spPr>
          <a:xfrm rot="16518784">
            <a:off x="5688131" y="1201659"/>
            <a:ext cx="955838" cy="1955866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45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5448" y="2007304"/>
            <a:ext cx="2028119" cy="29546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200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</a:rPr>
              <a:t>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20510" y="620688"/>
            <a:ext cx="5490093" cy="58169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80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cs typeface="Calibri" pitchFamily="34" charset="0"/>
              </a:rPr>
              <a:t>ЗАПОМНИЛ</a:t>
            </a:r>
          </a:p>
          <a:p>
            <a:pPr algn="ctr">
              <a:buFont typeface="Arial" charset="0"/>
              <a:buNone/>
              <a:defRPr/>
            </a:pPr>
            <a:endParaRPr lang="ru-RU" sz="80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cs typeface="Calibri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sz="80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cs typeface="Calibri" pitchFamily="34" charset="0"/>
              </a:rPr>
              <a:t>СМОГ</a:t>
            </a:r>
          </a:p>
          <a:p>
            <a:pPr algn="ctr">
              <a:buFont typeface="Arial" charset="0"/>
              <a:buNone/>
              <a:defRPr/>
            </a:pPr>
            <a:endParaRPr lang="ru-RU" sz="80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cs typeface="Calibri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sz="80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cs typeface="Calibri" pitchFamily="34" charset="0"/>
              </a:rPr>
              <a:t> ЗНАЮ</a:t>
            </a:r>
          </a:p>
        </p:txBody>
      </p:sp>
      <p:sp>
        <p:nvSpPr>
          <p:cNvPr id="14340" name="Стрелка вправо 3"/>
          <p:cNvSpPr>
            <a:spLocks noChangeArrowheads="1"/>
          </p:cNvSpPr>
          <p:nvPr/>
        </p:nvSpPr>
        <p:spPr bwMode="auto">
          <a:xfrm rot="-2122798">
            <a:off x="2155825" y="1465263"/>
            <a:ext cx="1109663" cy="576262"/>
          </a:xfrm>
          <a:prstGeom prst="rightArrow">
            <a:avLst>
              <a:gd name="adj1" fmla="val 50000"/>
              <a:gd name="adj2" fmla="val 49950"/>
            </a:avLst>
          </a:prstGeom>
          <a:solidFill>
            <a:srgbClr val="FFFF00"/>
          </a:solidFill>
          <a:ln w="508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4341" name="Стрелка вправо 4"/>
          <p:cNvSpPr>
            <a:spLocks noChangeArrowheads="1"/>
          </p:cNvSpPr>
          <p:nvPr/>
        </p:nvSpPr>
        <p:spPr bwMode="auto">
          <a:xfrm>
            <a:off x="2425700" y="3197225"/>
            <a:ext cx="2146300" cy="574675"/>
          </a:xfrm>
          <a:prstGeom prst="rightArrow">
            <a:avLst>
              <a:gd name="adj1" fmla="val 50000"/>
              <a:gd name="adj2" fmla="val 50109"/>
            </a:avLst>
          </a:prstGeom>
          <a:solidFill>
            <a:srgbClr val="FFFF00"/>
          </a:solidFill>
          <a:ln w="508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4342" name="Стрелка вправо 5"/>
          <p:cNvSpPr>
            <a:spLocks noChangeArrowheads="1"/>
          </p:cNvSpPr>
          <p:nvPr/>
        </p:nvSpPr>
        <p:spPr bwMode="auto">
          <a:xfrm rot="1575407">
            <a:off x="2341563" y="4860925"/>
            <a:ext cx="1165225" cy="576263"/>
          </a:xfrm>
          <a:prstGeom prst="rightArrow">
            <a:avLst>
              <a:gd name="adj1" fmla="val 50000"/>
              <a:gd name="adj2" fmla="val 49942"/>
            </a:avLst>
          </a:prstGeom>
          <a:solidFill>
            <a:srgbClr val="FFFF00"/>
          </a:solidFill>
          <a:ln w="508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906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0647"/>
            <a:ext cx="5904656" cy="6361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65391" y="260648"/>
            <a:ext cx="497252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</a:p>
          <a:p>
            <a:pPr algn="ctr"/>
            <a:r>
              <a:rPr lang="ru-RU" sz="3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990504" y="1456173"/>
            <a:ext cx="588623" cy="39703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</a:t>
            </a:r>
          </a:p>
          <a:p>
            <a:pPr algn="ctr"/>
            <a:r>
              <a:rPr lang="ru-RU" sz="3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19872" y="2010171"/>
            <a:ext cx="49725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</a:t>
            </a:r>
          </a:p>
          <a:p>
            <a:pPr algn="ctr"/>
            <a:r>
              <a:rPr lang="ru-RU" sz="3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87594" y="2453624"/>
            <a:ext cx="43813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         а        е         а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8" name="Picture 4" descr="http://festival.1september.ru/articles/527644/img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04664"/>
            <a:ext cx="3131841" cy="1971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26596" y="4253234"/>
            <a:ext cx="570220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</a:t>
            </a: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о   л        ш   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р        е </a:t>
            </a:r>
            <a:endParaRPr lang="ru-RU" sz="40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2223" y="3703541"/>
            <a:ext cx="465191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</a:t>
            </a:r>
          </a:p>
          <a:p>
            <a:pPr algn="ctr"/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</a:t>
            </a:r>
          </a:p>
          <a:p>
            <a:pPr algn="ctr"/>
            <a:r>
              <a:rPr lang="ru-RU" sz="3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969416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8" name="Picture 12" descr="ghfdjdtltybt 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1773238"/>
            <a:ext cx="3386138" cy="431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9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3300"/>
                </a:solidFill>
              </a:rPr>
              <a:t>Глобус</a:t>
            </a:r>
            <a:r>
              <a:rPr lang="ru-RU" dirty="0">
                <a:solidFill>
                  <a:schemeClr val="folHlink"/>
                </a:solidFill>
              </a:rPr>
              <a:t> – это модель Земли</a:t>
            </a:r>
          </a:p>
        </p:txBody>
      </p:sp>
    </p:spTree>
    <p:extLst>
      <p:ext uri="{BB962C8B-B14F-4D97-AF65-F5344CB8AC3E}">
        <p14:creationId xmlns:p14="http://schemas.microsoft.com/office/powerpoint/2010/main" val="122520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7777162" cy="1557338"/>
          </a:xfrm>
        </p:spPr>
        <p:txBody>
          <a:bodyPr/>
          <a:lstStyle/>
          <a:p>
            <a:r>
              <a:rPr lang="ru-RU" sz="3600" dirty="0">
                <a:solidFill>
                  <a:srgbClr val="FF3300"/>
                </a:solidFill>
              </a:rPr>
              <a:t>Карта</a:t>
            </a:r>
            <a:r>
              <a:rPr lang="ru-RU" sz="3600" dirty="0">
                <a:solidFill>
                  <a:schemeClr val="folHlink"/>
                </a:solidFill>
              </a:rPr>
              <a:t> – это плоское изображение земной поверхности</a:t>
            </a:r>
          </a:p>
        </p:txBody>
      </p:sp>
      <p:pic>
        <p:nvPicPr>
          <p:cNvPr id="78851" name="Picture 3" descr="ghfdjdtltybt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1773238"/>
            <a:ext cx="4032250" cy="3952875"/>
          </a:xfrm>
        </p:spPr>
      </p:pic>
      <p:pic>
        <p:nvPicPr>
          <p:cNvPr id="78852" name="Picture 4" descr="ghfdjdtltybt 0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773238"/>
            <a:ext cx="3871912" cy="3887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3" name="Picture 2" descr="C:\Documents and Settings\СОШ №13\Рабочий стол\Кулакова С.И. уч. информатики\Анимации\peopls15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85722">
            <a:off x="6443663" y="3933825"/>
            <a:ext cx="2570162" cy="257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273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2870"/>
            <a:ext cx="882047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Глобус</a:t>
            </a:r>
            <a:r>
              <a:rPr lang="ru-RU" sz="3600" b="1" dirty="0">
                <a:solidFill>
                  <a:srgbClr val="0070C0"/>
                </a:solidFill>
                <a:latin typeface="Times New Roman"/>
                <a:ea typeface="Times New Roman"/>
              </a:rPr>
              <a:t> – это замечательное изображение Земли, но его неудобно носить с собой. </a:t>
            </a:r>
          </a:p>
          <a:p>
            <a:r>
              <a:rPr lang="ru-RU" sz="3600" b="1" dirty="0">
                <a:solidFill>
                  <a:srgbClr val="0070C0"/>
                </a:solidFill>
                <a:latin typeface="Times New Roman"/>
                <a:ea typeface="Times New Roman"/>
              </a:rPr>
              <a:t>А </a:t>
            </a:r>
            <a:r>
              <a:rPr lang="ru-RU" sz="3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географическую карту </a:t>
            </a:r>
            <a:r>
              <a:rPr lang="ru-RU" sz="3600" b="1" dirty="0">
                <a:solidFill>
                  <a:srgbClr val="0070C0"/>
                </a:solidFill>
                <a:latin typeface="Times New Roman"/>
                <a:ea typeface="Times New Roman"/>
              </a:rPr>
              <a:t>– рисунок Земли или её части – положил в карман и отправился в поход. </a:t>
            </a:r>
            <a:endParaRPr lang="ru-RU" sz="3600" b="1" dirty="0" smtClean="0">
              <a:solidFill>
                <a:srgbClr val="0070C0"/>
              </a:solidFill>
              <a:latin typeface="Times New Roman"/>
              <a:ea typeface="Times New Roman"/>
            </a:endParaRPr>
          </a:p>
          <a:p>
            <a:endParaRPr lang="ru-RU" sz="2800" b="1" i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r>
              <a:rPr lang="ru-RU" sz="2800" b="1" i="1" dirty="0">
                <a:solidFill>
                  <a:srgbClr val="002060"/>
                </a:solidFill>
                <a:latin typeface="Times New Roman"/>
                <a:ea typeface="Times New Roman"/>
              </a:rPr>
              <a:t>-Какого главного помощника в нашем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путешествии </a:t>
            </a:r>
            <a:r>
              <a:rPr lang="ru-RU" sz="2800" b="1" i="1" dirty="0">
                <a:solidFill>
                  <a:srgbClr val="002060"/>
                </a:solidFill>
                <a:latin typeface="Times New Roman"/>
                <a:ea typeface="Times New Roman"/>
              </a:rPr>
              <a:t>выберем?</a:t>
            </a:r>
            <a:endParaRPr lang="ru-RU" sz="2800" b="1" i="1" dirty="0">
              <a:solidFill>
                <a:srgbClr val="002060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3074" name="Рисунок 7" descr="L:\data\articles\52\5276\527644\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563" y="3717032"/>
            <a:ext cx="4806115" cy="29838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451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805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713"/>
            <a:ext cx="9144000" cy="568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726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805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250"/>
            <a:ext cx="9144000" cy="558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6313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805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5175"/>
            <a:ext cx="9144000" cy="523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91743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428</Words>
  <Application>Microsoft Office PowerPoint</Application>
  <PresentationFormat>Экран (4:3)</PresentationFormat>
  <Paragraphs>121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28</vt:i4>
      </vt:variant>
    </vt:vector>
  </HeadingPairs>
  <TitlesOfParts>
    <vt:vector size="39" baseType="lpstr">
      <vt:lpstr>Тема Office</vt:lpstr>
      <vt:lpstr>Пастель</vt:lpstr>
      <vt:lpstr>1_Пастель</vt:lpstr>
      <vt:lpstr>Оформление по умолчанию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5_Оформление по умолчанию</vt:lpstr>
      <vt:lpstr>6_Оформление по умолчанию</vt:lpstr>
      <vt:lpstr>1_Тема Office</vt:lpstr>
      <vt:lpstr>Презентация PowerPoint</vt:lpstr>
      <vt:lpstr>Презентация PowerPoint</vt:lpstr>
      <vt:lpstr>Презентация PowerPoint</vt:lpstr>
      <vt:lpstr>Глобус – это модель Земли</vt:lpstr>
      <vt:lpstr>Карта – это плоское изображение земной поверхности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Internet</cp:lastModifiedBy>
  <cp:revision>11</cp:revision>
  <dcterms:modified xsi:type="dcterms:W3CDTF">2013-07-26T12:39:01Z</dcterms:modified>
</cp:coreProperties>
</file>