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88" r:id="rId3"/>
    <p:sldId id="289" r:id="rId4"/>
    <p:sldId id="290" r:id="rId5"/>
    <p:sldId id="310" r:id="rId6"/>
    <p:sldId id="263" r:id="rId7"/>
    <p:sldId id="270" r:id="rId8"/>
    <p:sldId id="285" r:id="rId9"/>
    <p:sldId id="286" r:id="rId10"/>
    <p:sldId id="274" r:id="rId11"/>
    <p:sldId id="308" r:id="rId12"/>
    <p:sldId id="309" r:id="rId13"/>
    <p:sldId id="306" r:id="rId14"/>
    <p:sldId id="307" r:id="rId15"/>
    <p:sldId id="276" r:id="rId16"/>
    <p:sldId id="258" r:id="rId17"/>
    <p:sldId id="311" r:id="rId18"/>
    <p:sldId id="305" r:id="rId19"/>
    <p:sldId id="313" r:id="rId20"/>
    <p:sldId id="298" r:id="rId21"/>
    <p:sldId id="300" r:id="rId22"/>
    <p:sldId id="264" r:id="rId23"/>
    <p:sldId id="28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5FF"/>
    <a:srgbClr val="CC00FF"/>
    <a:srgbClr val="FF66FF"/>
    <a:srgbClr val="CC66FF"/>
    <a:srgbClr val="FAC2EF"/>
    <a:srgbClr val="FFCCFF"/>
    <a:srgbClr val="FFFF43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6" autoAdjust="0"/>
    <p:restoredTop sz="94609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4C4882E-8D3F-484E-8ABD-5BA68E8BC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ACACBF-C3AF-41FC-BA88-6F0DC4117081}" type="slidenum">
              <a:rPr lang="ru-RU"/>
              <a:pPr/>
              <a:t>4</a:t>
            </a:fld>
            <a:endParaRPr lang="ru-RU"/>
          </a:p>
        </p:txBody>
      </p:sp>
      <p:sp>
        <p:nvSpPr>
          <p:cNvPr id="4096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9B7BFEB-1AA3-4AD3-B9EC-9309964AE685}" type="slidenum">
              <a:rPr lang="ru-RU" sz="1200">
                <a:latin typeface="Calibri" pitchFamily="34" charset="0"/>
              </a:rPr>
              <a:pPr algn="r"/>
              <a:t>4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758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DEC17D1-4322-4EEC-9DBD-7119A7CACBD5}" type="slidenum">
              <a:rPr lang="ru-RU" sz="1200">
                <a:latin typeface="Calibri" pitchFamily="34" charset="0"/>
              </a:rPr>
              <a:pPr algn="r"/>
              <a:t>14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1F998-FCFD-48E8-9EEE-F56788663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7B45D-E1B7-4687-B8AE-AAB1C6A32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24A15-1417-4392-B7CD-05A8B2F1F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E902E-487D-4D4D-8CCF-6BADFC9D7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F9AF3-C2ED-4AC5-BAEB-236FBA5B6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21A6B-04A8-4596-8038-6E15927B7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85558-39F7-4FD6-99E7-DBDB21F7B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8C5C1-0106-4D62-AFE3-C72B19C96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4F642-9130-4D74-AADE-7AB655C83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29C87-BD7B-44D8-ACAE-3EC2FA084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BC412-F786-4983-BA85-A8F18F1BC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77BED710-2B3D-4C07-A2B9-33A10DCD1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89;&#1090;&#1072;&#1088;&#1072;&#1103;%20&#1087;&#1083;&#1072;&#1089;&#1090;&#1080;&#1085;&#1082;&#1072;\Francis%20Goya%20-%20Nostalgia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AutoShape 5"/>
          <p:cNvSpPr>
            <a:spLocks noChangeArrowheads="1"/>
          </p:cNvSpPr>
          <p:nvPr/>
        </p:nvSpPr>
        <p:spPr bwMode="auto">
          <a:xfrm>
            <a:off x="4356100" y="0"/>
            <a:ext cx="4464050" cy="1628775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38100">
            <a:solidFill>
              <a:srgbClr val="CC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859338" y="188913"/>
            <a:ext cx="39592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А. И. КУПРИН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«КУСТ СИРЕНИ»</a:t>
            </a:r>
          </a:p>
        </p:txBody>
      </p:sp>
      <p:pic>
        <p:nvPicPr>
          <p:cNvPr id="205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71546"/>
            <a:ext cx="3473802" cy="424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Francis Goya - Nostalgi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7625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4140200" y="5942013"/>
            <a:ext cx="5003800" cy="915987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Выполнила </a:t>
            </a:r>
            <a:r>
              <a:rPr lang="ru-RU" b="1" dirty="0" err="1"/>
              <a:t>Плех</a:t>
            </a:r>
            <a:r>
              <a:rPr lang="ru-RU" b="1" dirty="0"/>
              <a:t> Марина Вадимовна, учитель русского языка и литературы МБОУ СОШ №5 г. Ноябрьска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1075"/>
            <a:ext cx="11160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1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810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9810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1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2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191611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2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51577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2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47244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Picture 2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378936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8" name="Picture 2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938" y="28527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9" name="Picture 2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37893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Picture 2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8527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1" name="Picture 2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91611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2" name="Picture 2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54451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3" name="Picture 3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4" name="Picture 3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47244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5" name="Picture 3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378936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6" name="Picture 3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28527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Picture 3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191611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8" name="Picture 3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9" name="Picture 3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9810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0" name="Picture 3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9810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1" name="Picture 3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9810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2" name="Picture 3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3" name="Picture 4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989138"/>
            <a:ext cx="11525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4" name="Picture 4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53006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5" name="Picture 4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58499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6" name="Picture 4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47244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7" name="Picture 4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688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8" name="Picture 4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499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9" name="Picture 4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58499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0" name="Picture 4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48688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1" name="Picture 4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9338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2" name="Picture 4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29972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3" name="Picture 5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19891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4" name="Picture 5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5849938"/>
            <a:ext cx="10795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5" name="Picture 5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4868863"/>
            <a:ext cx="11525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6" name="Picture 5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3860800"/>
            <a:ext cx="10795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7" name="Picture 5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2924175"/>
            <a:ext cx="10795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8" name="Picture 5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48688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9" name="Picture 5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48688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0" name="Picture 5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48688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1" name="Picture 5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2" name="Picture 5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58499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3" name="Picture 6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4" name="Picture 6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58499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5" name="Picture 6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8688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6" name="Picture 6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7" name="Picture 6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8" name="Picture 6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9" name="Picture 6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38608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0" name="Picture 6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39338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1" name="Picture 68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9972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2" name="Picture 69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19891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3" name="Picture 70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28527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4" name="Picture 71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852738"/>
            <a:ext cx="1008062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5" name="Picture 72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8527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6" name="Picture 73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738"/>
            <a:ext cx="1008063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7" name="Picture 74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916113"/>
            <a:ext cx="1008062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8" name="Picture 75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91611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9" name="Picture 76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0" name="Picture 77" descr="36447744_f511c2c22ow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8446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1" name="Picture 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60350"/>
            <a:ext cx="6408738" cy="627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9" name="Rectangle 79"/>
          <p:cNvSpPr>
            <a:spLocks noChangeArrowheads="1"/>
          </p:cNvSpPr>
          <p:nvPr/>
        </p:nvSpPr>
        <p:spPr bwMode="auto">
          <a:xfrm>
            <a:off x="1908175" y="5327650"/>
            <a:ext cx="6264275" cy="155416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 </a:t>
            </a: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Какие эпизоды вы считаете основными? Назовите части рассказа и озаглавьте их.</a:t>
            </a:r>
          </a:p>
        </p:txBody>
      </p:sp>
      <p:sp>
        <p:nvSpPr>
          <p:cNvPr id="19534" name="Text Box 78"/>
          <p:cNvSpPr txBox="1">
            <a:spLocks noChangeArrowheads="1"/>
          </p:cNvSpPr>
          <p:nvPr/>
        </p:nvSpPr>
        <p:spPr bwMode="auto">
          <a:xfrm>
            <a:off x="0" y="476250"/>
            <a:ext cx="2771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3 группа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1524000"/>
            <a:ext cx="91440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000" b="1" dirty="0">
                <a:latin typeface="Times New Roman" pitchFamily="18" charset="0"/>
              </a:rPr>
              <a:t> </a:t>
            </a:r>
            <a:r>
              <a:rPr lang="ru-RU" sz="3300" b="1" dirty="0">
                <a:latin typeface="Times New Roman" pitchFamily="18" charset="0"/>
              </a:rPr>
              <a:t>1 часть  - «Горе»: возвращение </a:t>
            </a:r>
            <a:r>
              <a:rPr lang="ru-RU" sz="3300" b="1" dirty="0" err="1">
                <a:latin typeface="Times New Roman" pitchFamily="18" charset="0"/>
              </a:rPr>
              <a:t>Алмазова</a:t>
            </a:r>
            <a:endParaRPr lang="ru-RU" sz="3300" b="1" dirty="0">
              <a:latin typeface="Times New Roman" pitchFamily="18" charset="0"/>
            </a:endParaRPr>
          </a:p>
          <a:p>
            <a:r>
              <a:rPr lang="ru-RU" sz="3300" b="1" dirty="0">
                <a:latin typeface="Times New Roman" pitchFamily="18" charset="0"/>
              </a:rPr>
              <a:t>                                     домой.</a:t>
            </a:r>
          </a:p>
          <a:p>
            <a:endParaRPr lang="ru-RU" sz="3300" b="1" dirty="0">
              <a:solidFill>
                <a:srgbClr val="FAC2EF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300" b="1" dirty="0">
                <a:latin typeface="Times New Roman" pitchFamily="18" charset="0"/>
              </a:rPr>
              <a:t> 2 часть -  «Надежда»:  посещение  оценщика</a:t>
            </a:r>
          </a:p>
          <a:p>
            <a:r>
              <a:rPr lang="ru-RU" sz="3300" b="1" dirty="0">
                <a:latin typeface="Times New Roman" pitchFamily="18" charset="0"/>
              </a:rPr>
              <a:t>                      и садовника.</a:t>
            </a:r>
          </a:p>
          <a:p>
            <a:endParaRPr lang="ru-RU" sz="3300" b="1" dirty="0">
              <a:latin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300" b="1" dirty="0">
                <a:latin typeface="Times New Roman" pitchFamily="18" charset="0"/>
              </a:rPr>
              <a:t>  3 часть -  «Счастье»: благополучный  исход,</a:t>
            </a:r>
          </a:p>
          <a:p>
            <a:r>
              <a:rPr lang="ru-RU" sz="3300" b="1" dirty="0">
                <a:latin typeface="Times New Roman" pitchFamily="18" charset="0"/>
              </a:rPr>
              <a:t>                        поступление  в  академию.</a:t>
            </a:r>
          </a:p>
          <a:p>
            <a:r>
              <a:rPr lang="ru-RU" sz="3300" b="1" dirty="0">
                <a:latin typeface="Times New Roman" pitchFamily="18" charset="0"/>
              </a:rPr>
              <a:t>          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468313" y="333375"/>
            <a:ext cx="7991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990000"/>
                </a:solidFill>
              </a:rPr>
              <a:t>Три части рассказа А.Куприна «Куст сирени»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333500"/>
            <a:ext cx="9144000" cy="833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500" b="1">
                <a:latin typeface="Times New Roman" pitchFamily="18" charset="0"/>
              </a:rPr>
              <a:t>        </a:t>
            </a:r>
            <a:r>
              <a:rPr lang="ru-RU" sz="5000" b="1">
                <a:latin typeface="Times New Roman" pitchFamily="18" charset="0"/>
              </a:rPr>
              <a:t>такое   построение  </a:t>
            </a:r>
          </a:p>
          <a:p>
            <a:r>
              <a:rPr lang="ru-RU" sz="5000" b="1">
                <a:latin typeface="Times New Roman" pitchFamily="18" charset="0"/>
              </a:rPr>
              <a:t>   произведения,  когда </a:t>
            </a:r>
          </a:p>
          <a:p>
            <a:r>
              <a:rPr lang="ru-RU" sz="5000" b="1">
                <a:latin typeface="Times New Roman" pitchFamily="18" charset="0"/>
              </a:rPr>
              <a:t>   начальные  и  конечные</a:t>
            </a:r>
          </a:p>
          <a:p>
            <a:r>
              <a:rPr lang="ru-RU" sz="5000" b="1">
                <a:latin typeface="Times New Roman" pitchFamily="18" charset="0"/>
              </a:rPr>
              <a:t>   образы повторяются с </a:t>
            </a:r>
          </a:p>
          <a:p>
            <a:r>
              <a:rPr lang="ru-RU" sz="5000" b="1">
                <a:latin typeface="Times New Roman" pitchFamily="18" charset="0"/>
              </a:rPr>
              <a:t>   точностью до наоборот. </a:t>
            </a:r>
          </a:p>
          <a:p>
            <a:endParaRPr lang="ru-RU" sz="5000">
              <a:latin typeface="Corbel" pitchFamily="34" charset="0"/>
            </a:endParaRPr>
          </a:p>
          <a:p>
            <a:endParaRPr lang="ru-RU" sz="5000">
              <a:latin typeface="Corbel" pitchFamily="34" charset="0"/>
            </a:endParaRPr>
          </a:p>
          <a:p>
            <a:endParaRPr lang="ru-RU" sz="5000">
              <a:latin typeface="Corbel" pitchFamily="34" charset="0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179388" y="620713"/>
            <a:ext cx="89646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990000"/>
                </a:solidFill>
              </a:rPr>
              <a:t>Зеркальная композиция-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39750" y="1268413"/>
            <a:ext cx="7848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Найдите в рассказе слова, значения которых вам не понятны. Воспользуйтесь толковым словарём и определите лексическое значение слов.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4 группа</a:t>
            </a:r>
          </a:p>
        </p:txBody>
      </p:sp>
      <p:pic>
        <p:nvPicPr>
          <p:cNvPr id="6554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924175"/>
            <a:ext cx="6553200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706563"/>
            <a:ext cx="9001125" cy="4432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000" b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 Педант-тот,  кто  излишне  строг  в  выполнении  формальных  требований;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000" b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 Ридикюль – ручная  дамская  сумочка (уст.);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000" b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 Ломбард – учреждение  для  выдачи ссуд  под  залог  имущества;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3000" b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  Солитер – крупный   бриллиант, вправленный  в брошь  или  перстень, без  других  камней.</a:t>
            </a:r>
            <a:endParaRPr lang="ru-RU" sz="3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042988" y="333375"/>
            <a:ext cx="62658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660066"/>
                </a:solidFill>
              </a:rPr>
              <a:t>Словарная работа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323850" y="333375"/>
            <a:ext cx="868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Как Вера сопереживает герою? В чём это выражается?</a:t>
            </a:r>
            <a:r>
              <a:rPr lang="ru-RU"/>
              <a:t> 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50825" y="2349500"/>
            <a:ext cx="441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Как ведут себя муж и жена?</a:t>
            </a:r>
          </a:p>
        </p:txBody>
      </p:sp>
      <p:pic>
        <p:nvPicPr>
          <p:cNvPr id="2151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981075"/>
            <a:ext cx="37433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5940425" y="58769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sz="2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ChangeArrowheads="1"/>
          </p:cNvSpPr>
          <p:nvPr/>
        </p:nvSpPr>
        <p:spPr bwMode="auto">
          <a:xfrm>
            <a:off x="468313" y="404813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/>
              <a:t>Меняется ли Алмазов под воздействием жены?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468313" y="5734050"/>
            <a:ext cx="3816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Какой выход находит Верочка?</a:t>
            </a:r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5076825" y="6165850"/>
            <a:ext cx="3455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2000" b="1" i="1"/>
          </a:p>
        </p:txBody>
      </p:sp>
      <p:pic>
        <p:nvPicPr>
          <p:cNvPr id="2253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268413"/>
            <a:ext cx="36576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36838"/>
            <a:ext cx="40322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7"/>
          <p:cNvPicPr>
            <a:picLocks noChangeAspect="1" noChangeArrowheads="1"/>
          </p:cNvPicPr>
          <p:nvPr/>
        </p:nvPicPr>
        <p:blipFill>
          <a:blip r:embed="rId2" cstate="print"/>
          <a:srcRect r="2686" b="4579"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0"/>
            <a:ext cx="188753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Rectangle 11"/>
          <p:cNvSpPr>
            <a:spLocks noChangeArrowheads="1"/>
          </p:cNvSpPr>
          <p:nvPr/>
        </p:nvSpPr>
        <p:spPr bwMode="auto">
          <a:xfrm>
            <a:off x="2286000" y="2697163"/>
            <a:ext cx="4572000" cy="37623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685" name="Rectangle 12"/>
          <p:cNvSpPr>
            <a:spLocks noChangeArrowheads="1"/>
          </p:cNvSpPr>
          <p:nvPr/>
        </p:nvSpPr>
        <p:spPr bwMode="auto">
          <a:xfrm>
            <a:off x="395288" y="4005263"/>
            <a:ext cx="5976937" cy="19177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Почему героиня говорит, что сирень теперь навсегда будет ее любимым цветком? </a:t>
            </a:r>
          </a:p>
          <a:p>
            <a:r>
              <a:rPr lang="ru-RU" sz="2400" b="1"/>
              <a:t>Что хочет сказать этим рассказом читателю автор?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39750" y="1268413"/>
            <a:ext cx="7848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Как вы понимаете пословицу «Терпение и труд всё перетрут»? Уместно ли утверждать, что пословица находит отражение в этом рассказе?</a:t>
            </a:r>
          </a:p>
        </p:txBody>
      </p:sp>
      <p:pic>
        <p:nvPicPr>
          <p:cNvPr id="64515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2636838"/>
            <a:ext cx="46085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 b="1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"/>
          <p:cNvSpPr>
            <a:spLocks noChangeArrowheads="1"/>
          </p:cNvSpPr>
          <p:nvPr/>
        </p:nvSpPr>
        <p:spPr bwMode="auto">
          <a:xfrm>
            <a:off x="1042988" y="476250"/>
            <a:ext cx="7300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Останавливается ли Верочка на достигнутом?</a:t>
            </a:r>
          </a:p>
        </p:txBody>
      </p:sp>
      <p:pic>
        <p:nvPicPr>
          <p:cNvPr id="73731" name="Picture 11"/>
          <p:cNvPicPr>
            <a:picLocks noChangeAspect="1" noChangeArrowheads="1"/>
          </p:cNvPicPr>
          <p:nvPr/>
        </p:nvPicPr>
        <p:blipFill>
          <a:blip r:embed="rId2" cstate="print"/>
          <a:srcRect l="16583" t="11221" r="44318" b="2440"/>
          <a:stretch>
            <a:fillRect/>
          </a:stretch>
        </p:blipFill>
        <p:spPr bwMode="auto">
          <a:xfrm>
            <a:off x="395288" y="1484313"/>
            <a:ext cx="31718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419475" y="1268413"/>
            <a:ext cx="48244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Чем же заканчивается эта история?</a:t>
            </a:r>
          </a:p>
          <a:p>
            <a:pPr algn="ctr"/>
            <a:endParaRPr lang="ru-RU" sz="2400" b="1"/>
          </a:p>
          <a:p>
            <a:pPr algn="ctr"/>
            <a:r>
              <a:rPr lang="ru-RU" sz="2400" b="1"/>
              <a:t> Как Вера узнаёт, что их затея удалась?</a:t>
            </a:r>
          </a:p>
        </p:txBody>
      </p:sp>
      <p:pic>
        <p:nvPicPr>
          <p:cNvPr id="7373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3429000"/>
            <a:ext cx="453707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8872"/>
            <a:ext cx="9001156" cy="2357621"/>
          </a:xfrm>
        </p:spPr>
        <p:txBody>
          <a:bodyPr tIns="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700" b="1" kern="1200" dirty="0">
                <a:solidFill>
                  <a:schemeClr val="accent1">
                    <a:satMod val="150000"/>
                  </a:schemeClr>
                </a:solidFill>
              </a:rPr>
              <a:t>  </a:t>
            </a:r>
            <a:r>
              <a:rPr lang="ru-RU" sz="5000" b="1" kern="1200" dirty="0">
                <a:solidFill>
                  <a:schemeClr val="tx1"/>
                </a:solidFill>
                <a:latin typeface="Times New Roman" pitchFamily="18" charset="0"/>
              </a:rPr>
              <a:t>«  Любовью  </a:t>
            </a:r>
            <a:br>
              <a:rPr lang="ru-RU" sz="5000" b="1" kern="12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5000" b="1" kern="1200" dirty="0">
                <a:solidFill>
                  <a:schemeClr val="tx1"/>
                </a:solidFill>
                <a:latin typeface="Times New Roman" pitchFamily="18" charset="0"/>
              </a:rPr>
              <a:t>         дорожить    умейте  …  » 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4294967295"/>
          </p:nvPr>
        </p:nvSpPr>
        <p:spPr>
          <a:xfrm>
            <a:off x="741363" y="2286000"/>
            <a:ext cx="8021637" cy="228600"/>
          </a:xfrm>
        </p:spPr>
        <p:txBody>
          <a:bodyPr lIns="146304" tIns="0" rIns="45720" bIns="0"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1400" smtClean="0">
              <a:solidFill>
                <a:srgbClr val="FFFFFF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997200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000" b="1">
                <a:solidFill>
                  <a:srgbClr val="090A0C"/>
                </a:solidFill>
                <a:latin typeface="Times New Roman" pitchFamily="18" charset="0"/>
              </a:rPr>
              <a:t>   (По  рассказу  А.  И. Куприна </a:t>
            </a:r>
          </a:p>
          <a:p>
            <a:r>
              <a:rPr lang="ru-RU" sz="5000" b="1">
                <a:solidFill>
                  <a:srgbClr val="090A0C"/>
                </a:solidFill>
                <a:latin typeface="Times New Roman" pitchFamily="18" charset="0"/>
              </a:rPr>
              <a:t>                         «Куст  сирени»)</a:t>
            </a:r>
          </a:p>
          <a:p>
            <a:r>
              <a:rPr lang="ru-RU" sz="5000" b="1">
                <a:solidFill>
                  <a:srgbClr val="090A0C"/>
                </a:solidFill>
                <a:latin typeface="Times New Roman" pitchFamily="18" charset="0"/>
              </a:rPr>
              <a:t>               </a:t>
            </a:r>
            <a:endParaRPr lang="ru-RU" sz="2500" b="1">
              <a:solidFill>
                <a:srgbClr val="090A0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8372" name="Oval 4"/>
          <p:cNvSpPr>
            <a:spLocks noChangeArrowheads="1"/>
          </p:cNvSpPr>
          <p:nvPr/>
        </p:nvSpPr>
        <p:spPr bwMode="auto">
          <a:xfrm>
            <a:off x="0" y="1052513"/>
            <a:ext cx="3419475" cy="10810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1"/>
          </a:p>
          <a:p>
            <a:endParaRPr lang="ru-RU" b="1"/>
          </a:p>
          <a:p>
            <a:r>
              <a:rPr lang="ru-RU" sz="1400" b="1"/>
              <a:t>В  трудной ситуации чувствует</a:t>
            </a:r>
          </a:p>
          <a:p>
            <a:r>
              <a:rPr lang="ru-RU" sz="1400" b="1"/>
              <a:t>  себя главой  семьи</a:t>
            </a:r>
            <a:endParaRPr lang="ru-RU" sz="1600" b="1"/>
          </a:p>
          <a:p>
            <a:endParaRPr lang="ru-RU"/>
          </a:p>
        </p:txBody>
      </p:sp>
      <p:sp>
        <p:nvSpPr>
          <p:cNvPr id="58375" name="Oval 7"/>
          <p:cNvSpPr>
            <a:spLocks noChangeArrowheads="1"/>
          </p:cNvSpPr>
          <p:nvPr/>
        </p:nvSpPr>
        <p:spPr bwMode="auto">
          <a:xfrm>
            <a:off x="0" y="2205038"/>
            <a:ext cx="3203575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Верит  в  успех  дела</a:t>
            </a:r>
          </a:p>
        </p:txBody>
      </p:sp>
      <p:sp>
        <p:nvSpPr>
          <p:cNvPr id="58376" name="Oval 8"/>
          <p:cNvSpPr>
            <a:spLocks noChangeArrowheads="1"/>
          </p:cNvSpPr>
          <p:nvPr/>
        </p:nvSpPr>
        <p:spPr bwMode="auto">
          <a:xfrm>
            <a:off x="0" y="0"/>
            <a:ext cx="3276600" cy="9810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1"/>
          </a:p>
          <a:p>
            <a:r>
              <a:rPr lang="ru-RU" b="1"/>
              <a:t>Беспомощность, </a:t>
            </a:r>
          </a:p>
          <a:p>
            <a:r>
              <a:rPr lang="ru-RU" b="1"/>
              <a:t>пассивность</a:t>
            </a:r>
            <a:endParaRPr lang="ru-RU"/>
          </a:p>
          <a:p>
            <a:endParaRPr lang="ru-RU"/>
          </a:p>
        </p:txBody>
      </p:sp>
      <p:sp>
        <p:nvSpPr>
          <p:cNvPr id="58377" name="Oval 9"/>
          <p:cNvSpPr>
            <a:spLocks noChangeArrowheads="1"/>
          </p:cNvSpPr>
          <p:nvPr/>
        </p:nvSpPr>
        <p:spPr bwMode="auto">
          <a:xfrm>
            <a:off x="0" y="5589588"/>
            <a:ext cx="3492500" cy="962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/>
              <a:t>Не  видит  выхода,</a:t>
            </a:r>
          </a:p>
          <a:p>
            <a:r>
              <a:rPr lang="ru-RU" b="1"/>
              <a:t>   не верит в успех</a:t>
            </a:r>
          </a:p>
        </p:txBody>
      </p:sp>
      <p:sp>
        <p:nvSpPr>
          <p:cNvPr id="58378" name="Oval 10"/>
          <p:cNvSpPr>
            <a:spLocks noChangeArrowheads="1"/>
          </p:cNvSpPr>
          <p:nvPr/>
        </p:nvSpPr>
        <p:spPr bwMode="auto">
          <a:xfrm>
            <a:off x="0" y="4076700"/>
            <a:ext cx="3059113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Находчивость,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активность,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 деятельность</a:t>
            </a:r>
          </a:p>
        </p:txBody>
      </p:sp>
      <p:sp>
        <p:nvSpPr>
          <p:cNvPr id="58381" name="Oval 13"/>
          <p:cNvSpPr>
            <a:spLocks noChangeArrowheads="1"/>
          </p:cNvSpPr>
          <p:nvPr/>
        </p:nvSpPr>
        <p:spPr bwMode="auto">
          <a:xfrm>
            <a:off x="0" y="2924175"/>
            <a:ext cx="2736850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 b="1"/>
              <a:t>Раздраженность, </a:t>
            </a:r>
          </a:p>
          <a:p>
            <a:pPr>
              <a:spcBef>
                <a:spcPct val="50000"/>
              </a:spcBef>
            </a:pPr>
            <a:r>
              <a:rPr lang="ru-RU" b="1"/>
              <a:t> неудовольствие</a:t>
            </a:r>
          </a:p>
        </p:txBody>
      </p:sp>
      <p:sp>
        <p:nvSpPr>
          <p:cNvPr id="10249" name="Text Box 15"/>
          <p:cNvSpPr txBox="1">
            <a:spLocks noChangeArrowheads="1"/>
          </p:cNvSpPr>
          <p:nvPr/>
        </p:nvSpPr>
        <p:spPr bwMode="auto">
          <a:xfrm>
            <a:off x="468313" y="4365625"/>
            <a:ext cx="187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50" name="Text Box 19"/>
          <p:cNvSpPr txBox="1">
            <a:spLocks noChangeArrowheads="1"/>
          </p:cNvSpPr>
          <p:nvPr/>
        </p:nvSpPr>
        <p:spPr bwMode="auto">
          <a:xfrm>
            <a:off x="1763713" y="476250"/>
            <a:ext cx="30956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Courier New" pitchFamily="49" charset="0"/>
              <a:buNone/>
            </a:pPr>
            <a:endParaRPr lang="ru-RU" b="1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0251" name="Picture 22" descr="6915838_8f0608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0"/>
            <a:ext cx="17272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24" descr="imagesCADHPBD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292600"/>
            <a:ext cx="16367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Line 25"/>
          <p:cNvSpPr>
            <a:spLocks noChangeShapeType="1"/>
          </p:cNvSpPr>
          <p:nvPr/>
        </p:nvSpPr>
        <p:spPr bwMode="auto">
          <a:xfrm>
            <a:off x="4140200" y="3429000"/>
            <a:ext cx="5003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5 -0.00393 L 0.61024 -0.00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337 0.03678 L 0.63576 0.393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18 0.00023 L 0.61615 -0.146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66 -3.01874E-6 L 0.64966 0.2727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16 0.00509 L 0.62795 0.267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45 -0.07009 L 0.63976 -0.47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5" grpId="0" animBg="1"/>
      <p:bldP spid="58376" grpId="0" animBg="1"/>
      <p:bldP spid="58377" grpId="0" animBg="1"/>
      <p:bldP spid="58378" grpId="0" animBg="1"/>
      <p:bldP spid="5838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2" descr="6915838_8f06080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15888"/>
            <a:ext cx="2171700" cy="2592387"/>
          </a:xfrm>
          <a:noFill/>
        </p:spPr>
      </p:pic>
      <p:pic>
        <p:nvPicPr>
          <p:cNvPr id="11267" name="Picture 24" descr="imagesCADHPBD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429000"/>
            <a:ext cx="211613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2987675" y="2997200"/>
            <a:ext cx="5184775" cy="7143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9" name="Oval 8"/>
          <p:cNvSpPr>
            <a:spLocks noGrp="1" noChangeArrowheads="1"/>
          </p:cNvSpPr>
          <p:nvPr>
            <p:ph type="title"/>
          </p:nvPr>
        </p:nvSpPr>
        <p:spPr>
          <a:xfrm>
            <a:off x="4427538" y="0"/>
            <a:ext cx="4176712" cy="98107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/>
          <a:lstStyle/>
          <a:p>
            <a:pPr eaLnBrk="1" hangingPunct="1"/>
            <a:r>
              <a:rPr lang="ru-RU" sz="1400" b="1" smtClean="0"/>
              <a:t/>
            </a:r>
            <a:br>
              <a:rPr lang="ru-RU" sz="1400" b="1" smtClean="0"/>
            </a:br>
            <a:r>
              <a:rPr lang="ru-RU" sz="1400" b="1" smtClean="0"/>
              <a:t/>
            </a:r>
            <a:br>
              <a:rPr lang="ru-RU" sz="1400" b="1" smtClean="0"/>
            </a:br>
            <a:r>
              <a:rPr lang="ru-RU" sz="1400" b="1" smtClean="0"/>
              <a:t/>
            </a:r>
            <a:br>
              <a:rPr lang="ru-RU" sz="1400" b="1" smtClean="0"/>
            </a:br>
            <a:r>
              <a:rPr lang="ru-RU" sz="1400" b="1" smtClean="0"/>
              <a:t>Беспомощность, </a:t>
            </a:r>
            <a:br>
              <a:rPr lang="ru-RU" sz="1400" b="1" smtClean="0"/>
            </a:br>
            <a:r>
              <a:rPr lang="ru-RU" sz="1400" b="1" smtClean="0"/>
              <a:t>пассивность</a:t>
            </a:r>
            <a:r>
              <a:rPr lang="ru-RU" sz="1400" smtClean="0"/>
              <a:t/>
            </a:r>
            <a:br>
              <a:rPr lang="ru-RU" sz="1400" smtClean="0"/>
            </a:br>
            <a:endParaRPr lang="ru-RU" smtClean="0"/>
          </a:p>
        </p:txBody>
      </p:sp>
      <p:sp>
        <p:nvSpPr>
          <p:cNvPr id="11270" name="Oval 4"/>
          <p:cNvSpPr>
            <a:spLocks noChangeArrowheads="1"/>
          </p:cNvSpPr>
          <p:nvPr/>
        </p:nvSpPr>
        <p:spPr bwMode="auto">
          <a:xfrm>
            <a:off x="3492500" y="3141663"/>
            <a:ext cx="4103688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1"/>
          </a:p>
          <a:p>
            <a:endParaRPr lang="ru-RU" b="1"/>
          </a:p>
          <a:p>
            <a:r>
              <a:rPr lang="ru-RU" sz="1400" b="1"/>
              <a:t>В  трудной ситуации чувствует</a:t>
            </a:r>
          </a:p>
          <a:p>
            <a:r>
              <a:rPr lang="ru-RU" sz="1400" b="1"/>
              <a:t>  себя главой  семьи</a:t>
            </a:r>
            <a:endParaRPr lang="ru-RU" sz="1600" b="1"/>
          </a:p>
          <a:p>
            <a:endParaRPr lang="ru-RU"/>
          </a:p>
        </p:txBody>
      </p:sp>
      <p:sp>
        <p:nvSpPr>
          <p:cNvPr id="11271" name="Oval 7"/>
          <p:cNvSpPr>
            <a:spLocks noChangeArrowheads="1"/>
          </p:cNvSpPr>
          <p:nvPr/>
        </p:nvSpPr>
        <p:spPr bwMode="auto">
          <a:xfrm>
            <a:off x="3276600" y="4365625"/>
            <a:ext cx="4248150" cy="1008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Верит  в  успех  дела</a:t>
            </a:r>
          </a:p>
        </p:txBody>
      </p:sp>
      <p:sp>
        <p:nvSpPr>
          <p:cNvPr id="11272" name="Oval 13"/>
          <p:cNvSpPr>
            <a:spLocks noChangeArrowheads="1"/>
          </p:cNvSpPr>
          <p:nvPr/>
        </p:nvSpPr>
        <p:spPr bwMode="auto">
          <a:xfrm>
            <a:off x="4211638" y="981075"/>
            <a:ext cx="4464050" cy="935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 b="1"/>
              <a:t>Раздраженность, </a:t>
            </a:r>
          </a:p>
          <a:p>
            <a:pPr>
              <a:spcBef>
                <a:spcPct val="50000"/>
              </a:spcBef>
            </a:pPr>
            <a:r>
              <a:rPr lang="ru-RU" b="1"/>
              <a:t> неудовольствие</a:t>
            </a:r>
          </a:p>
        </p:txBody>
      </p:sp>
      <p:sp>
        <p:nvSpPr>
          <p:cNvPr id="11273" name="Oval 10"/>
          <p:cNvSpPr>
            <a:spLocks noChangeArrowheads="1"/>
          </p:cNvSpPr>
          <p:nvPr/>
        </p:nvSpPr>
        <p:spPr bwMode="auto">
          <a:xfrm>
            <a:off x="3348038" y="5516563"/>
            <a:ext cx="4176712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Находчивость,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активность,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Courier New" pitchFamily="49" charset="0"/>
              <a:buNone/>
            </a:pPr>
            <a:r>
              <a:rPr lang="ru-RU" b="1"/>
              <a:t> деятельность</a:t>
            </a:r>
          </a:p>
        </p:txBody>
      </p:sp>
      <p:sp>
        <p:nvSpPr>
          <p:cNvPr id="11274" name="Oval 9"/>
          <p:cNvSpPr>
            <a:spLocks noChangeArrowheads="1"/>
          </p:cNvSpPr>
          <p:nvPr/>
        </p:nvSpPr>
        <p:spPr bwMode="auto">
          <a:xfrm>
            <a:off x="4284663" y="1989138"/>
            <a:ext cx="4319587" cy="962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/>
              <a:t>Не  видит  выхода,</a:t>
            </a:r>
          </a:p>
          <a:p>
            <a:r>
              <a:rPr lang="ru-RU" b="1"/>
              <a:t>   не верит в успех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1"/>
          <p:cNvSpPr txBox="1">
            <a:spLocks noChangeArrowheads="1"/>
          </p:cNvSpPr>
          <p:nvPr/>
        </p:nvSpPr>
        <p:spPr bwMode="auto">
          <a:xfrm>
            <a:off x="611188" y="333375"/>
            <a:ext cx="734377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Верочка не находит себе места, сильно переживает за мужа. Она даже не могла усидеть дома. Вера издали угадывает настроение мужа. Алмазов преображается: из мрачного неудачника он превращается в счастливого человека. Его лицо сияет «торжеством одержанной победы». Но и теперь Верочка не успокаивается, пока не слышит из уст мужа, что всё прекрасно.</a:t>
            </a:r>
          </a:p>
        </p:txBody>
      </p:sp>
      <p:sp>
        <p:nvSpPr>
          <p:cNvPr id="27651" name="Rectangle 12"/>
          <p:cNvSpPr>
            <a:spLocks noChangeArrowheads="1"/>
          </p:cNvSpPr>
          <p:nvPr/>
        </p:nvSpPr>
        <p:spPr bwMode="auto">
          <a:xfrm>
            <a:off x="1258888" y="2708275"/>
            <a:ext cx="633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Как Верочка отнеслась к успехам мужа?</a:t>
            </a:r>
          </a:p>
        </p:txBody>
      </p:sp>
      <p:sp>
        <p:nvSpPr>
          <p:cNvPr id="27652" name="Text Box 13"/>
          <p:cNvSpPr txBox="1">
            <a:spLocks noChangeArrowheads="1"/>
          </p:cNvSpPr>
          <p:nvPr/>
        </p:nvSpPr>
        <p:spPr bwMode="auto">
          <a:xfrm>
            <a:off x="684213" y="3860800"/>
            <a:ext cx="34559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Она понимает, что доставляет удовольствие мужу, поэтому вновь и вновь расспрашивает его, пытается разузнать подробности </a:t>
            </a:r>
          </a:p>
        </p:txBody>
      </p:sp>
      <p:pic>
        <p:nvPicPr>
          <p:cNvPr id="27653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3573463"/>
            <a:ext cx="38100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5263"/>
            <a:ext cx="91440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38"/>
            <a:ext cx="91440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765175"/>
            <a:ext cx="37338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9"/>
          <p:cNvSpPr txBox="1">
            <a:spLocks noChangeArrowheads="1"/>
          </p:cNvSpPr>
          <p:nvPr/>
        </p:nvSpPr>
        <p:spPr bwMode="auto">
          <a:xfrm>
            <a:off x="323850" y="836613"/>
            <a:ext cx="424815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 </a:t>
            </a:r>
            <a:r>
              <a:rPr lang="ru-RU" sz="2800" b="1"/>
              <a:t>В рассказе А.И. Куприна звучат  важные нравственные проблемы счастья, упорства и любви. Автор утверждает, что счастье в семье возможно при полном  согласии и взаимопонимании, любви и счастья.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/>
        <p:txBody>
          <a:bodyPr rIns="45720"/>
          <a:lstStyle/>
          <a:p>
            <a:pPr eaLnBrk="1" hangingPunct="1"/>
            <a:endParaRPr lang="ru-RU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 flipV="1">
            <a:off x="457200" y="1619250"/>
            <a:ext cx="4040188" cy="80963"/>
          </a:xfrm>
        </p:spPr>
        <p:txBody>
          <a:bodyPr lIns="146304" tIns="91440" anchor="ctr">
            <a:normAutofit fontScale="25000" lnSpcReduction="2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600" b="1" smtClean="0"/>
          </a:p>
        </p:txBody>
      </p:sp>
      <p:sp>
        <p:nvSpPr>
          <p:cNvPr id="4100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1524000"/>
            <a:ext cx="9001125" cy="5334000"/>
          </a:xfrm>
        </p:spPr>
        <p:txBody>
          <a:bodyPr lIns="54864" tIns="91440"/>
          <a:lstStyle/>
          <a:p>
            <a:pPr marL="438150" indent="-319088" eaLnBrk="1" hangingPunct="1">
              <a:buFontTx/>
              <a:buNone/>
            </a:pPr>
            <a:r>
              <a:rPr lang="ru-RU" sz="4500" b="1" smtClean="0">
                <a:latin typeface="Times New Roman" pitchFamily="18" charset="0"/>
              </a:rPr>
              <a:t>   Любовь – это  бесценный  дар.</a:t>
            </a:r>
          </a:p>
          <a:p>
            <a:pPr marL="438150" indent="-319088" eaLnBrk="1" hangingPunct="1">
              <a:buFontTx/>
              <a:buNone/>
            </a:pPr>
            <a:r>
              <a:rPr lang="ru-RU" sz="4500" b="1" smtClean="0"/>
              <a:t>   </a:t>
            </a:r>
            <a:r>
              <a:rPr lang="ru-RU" sz="4500" b="1" smtClean="0">
                <a:latin typeface="Times New Roman" pitchFamily="18" charset="0"/>
              </a:rPr>
              <a:t>Это единственная  вещь, которую  мы  можем  подарить,  и  всё же  она  у  нас  остаётся.</a:t>
            </a:r>
          </a:p>
          <a:p>
            <a:pPr marL="438150" indent="-319088" eaLnBrk="1" hangingPunct="1">
              <a:buFontTx/>
              <a:buNone/>
            </a:pPr>
            <a:r>
              <a:rPr lang="ru-RU" sz="4500" b="1" smtClean="0">
                <a:latin typeface="Times New Roman" pitchFamily="18" charset="0"/>
              </a:rPr>
              <a:t>                            Л. Н. Толстой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4645025" y="1700213"/>
            <a:ext cx="4041775" cy="58737"/>
          </a:xfrm>
        </p:spPr>
        <p:txBody>
          <a:bodyPr lIns="146304" tIns="91440" anchor="ctr">
            <a:normAutofit fontScale="25000" lnSpcReduction="20000"/>
          </a:bodyPr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600" b="1" smtClean="0"/>
          </a:p>
        </p:txBody>
      </p:sp>
      <p:sp>
        <p:nvSpPr>
          <p:cNvPr id="4102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8640763" y="2259013"/>
            <a:ext cx="46037" cy="3867150"/>
          </a:xfrm>
        </p:spPr>
        <p:txBody>
          <a:bodyPr lIns="54864" tIns="91440"/>
          <a:lstStyle/>
          <a:p>
            <a:pPr marL="438150" indent="-319088" eaLnBrk="1" hangingPunct="1"/>
            <a:endParaRPr lang="ru-RU" sz="240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571612"/>
            <a:ext cx="8229600" cy="4525963"/>
          </a:xfrm>
        </p:spPr>
        <p:txBody>
          <a:bodyPr lIns="54864" tIns="91440"/>
          <a:lstStyle/>
          <a:p>
            <a:pPr marL="438150" indent="-319088"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700" b="1" dirty="0" smtClean="0">
                <a:solidFill>
                  <a:srgbClr val="151516"/>
                </a:solidFill>
                <a:latin typeface="Times New Roman" pitchFamily="18" charset="0"/>
              </a:rPr>
              <a:t>Выявить  позицию  автора в изображении любви: определить  качества  характера,  помогающие  героям  сохранить  и  развить любовь;</a:t>
            </a:r>
          </a:p>
          <a:p>
            <a:pPr marL="438150" indent="-319088"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700" b="1" dirty="0" smtClean="0">
                <a:solidFill>
                  <a:srgbClr val="151516"/>
                </a:solidFill>
                <a:latin typeface="Times New Roman" pitchFamily="18" charset="0"/>
              </a:rPr>
              <a:t>Показать   роль  зеркальной    композиции  для   раскрытия  идеи  рассказа;</a:t>
            </a:r>
          </a:p>
          <a:p>
            <a:pPr marL="438150" indent="-319088"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700" b="1" dirty="0" smtClean="0">
                <a:solidFill>
                  <a:srgbClr val="151516"/>
                </a:solidFill>
                <a:latin typeface="Times New Roman" pitchFamily="18" charset="0"/>
              </a:rPr>
              <a:t> Развивать  навыки  грамотной  устной  речи, творческие  способности ;</a:t>
            </a:r>
          </a:p>
          <a:p>
            <a:pPr marL="438150" indent="-319088"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700" b="1" dirty="0" smtClean="0">
                <a:solidFill>
                  <a:srgbClr val="151516"/>
                </a:solidFill>
                <a:latin typeface="Times New Roman" pitchFamily="18" charset="0"/>
              </a:rPr>
              <a:t> Воспитывать  активную  жизненную  позицию .</a:t>
            </a:r>
          </a:p>
          <a:p>
            <a:pPr marL="438150" indent="-319088" eaLnBrk="1" hangingPunct="1">
              <a:lnSpc>
                <a:spcPct val="80000"/>
              </a:lnSpc>
            </a:pPr>
            <a:endParaRPr lang="ru-RU" sz="2700" dirty="0" smtClean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692275" y="620713"/>
            <a:ext cx="518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258888" y="692150"/>
            <a:ext cx="57610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660066"/>
                </a:solidFill>
              </a:rPr>
              <a:t>Цели урока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660066"/>
                </a:solidFill>
              </a:rPr>
              <a:t>Работа в исследовательских лабораториях</a:t>
            </a:r>
          </a:p>
        </p:txBody>
      </p:sp>
      <p:pic>
        <p:nvPicPr>
          <p:cNvPr id="70660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600200"/>
            <a:ext cx="8280400" cy="5257800"/>
          </a:xfrm>
          <a:noFill/>
          <a:ln/>
        </p:spPr>
      </p:pic>
    </p:spTree>
  </p:cSld>
  <p:clrMapOvr>
    <a:masterClrMapping/>
  </p:clrMapOvr>
  <p:transition spd="med"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arr-oks-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38" y="3170238"/>
            <a:ext cx="38100" cy="5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773238"/>
            <a:ext cx="82454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26"/>
          <p:cNvSpPr txBox="1">
            <a:spLocks noChangeArrowheads="1"/>
          </p:cNvSpPr>
          <p:nvPr/>
        </p:nvSpPr>
        <p:spPr bwMode="auto">
          <a:xfrm>
            <a:off x="4932363" y="404813"/>
            <a:ext cx="33845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Почему рассказ </a:t>
            </a:r>
          </a:p>
          <a:p>
            <a:pPr algn="ctr"/>
            <a:r>
              <a:rPr lang="ru-RU" sz="2400" b="1"/>
              <a:t>называется </a:t>
            </a:r>
          </a:p>
          <a:p>
            <a:pPr algn="ctr"/>
            <a:r>
              <a:rPr lang="ru-RU" sz="2400" b="1"/>
              <a:t>«Куст сирени»? </a:t>
            </a:r>
          </a:p>
          <a:p>
            <a:pPr algn="ctr">
              <a:spcBef>
                <a:spcPct val="50000"/>
              </a:spcBef>
            </a:pPr>
            <a:endParaRPr lang="ru-RU" sz="2400" b="1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2541588" y="4437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395288" y="404813"/>
            <a:ext cx="2808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1 лаборатория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042988" y="393700"/>
            <a:ext cx="7058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755650" y="-180975"/>
            <a:ext cx="7632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Почему именно сирень выбирает автор?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95288" y="2420938"/>
            <a:ext cx="2881312" cy="4572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</a:rPr>
              <a:t>2 лаборатория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8785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Сирень – красивый цветок, который зацветает весной. Весна –  пора влюблённых. </a:t>
            </a:r>
            <a:endParaRPr lang="ru-RU" sz="2400" b="1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148263" y="5661025"/>
            <a:ext cx="3995737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Можно предположить, что сирень – цветок влюблённых.</a:t>
            </a:r>
            <a:r>
              <a:rPr lang="ru-RU" sz="2400" b="1"/>
              <a:t> </a:t>
            </a:r>
          </a:p>
          <a:p>
            <a:pPr algn="ctr">
              <a:spcBef>
                <a:spcPct val="50000"/>
              </a:spcBef>
              <a:defRPr/>
            </a:pPr>
            <a:endParaRPr lang="ru-RU" sz="240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8713787" cy="822325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</a:rPr>
              <a:t>Кроме того, сирень имеет 4 лепестка. В мифологии 4 – символ Вселенной. 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0" y="4757738"/>
            <a:ext cx="3492500" cy="2100262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</a:rPr>
              <a:t>А ещё есть пятилепестковая сирень, которая приносит счастье.</a:t>
            </a:r>
          </a:p>
          <a:p>
            <a:pPr>
              <a:spcBef>
                <a:spcPct val="50000"/>
              </a:spcBef>
            </a:pPr>
            <a:endParaRPr lang="ru-RU" sz="2400" b="1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632</Words>
  <Application>Microsoft Office PowerPoint</Application>
  <PresentationFormat>Экран (4:3)</PresentationFormat>
  <Paragraphs>98</Paragraphs>
  <Slides>23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Оформление по умолчанию</vt:lpstr>
      <vt:lpstr>Слайд 1</vt:lpstr>
      <vt:lpstr>  «  Любовью            дорожить    умейте  …  » </vt:lpstr>
      <vt:lpstr>Слайд 3</vt:lpstr>
      <vt:lpstr>Слайд 4</vt:lpstr>
      <vt:lpstr>Работа в исследовательских лабораториях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Беспомощность,  пассивность </vt:lpstr>
      <vt:lpstr>Слайд 22</vt:lpstr>
      <vt:lpstr>Слайд 23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Николай</cp:lastModifiedBy>
  <cp:revision>26</cp:revision>
  <dcterms:created xsi:type="dcterms:W3CDTF">2009-05-01T19:42:49Z</dcterms:created>
  <dcterms:modified xsi:type="dcterms:W3CDTF">2013-07-26T08:43:25Z</dcterms:modified>
</cp:coreProperties>
</file>