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2"/>
  </p:notesMasterIdLst>
  <p:sldIdLst>
    <p:sldId id="283" r:id="rId2"/>
    <p:sldId id="284" r:id="rId3"/>
    <p:sldId id="286" r:id="rId4"/>
    <p:sldId id="307" r:id="rId5"/>
    <p:sldId id="259" r:id="rId6"/>
    <p:sldId id="288" r:id="rId7"/>
    <p:sldId id="292" r:id="rId8"/>
    <p:sldId id="294" r:id="rId9"/>
    <p:sldId id="296" r:id="rId10"/>
    <p:sldId id="297" r:id="rId11"/>
    <p:sldId id="261" r:id="rId12"/>
    <p:sldId id="295" r:id="rId13"/>
    <p:sldId id="264" r:id="rId14"/>
    <p:sldId id="309" r:id="rId15"/>
    <p:sldId id="263" r:id="rId16"/>
    <p:sldId id="298" r:id="rId17"/>
    <p:sldId id="299" r:id="rId18"/>
    <p:sldId id="290" r:id="rId19"/>
    <p:sldId id="266" r:id="rId20"/>
    <p:sldId id="267" r:id="rId21"/>
    <p:sldId id="287" r:id="rId22"/>
    <p:sldId id="271" r:id="rId23"/>
    <p:sldId id="310" r:id="rId24"/>
    <p:sldId id="301" r:id="rId25"/>
    <p:sldId id="289" r:id="rId26"/>
    <p:sldId id="273" r:id="rId27"/>
    <p:sldId id="304" r:id="rId28"/>
    <p:sldId id="303" r:id="rId29"/>
    <p:sldId id="279" r:id="rId30"/>
    <p:sldId id="280" r:id="rId31"/>
    <p:sldId id="275" r:id="rId32"/>
    <p:sldId id="306" r:id="rId33"/>
    <p:sldId id="305" r:id="rId34"/>
    <p:sldId id="314" r:id="rId35"/>
    <p:sldId id="311" r:id="rId36"/>
    <p:sldId id="312" r:id="rId37"/>
    <p:sldId id="316" r:id="rId38"/>
    <p:sldId id="315" r:id="rId39"/>
    <p:sldId id="308" r:id="rId40"/>
    <p:sldId id="260" r:id="rId4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FF00"/>
    <a:srgbClr val="CC3300"/>
    <a:srgbClr val="FFFF66"/>
    <a:srgbClr val="990000"/>
    <a:srgbClr val="FF3300"/>
    <a:srgbClr val="FF9900"/>
    <a:srgbClr val="66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3" d="100"/>
          <a:sy n="53" d="100"/>
        </p:scale>
        <p:origin x="-2290" y="-979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2CECFDE0-F9C7-4451-9F0E-638EE23EC08B}" type="datetimeFigureOut">
              <a:rPr lang="ru-RU"/>
              <a:pPr>
                <a:defRPr/>
              </a:pPr>
              <a:t>25.09.2016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38AE8F57-B4E6-4044-9773-9E2860F104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5018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78EC51-7904-434C-B8E4-AC813DE7F2AA}" type="slidenum">
              <a:rPr lang="ru-RU"/>
              <a:pPr eaLnBrk="1" hangingPunct="1"/>
              <a:t>14</a:t>
            </a:fld>
            <a:endParaRPr lang="ru-RU"/>
          </a:p>
        </p:txBody>
      </p:sp>
      <p:sp>
        <p:nvSpPr>
          <p:cNvPr id="46083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4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62FB3EA-BF46-4E48-BF91-31ECB829B49B}" type="slidenum">
              <a:rPr lang="ru-RU"/>
              <a:pPr eaLnBrk="1" hangingPunct="1"/>
              <a:t>23</a:t>
            </a:fld>
            <a:endParaRPr lang="ru-RU"/>
          </a:p>
        </p:txBody>
      </p:sp>
      <p:sp>
        <p:nvSpPr>
          <p:cNvPr id="47107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AE1F93D-2E30-4640-B47D-F13A8BCF2E15}" type="slidenum">
              <a:rPr lang="ru-RU"/>
              <a:pPr eaLnBrk="1" hangingPunct="1"/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0214DFE-0587-4CFE-8072-16622E608E65}" type="slidenum">
              <a:rPr lang="ru-RU"/>
              <a:pPr eaLnBrk="1" hangingPunct="1"/>
              <a:t>35</a:t>
            </a:fld>
            <a:endParaRPr lang="ru-RU"/>
          </a:p>
        </p:txBody>
      </p:sp>
      <p:sp>
        <p:nvSpPr>
          <p:cNvPr id="49155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6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723824B-9486-477F-ABDD-C2217BBCE225}" type="slidenum">
              <a:rPr lang="ru-RU"/>
              <a:pPr eaLnBrk="1" hangingPunct="1"/>
              <a:t>36</a:t>
            </a:fld>
            <a:endParaRPr lang="ru-RU"/>
          </a:p>
        </p:txBody>
      </p:sp>
      <p:sp>
        <p:nvSpPr>
          <p:cNvPr id="5017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80" name="Rectangle 2"/>
          <p:cNvSpPr>
            <a:spLocks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C1CB562-E725-4CEA-8364-2A92C3E8BD18}" type="slidenum">
              <a:rPr lang="ru-RU"/>
              <a:pPr eaLnBrk="1" hangingPunct="1"/>
              <a:t>37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 userDrawn="1"/>
        </p:nvSpPr>
        <p:spPr bwMode="auto">
          <a:xfrm>
            <a:off x="0" y="2133600"/>
            <a:ext cx="9144000" cy="22860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rgbClr val="2D96F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ChangeArrowheads="1"/>
          </p:cNvSpPr>
          <p:nvPr userDrawn="1"/>
        </p:nvSpPr>
        <p:spPr bwMode="auto">
          <a:xfrm>
            <a:off x="0" y="4419600"/>
            <a:ext cx="9144000" cy="2438400"/>
          </a:xfrm>
          <a:prstGeom prst="rect">
            <a:avLst/>
          </a:prstGeom>
          <a:gradFill rotWithShape="1">
            <a:gsLst>
              <a:gs pos="0">
                <a:srgbClr val="2D96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2346"/>
              </a:gs>
              <a:gs pos="100000">
                <a:srgbClr val="00478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7" name="AutoShape 5"/>
          <p:cNvSpPr>
            <a:spLocks noChangeArrowheads="1"/>
          </p:cNvSpPr>
          <p:nvPr userDrawn="1"/>
        </p:nvSpPr>
        <p:spPr bwMode="gray">
          <a:xfrm>
            <a:off x="7924800" y="2209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8" name="AutoShape 6"/>
          <p:cNvSpPr>
            <a:spLocks noChangeArrowheads="1"/>
          </p:cNvSpPr>
          <p:nvPr userDrawn="1"/>
        </p:nvSpPr>
        <p:spPr bwMode="gray">
          <a:xfrm>
            <a:off x="5410200" y="838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" name="AutoShape 7"/>
          <p:cNvSpPr>
            <a:spLocks noChangeArrowheads="1"/>
          </p:cNvSpPr>
          <p:nvPr userDrawn="1"/>
        </p:nvSpPr>
        <p:spPr bwMode="gray">
          <a:xfrm>
            <a:off x="84582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" name="AutoShape 8"/>
          <p:cNvSpPr>
            <a:spLocks noChangeArrowheads="1"/>
          </p:cNvSpPr>
          <p:nvPr userDrawn="1"/>
        </p:nvSpPr>
        <p:spPr bwMode="gray">
          <a:xfrm>
            <a:off x="75438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AutoShape 9"/>
          <p:cNvSpPr>
            <a:spLocks noChangeArrowheads="1"/>
          </p:cNvSpPr>
          <p:nvPr userDrawn="1"/>
        </p:nvSpPr>
        <p:spPr bwMode="gray">
          <a:xfrm>
            <a:off x="6096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2" name="AutoShape 10"/>
          <p:cNvSpPr>
            <a:spLocks noChangeArrowheads="1"/>
          </p:cNvSpPr>
          <p:nvPr userDrawn="1"/>
        </p:nvSpPr>
        <p:spPr bwMode="gray">
          <a:xfrm>
            <a:off x="8839200" y="1295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" name="AutoShape 11"/>
          <p:cNvSpPr>
            <a:spLocks noChangeArrowheads="1"/>
          </p:cNvSpPr>
          <p:nvPr userDrawn="1"/>
        </p:nvSpPr>
        <p:spPr bwMode="gray">
          <a:xfrm>
            <a:off x="8763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4" name="AutoShape 12"/>
          <p:cNvSpPr>
            <a:spLocks noChangeArrowheads="1"/>
          </p:cNvSpPr>
          <p:nvPr userDrawn="1"/>
        </p:nvSpPr>
        <p:spPr bwMode="gray">
          <a:xfrm>
            <a:off x="83058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5" name="AutoShape 13"/>
          <p:cNvSpPr>
            <a:spLocks noChangeArrowheads="1"/>
          </p:cNvSpPr>
          <p:nvPr userDrawn="1"/>
        </p:nvSpPr>
        <p:spPr bwMode="gray">
          <a:xfrm>
            <a:off x="7086600" y="1066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6" name="AutoShape 14"/>
          <p:cNvSpPr>
            <a:spLocks noChangeArrowheads="1"/>
          </p:cNvSpPr>
          <p:nvPr userDrawn="1"/>
        </p:nvSpPr>
        <p:spPr bwMode="gray">
          <a:xfrm>
            <a:off x="3200400" y="2514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7" name="AutoShape 15"/>
          <p:cNvSpPr>
            <a:spLocks noChangeArrowheads="1"/>
          </p:cNvSpPr>
          <p:nvPr userDrawn="1"/>
        </p:nvSpPr>
        <p:spPr bwMode="gray">
          <a:xfrm>
            <a:off x="1600200" y="3048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8" name="AutoShape 16"/>
          <p:cNvSpPr>
            <a:spLocks noChangeArrowheads="1"/>
          </p:cNvSpPr>
          <p:nvPr userDrawn="1"/>
        </p:nvSpPr>
        <p:spPr bwMode="gray">
          <a:xfrm>
            <a:off x="69342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9" name="AutoShape 17"/>
          <p:cNvSpPr>
            <a:spLocks noChangeArrowheads="1"/>
          </p:cNvSpPr>
          <p:nvPr userDrawn="1"/>
        </p:nvSpPr>
        <p:spPr bwMode="gray">
          <a:xfrm>
            <a:off x="3048000" y="990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" name="AutoShape 18"/>
          <p:cNvSpPr>
            <a:spLocks noChangeArrowheads="1"/>
          </p:cNvSpPr>
          <p:nvPr userDrawn="1"/>
        </p:nvSpPr>
        <p:spPr bwMode="gray">
          <a:xfrm>
            <a:off x="228600" y="1752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1" name="AutoShape 19"/>
          <p:cNvSpPr>
            <a:spLocks noChangeArrowheads="1"/>
          </p:cNvSpPr>
          <p:nvPr userDrawn="1"/>
        </p:nvSpPr>
        <p:spPr bwMode="gray">
          <a:xfrm>
            <a:off x="4343400" y="1219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2" name="AutoShape 20"/>
          <p:cNvSpPr>
            <a:spLocks noChangeArrowheads="1"/>
          </p:cNvSpPr>
          <p:nvPr userDrawn="1"/>
        </p:nvSpPr>
        <p:spPr bwMode="gray">
          <a:xfrm>
            <a:off x="4572000" y="533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" name="AutoShape 21"/>
          <p:cNvSpPr>
            <a:spLocks noChangeArrowheads="1"/>
          </p:cNvSpPr>
          <p:nvPr userDrawn="1"/>
        </p:nvSpPr>
        <p:spPr bwMode="gray">
          <a:xfrm>
            <a:off x="3810000" y="914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4" name="AutoShape 22"/>
          <p:cNvSpPr>
            <a:spLocks noChangeArrowheads="1"/>
          </p:cNvSpPr>
          <p:nvPr userDrawn="1"/>
        </p:nvSpPr>
        <p:spPr bwMode="gray">
          <a:xfrm>
            <a:off x="1752600" y="2438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25" name="Picture 23" descr="29r1"/>
          <p:cNvPicPr>
            <a:picLocks noChangeAspect="1" noChangeArrowheads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685800"/>
            <a:ext cx="838200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24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25" descr="fire14"/>
          <p:cNvPicPr>
            <a:picLocks noChangeAspect="1" noChangeArrowheads="1" noCrop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1430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6" descr="fire14"/>
          <p:cNvPicPr>
            <a:picLocks noChangeAspect="1" noChangeArrowheads="1" noCrop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09800"/>
            <a:ext cx="381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PubPieSlice"/>
          <p:cNvSpPr>
            <a:spLocks noEditPoints="1" noChangeArrowheads="1"/>
          </p:cNvSpPr>
          <p:nvPr userDrawn="1"/>
        </p:nvSpPr>
        <p:spPr bwMode="auto">
          <a:xfrm>
            <a:off x="6629400" y="5391150"/>
            <a:ext cx="5029200" cy="293370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/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30" name="Picture 33" descr="055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7543800" y="51054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47" name="Rectangle 2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31" name="Rectangle 2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" name="Rectangle 3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3" name="Rectangle 3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DF63EB-7EB4-4199-B6E0-0A98EE20A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128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644FD9-5713-4393-BCA1-521370126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1092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2AD9E8-7B72-4FC7-8C75-839AB3850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5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A7598-8E5D-4705-9AB0-6636F690C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78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5BDD2-5EC0-42DA-A9BB-D87C27EF5D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8659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13148B-E41F-4CD9-970B-466F9BA3B3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752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524E1-6725-4E98-9625-B389E95701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8007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81EF2F-7172-49C8-9EAC-67473E04F9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02604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F0845C-6E24-4DE4-9E1B-A371336D7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075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0C00A-A2EC-4633-BA39-05EA787425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41477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2337E9-A544-4DC9-9EAE-57158BACD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9166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702AA-0762-472F-BD8C-7147D53CB3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431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738ED410-6E26-465B-9D05-23CC82D85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 userDrawn="1"/>
        </p:nvSpPr>
        <p:spPr bwMode="auto">
          <a:xfrm>
            <a:off x="0" y="0"/>
            <a:ext cx="9144000" cy="2133600"/>
          </a:xfrm>
          <a:prstGeom prst="rect">
            <a:avLst/>
          </a:prstGeom>
          <a:gradFill rotWithShape="1">
            <a:gsLst>
              <a:gs pos="0">
                <a:srgbClr val="00478E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4" name="PubPieSlice"/>
          <p:cNvSpPr>
            <a:spLocks noEditPoints="1" noChangeArrowheads="1"/>
          </p:cNvSpPr>
          <p:nvPr userDrawn="1"/>
        </p:nvSpPr>
        <p:spPr bwMode="auto">
          <a:xfrm>
            <a:off x="6972300" y="5553075"/>
            <a:ext cx="4343400" cy="2609850"/>
          </a:xfrm>
          <a:custGeom>
            <a:avLst/>
            <a:gdLst>
              <a:gd name="G0" fmla="+- 0 0 0"/>
              <a:gd name="G1" fmla="sin 10800 -5933703"/>
              <a:gd name="G2" fmla="cos 10800 -5933703"/>
              <a:gd name="G3" fmla="sin 10800 11796480"/>
              <a:gd name="G4" fmla="cos 10800 1179648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10698 w 21600"/>
              <a:gd name="T1" fmla="*/ 0 h 21600"/>
              <a:gd name="T2" fmla="*/ 10800 w 21600"/>
              <a:gd name="T3" fmla="*/ 10800 h 21600"/>
              <a:gd name="T4" fmla="*/ 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10698" y="0"/>
                </a:moveTo>
                <a:cubicBezTo>
                  <a:pt x="4773" y="56"/>
                  <a:pt x="0" y="4875"/>
                  <a:pt x="0" y="10799"/>
                </a:cubicBezTo>
                <a:lnTo>
                  <a:pt x="10800" y="10800"/>
                </a:lnTo>
                <a:close/>
              </a:path>
            </a:pathLst>
          </a:custGeom>
          <a:solidFill>
            <a:srgbClr val="FFFF61">
              <a:alpha val="62000"/>
            </a:srgbClr>
          </a:solidFill>
          <a:ln w="9525">
            <a:miter lim="800000"/>
            <a:headEnd/>
            <a:tailEnd/>
          </a:ln>
          <a:effectLst/>
          <a:scene3d>
            <a:camera prst="legacyObliqueTopLeft"/>
            <a:lightRig rig="legacyFlat3" dir="t"/>
          </a:scene3d>
          <a:sp3d extrusionH="49200" prstMaterial="legacyPlastic">
            <a:bevelT w="13500" h="13500" prst="angle"/>
            <a:bevelB w="13500" h="13500" prst="angle"/>
            <a:extrusionClr>
              <a:srgbClr val="FFFF61"/>
            </a:extrusionClr>
          </a:sp3d>
        </p:spPr>
        <p:txBody>
          <a:bodyPr>
            <a:flatTx/>
          </a:bodyPr>
          <a:lstStyle/>
          <a:p>
            <a:pPr>
              <a:defRPr/>
            </a:pPr>
            <a:endParaRPr lang="ru-RU"/>
          </a:p>
        </p:txBody>
      </p:sp>
      <p:pic>
        <p:nvPicPr>
          <p:cNvPr id="4105" name="Picture 9" descr="055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077200" y="5257800"/>
            <a:ext cx="611188" cy="1295400"/>
          </a:xfrm>
          <a:prstGeom prst="rect">
            <a:avLst/>
          </a:prstGeom>
          <a:noFill/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4106" name="AutoShape 10"/>
          <p:cNvSpPr>
            <a:spLocks noChangeArrowheads="1"/>
          </p:cNvSpPr>
          <p:nvPr userDrawn="1"/>
        </p:nvSpPr>
        <p:spPr bwMode="gray">
          <a:xfrm>
            <a:off x="1219200" y="3810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7" name="AutoShape 11"/>
          <p:cNvSpPr>
            <a:spLocks noChangeArrowheads="1"/>
          </p:cNvSpPr>
          <p:nvPr userDrawn="1"/>
        </p:nvSpPr>
        <p:spPr bwMode="gray">
          <a:xfrm>
            <a:off x="304800" y="2286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8" name="AutoShape 12"/>
          <p:cNvSpPr>
            <a:spLocks noChangeArrowheads="1"/>
          </p:cNvSpPr>
          <p:nvPr userDrawn="1"/>
        </p:nvSpPr>
        <p:spPr bwMode="gray">
          <a:xfrm>
            <a:off x="1066800" y="1524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4109" name="AutoShape 13"/>
          <p:cNvSpPr>
            <a:spLocks noChangeArrowheads="1"/>
          </p:cNvSpPr>
          <p:nvPr userDrawn="1"/>
        </p:nvSpPr>
        <p:spPr bwMode="gray">
          <a:xfrm>
            <a:off x="838200" y="457200"/>
            <a:ext cx="155575" cy="155575"/>
          </a:xfrm>
          <a:prstGeom prst="star4">
            <a:avLst>
              <a:gd name="adj" fmla="val 12500"/>
            </a:avLst>
          </a:prstGeom>
          <a:solidFill>
            <a:srgbClr val="FFFF61">
              <a:alpha val="82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5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dfon.ru/wallpaper/43024.html" TargetMode="External"/><Relationship Id="rId3" Type="http://schemas.openxmlformats.org/officeDocument/2006/relationships/hyperlink" Target="http://www.donbass.ua/news/technology/space/2009/08/06/zvezda-pljuetsja-v-nebo-foto.html" TargetMode="External"/><Relationship Id="rId7" Type="http://schemas.openxmlformats.org/officeDocument/2006/relationships/hyperlink" Target="http://www.karaoke.ru/user/Nektokto" TargetMode="External"/><Relationship Id="rId2" Type="http://schemas.openxmlformats.org/officeDocument/2006/relationships/hyperlink" Target="http://www.sunhome.ru/prose/1533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astrogalaxy.ru/736.html" TargetMode="External"/><Relationship Id="rId5" Type="http://schemas.openxmlformats.org/officeDocument/2006/relationships/hyperlink" Target="http://sis.3dn.ru/load/31-3-2" TargetMode="External"/><Relationship Id="rId10" Type="http://schemas.openxmlformats.org/officeDocument/2006/relationships/hyperlink" Target="http://planeta.rambler.ru/community/astrologica/47938398.html?parent_id=47941000" TargetMode="External"/><Relationship Id="rId4" Type="http://schemas.openxmlformats.org/officeDocument/2006/relationships/hyperlink" Target="http://www.sunhome.ru/tags/publications/&#1079;&#1074;&#1077;&#1079;&#1076;&#1099;+&#1075;&#1080;&#1075;&#1072;&#1085;&#1090;&#1099;" TargetMode="External"/><Relationship Id="rId9" Type="http://schemas.openxmlformats.org/officeDocument/2006/relationships/hyperlink" Target="http://sovestilizator.bestpersons.ru/feed/post8413951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1357298"/>
            <a:ext cx="7031704" cy="2287726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УРОК  9</a:t>
            </a:r>
            <a:br>
              <a:rPr lang="ru-RU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</a:br>
            <a:r>
              <a:rPr lang="ru-RU" b="1" kern="10" dirty="0" smtClean="0">
                <a:ln w="19050">
                  <a:solidFill>
                    <a:schemeClr val="bg1"/>
                  </a:solidFill>
                  <a:round/>
                  <a:headEnd/>
                  <a:tailEnd/>
                </a:ln>
                <a:blipFill dpi="0" rotWithShape="1">
                  <a:blip r:embed="rId2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«ЗВЁЗДЫ И СОЗВЕЗДИЯ»</a:t>
            </a:r>
            <a:r>
              <a:rPr lang="ru-RU" sz="3600" dirty="0" smtClean="0">
                <a:solidFill>
                  <a:srgbClr val="FF0000"/>
                </a:solidFill>
              </a:rPr>
              <a:t/>
            </a:r>
            <a:br>
              <a:rPr lang="ru-RU" sz="3600" dirty="0" smtClean="0">
                <a:solidFill>
                  <a:srgbClr val="FF0000"/>
                </a:solidFill>
              </a:rPr>
            </a:br>
            <a:endParaRPr lang="ru-RU" sz="36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28794" y="4000504"/>
            <a:ext cx="5572164" cy="2357454"/>
          </a:xfrm>
          <a:ln>
            <a:miter lim="800000"/>
            <a:headEnd/>
            <a:tailEnd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ПРЕЗЕНТАЦИЯ СОСТАВЛЕНА </a:t>
            </a:r>
          </a:p>
          <a:p>
            <a:pPr eaLnBrk="1" hangingPunct="1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ПО МАТЕРИАЛАМ ИНТЕРНЕТА УЧИТЕЛЕМ НАЧАЛЬНЫХ КЛАССОВ МБОУ «СОШ № 24» Г,КЕМЕРОВО</a:t>
            </a:r>
          </a:p>
          <a:p>
            <a:pPr eaLnBrk="1" hangingPunct="1">
              <a:defRPr/>
            </a:pPr>
            <a:r>
              <a:rPr lang="ru-RU" sz="2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0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АКСЁНОВОЙ В.Я. </a:t>
            </a:r>
          </a:p>
          <a:p>
            <a:pPr eaLnBrk="1" hangingPunct="1">
              <a:defRPr/>
            </a:pP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14290"/>
            <a:ext cx="853244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33CC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«Перспективная начальная школа» 2 класс</a:t>
            </a:r>
            <a:endParaRPr lang="ru-RU" sz="28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33CCFF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4101" name="Прямоугольник 5"/>
          <p:cNvSpPr>
            <a:spLocks noChangeArrowheads="1"/>
          </p:cNvSpPr>
          <p:nvPr/>
        </p:nvSpPr>
        <p:spPr bwMode="auto">
          <a:xfrm>
            <a:off x="2339975" y="1773238"/>
            <a:ext cx="64801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sz="2800"/>
          </a:p>
        </p:txBody>
      </p:sp>
      <p:pic>
        <p:nvPicPr>
          <p:cNvPr id="4102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571875"/>
            <a:ext cx="1785938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14563"/>
            <a:ext cx="2428875" cy="464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bo77.net/pics/5774e14545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785938"/>
            <a:ext cx="2786062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785938" y="500063"/>
            <a:ext cx="650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Работа с учебником с. 24</a:t>
            </a:r>
          </a:p>
        </p:txBody>
      </p:sp>
      <p:pic>
        <p:nvPicPr>
          <p:cNvPr id="13316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4286250"/>
            <a:ext cx="7643813" cy="71437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</a:t>
            </a:r>
            <a:r>
              <a:rPr lang="ru-RU" sz="2400" smtClean="0"/>
              <a:t> В безоблачный ясный вечер небо над вашей головой усыпано множеством звёзд. Они кажутся маленькими сверкающими точками, потому что находятся очень далеко от Земли. В действительности каждая звезда – это огромный светящийся раскалённый шар.</a:t>
            </a:r>
          </a:p>
        </p:txBody>
      </p:sp>
      <p:pic>
        <p:nvPicPr>
          <p:cNvPr id="14339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429125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40" name="Прямоугольник 6"/>
          <p:cNvSpPr>
            <a:spLocks noChangeArrowheads="1"/>
          </p:cNvSpPr>
          <p:nvPr/>
        </p:nvSpPr>
        <p:spPr bwMode="auto">
          <a:xfrm>
            <a:off x="285750" y="214313"/>
            <a:ext cx="8858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</a:rPr>
              <a:t>ПОЧЕМУ ЗВЁЗДЫ КАЖУТСЯ ЗЕМЛЯНАМ ТАКИМИ МАЛЕНЬКИМИ?</a:t>
            </a:r>
          </a:p>
        </p:txBody>
      </p:sp>
      <p:pic>
        <p:nvPicPr>
          <p:cNvPr id="14341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88" y="2211388"/>
            <a:ext cx="2143125" cy="464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8" name="Picture 10" descr="http://th13.st.depositphotos.com/1115641/3778/i/170/depositphotos_37780323-Apple-seed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5500688"/>
            <a:ext cx="2428875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 descr="http://www.playcast.ru/uploads/2015/08/15/1469807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0"/>
            <a:ext cx="6429375" cy="54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extBox 9"/>
          <p:cNvSpPr txBox="1"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/>
              <a:t>Многие звёзды больше Солнца во столько раз, во сколько яблоко больше своего семечка.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2357438"/>
            <a:ext cx="8429625" cy="1798637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		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800" smtClean="0"/>
              <a:t>		</a:t>
            </a:r>
            <a:r>
              <a:rPr lang="ru-RU" sz="3600" smtClean="0"/>
              <a:t>Есть звёзды – гиганты, а есть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3600" smtClean="0"/>
              <a:t> звёзды – карлики.</a:t>
            </a:r>
          </a:p>
        </p:txBody>
      </p:sp>
      <p:pic>
        <p:nvPicPr>
          <p:cNvPr id="13316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25" y="0"/>
            <a:ext cx="3635375" cy="256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Line 5"/>
          <p:cNvSpPr>
            <a:spLocks noChangeShapeType="1"/>
          </p:cNvSpPr>
          <p:nvPr/>
        </p:nvSpPr>
        <p:spPr bwMode="auto">
          <a:xfrm flipV="1">
            <a:off x="4067175" y="1052513"/>
            <a:ext cx="1655763" cy="360362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13318" name="Picture 6" descr="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263"/>
            <a:ext cx="3286125" cy="285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755650" y="1125538"/>
            <a:ext cx="3182938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Звезда-гигант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1714500" y="5429250"/>
            <a:ext cx="1512888" cy="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3492500" y="5013325"/>
            <a:ext cx="3308350" cy="679450"/>
          </a:xfrm>
          <a:prstGeom prst="rect">
            <a:avLst/>
          </a:prstGeom>
          <a:solidFill>
            <a:srgbClr val="33CC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Звезда-карлик</a:t>
            </a:r>
          </a:p>
        </p:txBody>
      </p:sp>
      <p:pic>
        <p:nvPicPr>
          <p:cNvPr id="16393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9438" y="2714625"/>
            <a:ext cx="22145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nimBg="1"/>
      <p:bldP spid="13319" grpId="0" animBg="1"/>
      <p:bldP spid="13320" grpId="0" animBg="1"/>
      <p:bldP spid="1332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2286000"/>
            <a:ext cx="7572375" cy="4572000"/>
          </a:xfrm>
        </p:spPr>
        <p:txBody>
          <a:bodyPr anchor="ctr"/>
          <a:lstStyle/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mtClean="0"/>
              <a:t> Самая большая известная звезда — Бетельгейзе. Её размер больше миллиарда километров — это в тысячу раз больше нашего Солнца. </a:t>
            </a:r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mtClean="0"/>
              <a:t>Самая маленькая звезда</a:t>
            </a:r>
          </a:p>
          <a:p>
            <a:pPr marL="0" indent="0" algn="ctr" eaLnBrk="1" hangingPunct="1">
              <a:buFontTx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mtClean="0"/>
              <a:t> — примерно в сто раз меньше Солнца.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1071563"/>
            <a:ext cx="928688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0" y="1428750"/>
            <a:ext cx="714375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1563" y="285750"/>
            <a:ext cx="2000250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17414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500688"/>
            <a:ext cx="8072438" cy="1054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		</a:t>
            </a:r>
          </a:p>
        </p:txBody>
      </p:sp>
      <p:pic>
        <p:nvPicPr>
          <p:cNvPr id="18435" name="Picture 4" descr="2005-0322cluster-ful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rgbClr val="99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6" name="Прямоугольник 7"/>
          <p:cNvSpPr>
            <a:spLocks noChangeArrowheads="1"/>
          </p:cNvSpPr>
          <p:nvPr/>
        </p:nvSpPr>
        <p:spPr bwMode="auto">
          <a:xfrm>
            <a:off x="357188" y="571500"/>
            <a:ext cx="8786812" cy="304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chemeClr val="bg1"/>
                </a:solidFill>
              </a:rPr>
              <a:t>Звезды имеют различные цвета, что среди них есть не очень горячие, горячие и очень –очень горячие. Белые и голубые звёзды – самые горячие, красноватые звёзды – холоднее жёлтых. </a:t>
            </a:r>
          </a:p>
          <a:p>
            <a:r>
              <a:rPr lang="ru-RU" sz="3200" b="1">
                <a:solidFill>
                  <a:schemeClr val="bg1"/>
                </a:solidFill>
              </a:rPr>
              <a:t>Солнце – жёлтая звезда.  </a:t>
            </a:r>
          </a:p>
        </p:txBody>
      </p:sp>
      <p:pic>
        <p:nvPicPr>
          <p:cNvPr id="9" name="Picture 4" descr="http://blender3d.org.ua/forum/animation/iwe/upload/su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2809875"/>
            <a:ext cx="47148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bo77.net/pics/5774e14545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785938"/>
            <a:ext cx="2786062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1785938" y="500063"/>
            <a:ext cx="650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Работа с учебником с. 25</a:t>
            </a:r>
          </a:p>
        </p:txBody>
      </p:sp>
      <p:pic>
        <p:nvPicPr>
          <p:cNvPr id="19460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2357438" y="785813"/>
            <a:ext cx="6500812" cy="175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/>
              <a:t>ВЫВОД: чем дальше от тебя находится предмет, тем он кажется меньше.</a:t>
            </a:r>
          </a:p>
        </p:txBody>
      </p:sp>
      <p:pic>
        <p:nvPicPr>
          <p:cNvPr id="20483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7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0" y="928688"/>
            <a:ext cx="9144000" cy="569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000">
                <a:solidFill>
                  <a:srgbClr val="FFFF00"/>
                </a:solidFill>
                <a:latin typeface="Calibri" pitchFamily="34" charset="0"/>
              </a:rPr>
              <a:t>Созвездие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– это  группа наиболее ярких заметных на небе  звезд. </a:t>
            </a:r>
            <a:r>
              <a:rPr lang="ru-RU" sz="3200">
                <a:solidFill>
                  <a:srgbClr val="FFFF00"/>
                </a:solidFill>
                <a:latin typeface="Calibri" pitchFamily="34" charset="0"/>
              </a:rPr>
              <a:t>В переводе с латыни «созвездие» означает «группа звезд».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 В созвездие принято включать все расположенные в нем – небесные объекты – звезды, планеты, туманности и т. д.</a:t>
            </a:r>
            <a:r>
              <a:rPr lang="ru-RU" sz="40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Современные названия созвездий пришли к нам от древних римлян, а к ним      из древней Греции.</a:t>
            </a:r>
            <a:r>
              <a:rPr lang="ru-RU" sz="3200">
                <a:latin typeface="Calibri" pitchFamily="34" charset="0"/>
              </a:rPr>
              <a:t>  </a:t>
            </a: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Группам звезд присваивались названия животных, имена королей, королев, героев мифов.   </a:t>
            </a:r>
            <a:br>
              <a:rPr lang="ru-RU" sz="3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320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sz="280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800">
                <a:solidFill>
                  <a:schemeClr val="bg1"/>
                </a:solidFill>
                <a:latin typeface="Calibri" pitchFamily="34" charset="0"/>
              </a:rPr>
            </a:br>
            <a:endParaRPr lang="ru-RU" sz="28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785813" y="214313"/>
            <a:ext cx="6929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3300"/>
                </a:solidFill>
                <a:latin typeface="Monotype Corsiva" pitchFamily="66" charset="0"/>
              </a:rPr>
              <a:t>Что такое созвездие?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928938" y="0"/>
            <a:ext cx="6215062" cy="2665413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22531" name="Text Box 4"/>
          <p:cNvSpPr txBox="1">
            <a:spLocks noChangeArrowheads="1"/>
          </p:cNvSpPr>
          <p:nvPr/>
        </p:nvSpPr>
        <p:spPr bwMode="auto">
          <a:xfrm>
            <a:off x="4427538" y="3429000"/>
            <a:ext cx="19446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ru-RU" sz="2800"/>
          </a:p>
        </p:txBody>
      </p:sp>
      <p:pic>
        <p:nvPicPr>
          <p:cNvPr id="15366" name="Picture 6" descr="Drawn_wallpapers_Vector_Wallpapers_Telescope_015787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3" name="Прямоугольник 8"/>
          <p:cNvSpPr>
            <a:spLocks noChangeArrowheads="1"/>
          </p:cNvSpPr>
          <p:nvPr/>
        </p:nvSpPr>
        <p:spPr bwMode="auto">
          <a:xfrm>
            <a:off x="2286000" y="0"/>
            <a:ext cx="6858000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FFC000"/>
                </a:solidFill>
              </a:rPr>
              <a:t>Чтобы глаз вооружить</a:t>
            </a:r>
          </a:p>
          <a:p>
            <a:r>
              <a:rPr lang="ru-RU" sz="3200" b="1">
                <a:solidFill>
                  <a:srgbClr val="FFC000"/>
                </a:solidFill>
              </a:rPr>
              <a:t>И со звездами дружить,</a:t>
            </a:r>
          </a:p>
          <a:p>
            <a:r>
              <a:rPr lang="ru-RU" sz="3200" b="1">
                <a:solidFill>
                  <a:srgbClr val="FFC000"/>
                </a:solidFill>
              </a:rPr>
              <a:t>Млечный путь увидеть чтоб</a:t>
            </a:r>
          </a:p>
          <a:p>
            <a:r>
              <a:rPr lang="ru-RU" sz="3200" b="1">
                <a:solidFill>
                  <a:srgbClr val="FFC000"/>
                </a:solidFill>
              </a:rPr>
              <a:t>Нужен мощный</a:t>
            </a:r>
            <a:r>
              <a:rPr lang="ru-RU" sz="3200" b="1">
                <a:solidFill>
                  <a:schemeClr val="bg1"/>
                </a:solidFill>
              </a:rPr>
              <a:t> …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643563" y="1428750"/>
            <a:ext cx="29289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3300"/>
                </a:solidFill>
              </a:rPr>
              <a:t>телескоп</a:t>
            </a:r>
          </a:p>
        </p:txBody>
      </p:sp>
      <p:pic>
        <p:nvPicPr>
          <p:cNvPr id="22535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143250"/>
            <a:ext cx="2143125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Отгадай загадки: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5457825" cy="28336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Раскинут ковёр,</a:t>
            </a:r>
          </a:p>
          <a:p>
            <a:pPr eaLnBrk="1" hangingPunct="1">
              <a:buFontTx/>
              <a:buNone/>
            </a:pPr>
            <a:r>
              <a:rPr lang="ru-RU" smtClean="0"/>
              <a:t>Рассыпан горох</a:t>
            </a:r>
          </a:p>
          <a:p>
            <a:pPr eaLnBrk="1" hangingPunct="1">
              <a:buFontTx/>
              <a:buNone/>
            </a:pPr>
            <a:r>
              <a:rPr lang="ru-RU" smtClean="0"/>
              <a:t>Ни ковра не поднять,</a:t>
            </a:r>
          </a:p>
          <a:p>
            <a:pPr eaLnBrk="1" hangingPunct="1">
              <a:buFontTx/>
              <a:buNone/>
            </a:pPr>
            <a:r>
              <a:rPr lang="ru-RU" smtClean="0"/>
              <a:t>Ни гороху не собрать.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714884"/>
            <a:ext cx="5429288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Звёзды и небо</a:t>
            </a:r>
          </a:p>
        </p:txBody>
      </p:sp>
      <p:pic>
        <p:nvPicPr>
          <p:cNvPr id="5125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000375"/>
            <a:ext cx="27146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43438" y="0"/>
            <a:ext cx="4786312" cy="317023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Телескопом сотни лет</a:t>
            </a:r>
          </a:p>
          <a:p>
            <a:pPr eaLnBrk="1" hangingPunct="1">
              <a:buFontTx/>
              <a:buNone/>
            </a:pPr>
            <a:r>
              <a:rPr lang="ru-RU" sz="2800" smtClean="0"/>
              <a:t>Изучают жизнь планет.</a:t>
            </a:r>
          </a:p>
          <a:p>
            <a:pPr eaLnBrk="1" hangingPunct="1">
              <a:buFontTx/>
              <a:buNone/>
            </a:pPr>
            <a:r>
              <a:rPr lang="ru-RU" sz="2800" smtClean="0"/>
              <a:t>Нам расскажет обо всем</a:t>
            </a:r>
          </a:p>
          <a:p>
            <a:pPr eaLnBrk="1" hangingPunct="1">
              <a:buFontTx/>
              <a:buNone/>
            </a:pPr>
            <a:r>
              <a:rPr lang="ru-RU" sz="2800" smtClean="0"/>
              <a:t>Умный дядя …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786563" y="1500188"/>
            <a:ext cx="25717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3300"/>
                </a:solidFill>
              </a:rPr>
              <a:t>астроном</a:t>
            </a:r>
          </a:p>
        </p:txBody>
      </p:sp>
      <p:pic>
        <p:nvPicPr>
          <p:cNvPr id="17413" name="Picture 5" descr="ас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643438" cy="68580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7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214563"/>
            <a:ext cx="2500312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C:\Documents and Settings\Zarubin\Рабочий стол\Картинки к ПРЕЗЕНТАЦИЯМ 2 класс\Урок 22\карта звездного неб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Прямоугольник 4"/>
          <p:cNvSpPr>
            <a:spLocks noChangeArrowheads="1"/>
          </p:cNvSpPr>
          <p:nvPr/>
        </p:nvSpPr>
        <p:spPr bwMode="auto">
          <a:xfrm>
            <a:off x="1357313" y="0"/>
            <a:ext cx="76517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4000" b="1">
                <a:solidFill>
                  <a:schemeClr val="bg1"/>
                </a:solidFill>
              </a:rPr>
              <a:t>Карта звёздного неба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5214938"/>
            <a:ext cx="8893175" cy="21018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	</a:t>
            </a:r>
            <a:r>
              <a:rPr lang="ru-RU" sz="2000" smtClean="0"/>
              <a:t>Значками разной величины на карте показаны </a:t>
            </a:r>
          </a:p>
          <a:p>
            <a:pPr eaLnBrk="1" hangingPunct="1">
              <a:buFontTx/>
              <a:buNone/>
            </a:pPr>
            <a:r>
              <a:rPr lang="ru-RU" sz="2000" smtClean="0"/>
              <a:t>звёзды от ярчайших до менее заметных.</a:t>
            </a:r>
          </a:p>
          <a:p>
            <a:pPr eaLnBrk="1" hangingPunct="1">
              <a:buFontTx/>
              <a:buNone/>
            </a:pPr>
            <a:r>
              <a:rPr lang="ru-RU" sz="2000" smtClean="0"/>
              <a:t>Каждая звезда имеет своё название.</a:t>
            </a:r>
          </a:p>
          <a:p>
            <a:pPr eaLnBrk="1" hangingPunct="1">
              <a:buFontTx/>
              <a:buNone/>
            </a:pPr>
            <a:endParaRPr lang="ru-RU" sz="2000" smtClean="0"/>
          </a:p>
        </p:txBody>
      </p:sp>
      <p:pic>
        <p:nvPicPr>
          <p:cNvPr id="25603" name="Picture 4" descr="48410907_sever_skymap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21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Line 5"/>
          <p:cNvSpPr>
            <a:spLocks noChangeShapeType="1"/>
          </p:cNvSpPr>
          <p:nvPr/>
        </p:nvSpPr>
        <p:spPr bwMode="auto">
          <a:xfrm flipH="1" flipV="1">
            <a:off x="5003800" y="2492375"/>
            <a:ext cx="2736850" cy="1368425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5605" name="Line 6"/>
          <p:cNvSpPr>
            <a:spLocks noChangeShapeType="1"/>
          </p:cNvSpPr>
          <p:nvPr/>
        </p:nvSpPr>
        <p:spPr bwMode="auto">
          <a:xfrm flipH="1" flipV="1">
            <a:off x="8143875" y="500063"/>
            <a:ext cx="1000125" cy="1428750"/>
          </a:xfrm>
          <a:prstGeom prst="line">
            <a:avLst/>
          </a:prstGeom>
          <a:noFill/>
          <a:ln w="57150">
            <a:solidFill>
              <a:srgbClr val="FF99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pic>
        <p:nvPicPr>
          <p:cNvPr id="25606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3354388"/>
            <a:ext cx="2000250" cy="3503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5500688"/>
            <a:ext cx="9144000" cy="1357312"/>
          </a:xfrm>
          <a:solidFill>
            <a:srgbClr val="FFFF00"/>
          </a:solidFill>
        </p:spPr>
        <p:txBody>
          <a:bodyPr anchor="ctr"/>
          <a:lstStyle/>
          <a:p>
            <a:pPr marL="0" indent="0" algn="ctr" eaLnBrk="1" hangingPunct="1">
              <a:buFontTx/>
              <a:buNone/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z="2000" smtClean="0"/>
              <a:t>Самая знаменитая звезда (кроме Солнца), называется Полярная. Знаменита она тем, что она всегда указывает на север нашей Земли. Поэтому древние путешественники и мореплаватели всегда использовали ее, чтобы не сбиться с пути.</a:t>
            </a: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bo77.net/pics/5774e14545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785938"/>
            <a:ext cx="2786062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TextBox 2"/>
          <p:cNvSpPr txBox="1">
            <a:spLocks noChangeArrowheads="1"/>
          </p:cNvSpPr>
          <p:nvPr/>
        </p:nvSpPr>
        <p:spPr bwMode="auto">
          <a:xfrm>
            <a:off x="1785938" y="500063"/>
            <a:ext cx="650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Работа с учебником с. 28</a:t>
            </a:r>
          </a:p>
        </p:txBody>
      </p:sp>
      <p:pic>
        <p:nvPicPr>
          <p:cNvPr id="27652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3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000375"/>
            <a:ext cx="21431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Прямоугольник 2"/>
          <p:cNvSpPr>
            <a:spLocks noChangeArrowheads="1"/>
          </p:cNvSpPr>
          <p:nvPr/>
        </p:nvSpPr>
        <p:spPr bwMode="auto">
          <a:xfrm>
            <a:off x="0" y="1928813"/>
            <a:ext cx="9144000" cy="4894262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sz="20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>    </a:t>
            </a:r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endParaRPr lang="ru-RU" sz="2000">
              <a:solidFill>
                <a:srgbClr val="FFFF00"/>
              </a:solidFill>
              <a:latin typeface="Calibri" pitchFamily="34" charset="0"/>
            </a:endParaRPr>
          </a:p>
          <a:p>
            <a:r>
              <a:rPr lang="ru-RU" sz="2000">
                <a:solidFill>
                  <a:schemeClr val="bg1"/>
                </a:solidFill>
                <a:latin typeface="Calibri" pitchFamily="34" charset="0"/>
              </a:rPr>
              <a:t/>
            </a:r>
            <a:br>
              <a:rPr lang="ru-RU" sz="2000">
                <a:solidFill>
                  <a:schemeClr val="bg1"/>
                </a:solidFill>
                <a:latin typeface="Calibri" pitchFamily="34" charset="0"/>
              </a:rPr>
            </a:br>
            <a:endParaRPr lang="ru-RU">
              <a:solidFill>
                <a:schemeClr val="bg1"/>
              </a:solidFill>
              <a:latin typeface="Calibri" pitchFamily="34" charset="0"/>
            </a:endParaRPr>
          </a:p>
          <a:p>
            <a:endParaRPr lang="ru-RU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>
                <a:latin typeface="Calibri" pitchFamily="34" charset="0"/>
              </a:rPr>
              <a:t/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 </a:t>
            </a:r>
          </a:p>
        </p:txBody>
      </p:sp>
      <p:pic>
        <p:nvPicPr>
          <p:cNvPr id="28675" name="Picture 2" descr="D:\ЛЕНА\Созвездия\kovshmedv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48414444_volopas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48405365_lev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D:\ЛЕНА\Созвездия\tcefey_kas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07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Rectangle 1"/>
          <p:cNvSpPr>
            <a:spLocks noChangeArrowheads="1"/>
          </p:cNvSpPr>
          <p:nvPr/>
        </p:nvSpPr>
        <p:spPr bwMode="auto">
          <a:xfrm>
            <a:off x="0" y="5000625"/>
            <a:ext cx="982821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solidFill>
                  <a:schemeClr val="tx2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У Дракона есть сосед. </a:t>
            </a:r>
            <a:r>
              <a:rPr lang="ru-RU" sz="20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Он ворчун и домосед.</a:t>
            </a:r>
            <a:endParaRPr lang="ru-RU" sz="2000" b="1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Домик хоть и скособочен,но зато довольно прочен.</a:t>
            </a:r>
            <a:endParaRPr lang="ru-RU" sz="2000" b="1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Он без окон и дверей,а живет в нем царь </a:t>
            </a:r>
            <a:r>
              <a:rPr lang="ru-RU" sz="2000" b="1">
                <a:solidFill>
                  <a:srgbClr val="66FF66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ЦЕФЕЙ</a:t>
            </a: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solidFill>
                  <a:srgbClr val="FF3333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"W" [дабл ю] к ЦЕФЕЮ близко</a:t>
            </a:r>
            <a:endParaRPr lang="ru-RU" sz="2000" b="1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solidFill>
                  <a:srgbClr val="FF3333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Значит "woman"  по-английски.</a:t>
            </a:r>
            <a:endParaRPr lang="ru-RU" sz="2000" b="1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sz="2000" b="1">
                <a:solidFill>
                  <a:srgbClr val="FF3333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То жена царя ЦЕФЕЯ - гордая</a:t>
            </a:r>
            <a:r>
              <a:rPr lang="ru-RU" sz="2000" b="1">
                <a:solidFill>
                  <a:srgbClr val="AE7600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</a:t>
            </a:r>
            <a:r>
              <a:rPr lang="ru-RU" sz="2000" b="1">
                <a:solidFill>
                  <a:srgbClr val="66FF66"/>
                </a:solidFill>
                <a:latin typeface="Courier New" pitchFamily="49" charset="0"/>
                <a:ea typeface="Times New Roman" pitchFamily="18" charset="0"/>
                <a:cs typeface="Courier New" pitchFamily="49" charset="0"/>
              </a:rPr>
              <a:t>КАССИОПЕЯ.</a:t>
            </a:r>
            <a:endParaRPr lang="ru-RU" sz="2000" b="1">
              <a:ea typeface="Times New Roman" pitchFamily="18" charset="0"/>
              <a:cs typeface="Courier New" pitchFamily="49" charset="0"/>
            </a:endParaRPr>
          </a:p>
          <a:p>
            <a:pPr eaLnBrk="0" hangingPunct="0"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2400">
              <a:ea typeface="Times New Roman" pitchFamily="18" charset="0"/>
              <a:cs typeface="Courier New" pitchFamily="49" charset="0"/>
            </a:endParaRPr>
          </a:p>
        </p:txBody>
      </p:sp>
      <p:pic>
        <p:nvPicPr>
          <p:cNvPr id="31748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068638"/>
            <a:ext cx="2124075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6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0" y="5143500"/>
            <a:ext cx="9144000" cy="1754188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Подпоясавшись потуже, для охоты снаряжён</a:t>
            </a:r>
          </a:p>
          <a:p>
            <a:pPr eaLnBrk="1" hangingPunct="1"/>
            <a:r>
              <a:rPr lang="ru-RU"/>
              <a:t>Выступает </a:t>
            </a:r>
            <a:r>
              <a:rPr lang="ru-RU">
                <a:solidFill>
                  <a:srgbClr val="FF3300"/>
                </a:solidFill>
              </a:rPr>
              <a:t>ОРИОН</a:t>
            </a:r>
            <a:r>
              <a:rPr lang="ru-RU"/>
              <a:t>.</a:t>
            </a:r>
          </a:p>
          <a:p>
            <a:pPr eaLnBrk="1" hangingPunct="1"/>
            <a:r>
              <a:rPr lang="ru-RU"/>
              <a:t>Две звезды из высшей лиги В ОРИОНЕ - это РИГЕЛЬ</a:t>
            </a:r>
          </a:p>
          <a:p>
            <a:pPr eaLnBrk="1" hangingPunct="1"/>
            <a:r>
              <a:rPr lang="ru-RU"/>
              <a:t>В правом нижнем уголке, словно бант на башмаке.</a:t>
            </a:r>
          </a:p>
          <a:p>
            <a:pPr eaLnBrk="1" hangingPunct="1"/>
            <a:r>
              <a:rPr lang="ru-RU"/>
              <a:t>А на левом эполете - БЕТЕЛЬГЕЙЗЕ ярко светит.</a:t>
            </a:r>
          </a:p>
          <a:p>
            <a:pPr eaLnBrk="1" hangingPunct="1"/>
            <a:r>
              <a:rPr lang="ru-RU"/>
              <a:t>Три звезды наискосок украшают поясок.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C:\Documents and Settings\Zarubin\Рабочий стол\Картинки к ПРЕЗЕНТАЦИЯМ 2 класс\Урок 22\звезд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28750" y="4429125"/>
            <a:ext cx="5715000" cy="21431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На чёрный платок</a:t>
            </a:r>
          </a:p>
          <a:p>
            <a:pPr eaLnBrk="1" hangingPunct="1">
              <a:buFontTx/>
              <a:buNone/>
            </a:pPr>
            <a:r>
              <a:rPr lang="ru-RU" smtClean="0"/>
              <a:t>Просыпано просо,</a:t>
            </a:r>
          </a:p>
          <a:p>
            <a:pPr eaLnBrk="1" hangingPunct="1">
              <a:buFontTx/>
              <a:buNone/>
            </a:pPr>
            <a:r>
              <a:rPr lang="ru-RU" smtClean="0"/>
              <a:t>Пришёл петушок,</a:t>
            </a:r>
          </a:p>
          <a:p>
            <a:pPr eaLnBrk="1" hangingPunct="1">
              <a:buFontTx/>
              <a:buNone/>
            </a:pPr>
            <a:r>
              <a:rPr lang="ru-RU" smtClean="0"/>
              <a:t>А склевать-то непросто.</a:t>
            </a:r>
          </a:p>
        </p:txBody>
      </p:sp>
      <p:pic>
        <p:nvPicPr>
          <p:cNvPr id="6148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3000375"/>
            <a:ext cx="2714625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4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5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0" y="5357813"/>
            <a:ext cx="9144000" cy="1477962"/>
          </a:xfrm>
          <a:prstGeom prst="rect">
            <a:avLst/>
          </a:prstGeom>
          <a:solidFill>
            <a:srgbClr val="FFFF66"/>
          </a:solidFill>
          <a:ln w="38100">
            <a:solidFill>
              <a:srgbClr val="FF99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Между ЦЕФЕЕМ и ЛИРОЙ, крылья раскинув над миром,</a:t>
            </a:r>
          </a:p>
          <a:p>
            <a:pPr eaLnBrk="1" hangingPunct="1"/>
            <a:r>
              <a:rPr lang="ru-RU" b="1">
                <a:solidFill>
                  <a:srgbClr val="FF3300"/>
                </a:solidFill>
              </a:rPr>
              <a:t>ЛЕБЕДЬ</a:t>
            </a:r>
            <a:r>
              <a:rPr lang="ru-RU" b="1"/>
              <a:t> неспешно летит в высоте,</a:t>
            </a:r>
          </a:p>
          <a:p>
            <a:pPr eaLnBrk="1" hangingPunct="1"/>
            <a:r>
              <a:rPr lang="ru-RU" b="1"/>
              <a:t>Ярко сверкает ДЕНЕБ на хвосте.</a:t>
            </a:r>
          </a:p>
          <a:p>
            <a:pPr eaLnBrk="1" hangingPunct="1"/>
            <a:r>
              <a:rPr lang="ru-RU" b="1"/>
              <a:t>Ясною ночью на Млечном Пути</a:t>
            </a:r>
          </a:p>
          <a:p>
            <a:pPr eaLnBrk="1" hangingPunct="1"/>
            <a:r>
              <a:rPr lang="ru-RU" b="1"/>
              <a:t>Северный Крест постарайся найти!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 eaLnBrk="1" hangingPunct="1"/>
            <a:r>
              <a:rPr lang="ru-RU" sz="4000" smtClean="0"/>
              <a:t>ЗНАЕТЕ ЛИ ВЫ: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72063" y="2071688"/>
            <a:ext cx="4286250" cy="4237037"/>
          </a:xfrm>
        </p:spPr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   -Что такое Зодиак?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   -Сколько всего созвездий в Зодиаке?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   -Сколько «гостит» солнце у каждого созвездия?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ru-RU" sz="2400" smtClean="0"/>
              <a:t>       -С какого созвездия принято начинать путешествие по Зодиаку?</a:t>
            </a:r>
          </a:p>
        </p:txBody>
      </p:sp>
      <p:pic>
        <p:nvPicPr>
          <p:cNvPr id="25605" name="Picture 5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5429250" cy="5643562"/>
          </a:xfrm>
          <a:prstGeom prst="rect">
            <a:avLst/>
          </a:prstGeom>
          <a:solidFill>
            <a:schemeClr val="accent2"/>
          </a:solidFill>
          <a:ln w="57150">
            <a:solidFill>
              <a:srgbClr val="6699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256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0" y="5500688"/>
            <a:ext cx="9144000" cy="1357312"/>
          </a:xfrm>
          <a:solidFill>
            <a:srgbClr val="FFFF00"/>
          </a:solidFill>
        </p:spPr>
        <p:txBody>
          <a:bodyPr/>
          <a:lstStyle/>
          <a:p>
            <a:pPr eaLnBrk="1" hangingPunct="1"/>
            <a:r>
              <a:rPr lang="ru-RU" sz="1800" b="1" smtClean="0">
                <a:solidFill>
                  <a:schemeClr val="tx1"/>
                </a:solidFill>
              </a:rPr>
              <a:t>Вот созвездие </a:t>
            </a:r>
            <a:r>
              <a:rPr lang="ru-RU" sz="1800" b="1" smtClean="0">
                <a:solidFill>
                  <a:srgbClr val="FF0000"/>
                </a:solidFill>
              </a:rPr>
              <a:t>ОВНА</a:t>
            </a:r>
            <a:r>
              <a:rPr lang="ru-RU" sz="1800" b="1" smtClean="0">
                <a:solidFill>
                  <a:schemeClr val="tx1"/>
                </a:solidFill>
              </a:rPr>
              <a:t> ! В нем порой гостит ЛУНА,</a:t>
            </a:r>
            <a:br>
              <a:rPr lang="ru-RU" sz="1800" b="1" smtClean="0">
                <a:solidFill>
                  <a:schemeClr val="tx1"/>
                </a:solidFill>
              </a:rPr>
            </a:br>
            <a:r>
              <a:rPr lang="ru-RU" sz="1800" b="1" smtClean="0">
                <a:solidFill>
                  <a:schemeClr val="tx1"/>
                </a:solidFill>
              </a:rPr>
              <a:t>Потому что этот знак возглавляет ЗОДИАК.</a:t>
            </a:r>
            <a:br>
              <a:rPr lang="ru-RU" sz="1800" b="1" smtClean="0">
                <a:solidFill>
                  <a:schemeClr val="tx1"/>
                </a:solidFill>
              </a:rPr>
            </a:br>
            <a:r>
              <a:rPr lang="ru-RU" sz="1800" b="1" smtClean="0">
                <a:solidFill>
                  <a:schemeClr val="tx1"/>
                </a:solidFill>
              </a:rPr>
              <a:t>И хотя барашек мал, его звездочка- ГАМАЛЬ </a:t>
            </a:r>
            <a:br>
              <a:rPr lang="ru-RU" sz="1800" b="1" smtClean="0">
                <a:solidFill>
                  <a:schemeClr val="tx1"/>
                </a:solidFill>
              </a:rPr>
            </a:br>
            <a:r>
              <a:rPr lang="ru-RU" sz="1800" b="1" smtClean="0">
                <a:solidFill>
                  <a:schemeClr val="tx1"/>
                </a:solidFill>
              </a:rPr>
              <a:t>С давних пор  в морских походах помогает мореходам !</a:t>
            </a:r>
          </a:p>
        </p:txBody>
      </p:sp>
      <p:pic>
        <p:nvPicPr>
          <p:cNvPr id="35843" name="Picture 2" descr="D:\ЛЕНА\Созвездия\oven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1500188" y="428625"/>
            <a:ext cx="7358062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000"/>
              <a:t>        Работа в  тетради </a:t>
            </a:r>
          </a:p>
          <a:p>
            <a:pPr eaLnBrk="1" hangingPunct="1"/>
            <a:r>
              <a:rPr lang="ru-RU" sz="4000"/>
              <a:t>для самостоятельной работы</a:t>
            </a:r>
          </a:p>
          <a:p>
            <a:pPr eaLnBrk="1" hangingPunct="1"/>
            <a:r>
              <a:rPr lang="ru-RU" sz="4000"/>
              <a:t>                   с.9 № 14</a:t>
            </a:r>
          </a:p>
        </p:txBody>
      </p:sp>
      <p:pic>
        <p:nvPicPr>
          <p:cNvPr id="36867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34" descr="Окружающий мир. 2 класс. Рабочая тетрадь. Часть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2428875"/>
            <a:ext cx="2857500" cy="378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3068638"/>
            <a:ext cx="2124075" cy="378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3"/>
          <p:cNvSpPr>
            <a:spLocks noGrp="1"/>
          </p:cNvSpPr>
          <p:nvPr>
            <p:ph type="title"/>
          </p:nvPr>
        </p:nvSpPr>
        <p:spPr>
          <a:xfrm>
            <a:off x="0" y="1571625"/>
            <a:ext cx="9144000" cy="3929063"/>
          </a:xfrm>
        </p:spPr>
        <p:txBody>
          <a:bodyPr/>
          <a:lstStyle/>
          <a:p>
            <a:pPr eaLnBrk="1" hangingPunct="1"/>
            <a:r>
              <a:rPr lang="ru-RU" sz="3200" smtClean="0"/>
              <a:t>       </a:t>
            </a:r>
            <a:br>
              <a:rPr lang="ru-RU" sz="3200" smtClean="0"/>
            </a:br>
            <a:r>
              <a:rPr lang="ru-RU" sz="3200" smtClean="0"/>
              <a:t>          Солнце – одна из звёзд космоса. Солнце не самая горячая ____________. Но это самая ___________ к Земле звезда. </a:t>
            </a:r>
            <a:br>
              <a:rPr lang="ru-RU" sz="3200" smtClean="0"/>
            </a:br>
            <a:r>
              <a:rPr lang="ru-RU" sz="3200" smtClean="0"/>
              <a:t>Солнце находится очень ___________ от ____________. </a:t>
            </a:r>
            <a:br>
              <a:rPr lang="ru-RU" sz="3200" smtClean="0"/>
            </a:br>
            <a:r>
              <a:rPr lang="ru-RU" sz="3200" smtClean="0"/>
              <a:t/>
            </a:r>
            <a:br>
              <a:rPr lang="ru-RU" sz="3200" smtClean="0"/>
            </a:br>
            <a:r>
              <a:rPr lang="ru-RU" sz="3200" smtClean="0"/>
              <a:t>    Звёзды – это светящиеся раскалённые______.</a:t>
            </a:r>
            <a:br>
              <a:rPr lang="ru-RU" sz="3200" smtClean="0"/>
            </a:br>
            <a:r>
              <a:rPr lang="ru-RU" sz="3200" smtClean="0"/>
              <a:t>Звёзды сами излучают _________ и тепло. Самые горячие звёзды светят голубым и белым __________. Группы звёзд на небе люди объединили в ____________________.</a:t>
            </a:r>
            <a:br>
              <a:rPr lang="ru-RU" sz="3200" smtClean="0"/>
            </a:br>
            <a:endParaRPr lang="ru-RU" sz="320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214313" y="428625"/>
            <a:ext cx="785812" cy="6429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00125" y="3429000"/>
            <a:ext cx="857250" cy="714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72063" y="3929063"/>
            <a:ext cx="18573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шары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72063" y="4357688"/>
            <a:ext cx="17145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свет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00250" y="5357813"/>
            <a:ext cx="22145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светом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357688" y="5929313"/>
            <a:ext cx="26431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созвездия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071938" y="1000125"/>
            <a:ext cx="192881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звезда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428750" y="1500188"/>
            <a:ext cx="30718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ближайшая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643563" y="2000250"/>
            <a:ext cx="21431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далеко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00438" y="2428875"/>
            <a:ext cx="24288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>
                <a:solidFill>
                  <a:srgbClr val="FF0000"/>
                </a:solidFill>
              </a:rPr>
              <a:t>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8013" cy="1071563"/>
          </a:xfrm>
        </p:spPr>
        <p:txBody>
          <a:bodyPr tIns="35202"/>
          <a:lstStyle/>
          <a:p>
            <a:pPr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mtClean="0"/>
              <a:t>Интересные факты</a:t>
            </a:r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468438"/>
            <a:ext cx="5387975" cy="4573587"/>
          </a:xfrm>
        </p:spPr>
        <p:txBody>
          <a:bodyPr anchor="ctr"/>
          <a:lstStyle/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</a:pPr>
            <a:r>
              <a:rPr lang="ru-RU" smtClean="0"/>
              <a:t>Созвездие Большой Медведицы изображено на флаге Аляски. </a:t>
            </a:r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</a:pPr>
            <a:endParaRPr lang="ru-RU" smtClean="0"/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</a:pPr>
            <a:endParaRPr lang="ru-RU" smtClean="0"/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</a:tabLst>
            </a:pPr>
            <a:r>
              <a:rPr lang="ru-RU" smtClean="0"/>
              <a:t>Сириус вместе с четырьмя яркими звёздами созвездия Большого Пса изображён на флаге Бразилии. 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143000"/>
            <a:ext cx="3429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8" t="13596" r="9282" b="10799"/>
          <a:stretch>
            <a:fillRect/>
          </a:stretch>
        </p:blipFill>
        <p:spPr bwMode="auto">
          <a:xfrm>
            <a:off x="5715000" y="4143375"/>
            <a:ext cx="3429000" cy="235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1"/>
          <p:cNvSpPr>
            <a:spLocks noGrp="1" noChangeArrowheads="1"/>
          </p:cNvSpPr>
          <p:nvPr>
            <p:ph type="title"/>
          </p:nvPr>
        </p:nvSpPr>
        <p:spPr>
          <a:xfrm>
            <a:off x="457200" y="-214313"/>
            <a:ext cx="8228013" cy="1357313"/>
          </a:xfrm>
        </p:spPr>
        <p:txBody>
          <a:bodyPr tIns="35202"/>
          <a:lstStyle/>
          <a:p>
            <a:pPr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  <a:tab pos="6565900" algn="l"/>
                <a:tab pos="7223125" algn="l"/>
                <a:tab pos="7878763" algn="l"/>
              </a:tabLst>
            </a:pPr>
            <a:r>
              <a:rPr lang="ru-RU" smtClean="0"/>
              <a:t>Интересные факты</a:t>
            </a: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subTitle" idx="4294967295"/>
          </p:nvPr>
        </p:nvSpPr>
        <p:spPr>
          <a:xfrm>
            <a:off x="0" y="1143000"/>
            <a:ext cx="6367463" cy="5387975"/>
          </a:xfrm>
        </p:spPr>
        <p:txBody>
          <a:bodyPr anchor="ctr"/>
          <a:lstStyle/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</a:tabLst>
            </a:pPr>
            <a:r>
              <a:rPr lang="ru-RU" sz="2800" smtClean="0"/>
              <a:t>У индейцев сиу Большая Медведица была... скунсом.</a:t>
            </a:r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</a:tabLst>
            </a:pPr>
            <a:endParaRPr lang="ru-RU" sz="2800" smtClean="0"/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</a:tabLst>
            </a:pPr>
            <a:r>
              <a:rPr lang="ru-RU" sz="2800" smtClean="0"/>
              <a:t>Согласно армянскому мифу, семь звёзд Большой Медведицы - семь кумушек, превращённых разгневанным богом в семь звёзд. </a:t>
            </a:r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</a:tabLst>
            </a:pPr>
            <a:endParaRPr lang="ru-RU" sz="2800" smtClean="0"/>
          </a:p>
          <a:p>
            <a:pPr marL="0" indent="0" algn="ctr" eaLnBrk="1" hangingPunct="1">
              <a:tabLst>
                <a:tab pos="655638" algn="l"/>
                <a:tab pos="1312863" algn="l"/>
                <a:tab pos="1968500" algn="l"/>
                <a:tab pos="2625725" algn="l"/>
                <a:tab pos="3282950" algn="l"/>
                <a:tab pos="3938588" algn="l"/>
                <a:tab pos="4595813" algn="l"/>
                <a:tab pos="5253038" algn="l"/>
                <a:tab pos="5908675" algn="l"/>
              </a:tabLst>
            </a:pPr>
            <a:r>
              <a:rPr lang="ru-RU" sz="2800" smtClean="0"/>
              <a:t>Казахи представляли Большую Медведицу арканом (веревка)</a:t>
            </a:r>
          </a:p>
        </p:txBody>
      </p:sp>
      <p:pic>
        <p:nvPicPr>
          <p:cNvPr id="399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3" y="1214438"/>
            <a:ext cx="2520950" cy="150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0975" y="3214688"/>
            <a:ext cx="2449513" cy="3357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1"/>
  </p:transition>
  <p:timing>
    <p:tnLst>
      <p:par>
        <p:cTn id="1" dur="indefinite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170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0" y="928688"/>
            <a:ext cx="9144000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Что нельзя увидеть днём?</a:t>
            </a:r>
          </a:p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На что нельзя смотреть даже в солнечных очках?</a:t>
            </a:r>
          </a:p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Почему звёзды кажутся маленькими?</a:t>
            </a:r>
          </a:p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Как  выглядит большой предмет издалека?</a:t>
            </a:r>
          </a:p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Перечислите созвездия, которые вы знаете.</a:t>
            </a:r>
          </a:p>
          <a:p>
            <a:pPr>
              <a:buFontTx/>
              <a:buChar char="-"/>
            </a:pPr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 Сколько звёзд в созвездиях большой и    </a:t>
            </a:r>
          </a:p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   Малой  Медведицы?</a:t>
            </a:r>
          </a:p>
        </p:txBody>
      </p:sp>
      <p:sp>
        <p:nvSpPr>
          <p:cNvPr id="40964" name="Прямоугольник 3"/>
          <p:cNvSpPr>
            <a:spLocks noChangeArrowheads="1"/>
          </p:cNvSpPr>
          <p:nvPr/>
        </p:nvSpPr>
        <p:spPr bwMode="auto">
          <a:xfrm>
            <a:off x="785813" y="214313"/>
            <a:ext cx="6929437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FF3300"/>
                </a:solidFill>
                <a:latin typeface="Monotype Corsiva" pitchFamily="66" charset="0"/>
              </a:rPr>
              <a:t>Ответь на вопросы?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4" descr="http://bestgif.ru/_ph/38/2/8540488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429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987" name="Picture 2" descr="http://smayli.ru/data/smiles/nadpisia-84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2571750"/>
            <a:ext cx="1905000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7605713" cy="623728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tx1"/>
                </a:solidFill>
              </a:rPr>
              <a:t>Домашнее задание: </a:t>
            </a:r>
            <a:br>
              <a:rPr lang="ru-RU" sz="3600" smtClean="0">
                <a:solidFill>
                  <a:schemeClr val="tx1"/>
                </a:solidFill>
              </a:rPr>
            </a:br>
            <a:r>
              <a:rPr lang="ru-RU" sz="3600" smtClean="0">
                <a:solidFill>
                  <a:schemeClr val="tx1"/>
                </a:solidFill>
              </a:rPr>
              <a:t>Хр с.15-20 (текст по выбору)</a:t>
            </a:r>
            <a:br>
              <a:rPr lang="ru-RU" sz="3600" smtClean="0">
                <a:solidFill>
                  <a:schemeClr val="tx1"/>
                </a:solidFill>
              </a:rPr>
            </a:br>
            <a:r>
              <a:rPr lang="ru-RU" sz="3600" smtClean="0">
                <a:solidFill>
                  <a:schemeClr val="tx1"/>
                </a:solidFill>
              </a:rPr>
              <a:t> р.т. с.10, № 15.</a:t>
            </a:r>
            <a:r>
              <a:rPr lang="ru-RU" sz="2000" smtClean="0">
                <a:solidFill>
                  <a:schemeClr val="tx1"/>
                </a:solidFill>
              </a:rPr>
              <a:t/>
            </a:r>
            <a:br>
              <a:rPr lang="ru-RU" sz="2000" smtClean="0">
                <a:solidFill>
                  <a:schemeClr val="tx1"/>
                </a:solidFill>
              </a:rPr>
            </a:br>
            <a:r>
              <a:rPr lang="ru-RU" sz="2000" smtClean="0">
                <a:solidFill>
                  <a:schemeClr val="tx1"/>
                </a:solidFill>
              </a:rPr>
              <a:t/>
            </a:r>
            <a:br>
              <a:rPr lang="ru-RU" sz="2000" smtClean="0">
                <a:solidFill>
                  <a:schemeClr val="tx1"/>
                </a:solidFill>
              </a:rPr>
            </a:br>
            <a:r>
              <a:rPr lang="ru-RU" sz="2700" smtClean="0">
                <a:solidFill>
                  <a:schemeClr val="tx1"/>
                </a:solidFill>
              </a:rPr>
              <a:t>    По желанию: узнать легенду одного из созвездий (приготовиться  ее рассказать)</a:t>
            </a:r>
            <a:br>
              <a:rPr lang="ru-RU" sz="2700" smtClean="0">
                <a:solidFill>
                  <a:schemeClr val="tx1"/>
                </a:solidFill>
              </a:rPr>
            </a:br>
            <a:r>
              <a:rPr lang="ru-RU" sz="2700" smtClean="0">
                <a:solidFill>
                  <a:schemeClr val="tx1"/>
                </a:solidFill>
              </a:rPr>
              <a:t/>
            </a:r>
            <a:br>
              <a:rPr lang="ru-RU" sz="2700" smtClean="0">
                <a:solidFill>
                  <a:schemeClr val="tx1"/>
                </a:solidFill>
              </a:rPr>
            </a:br>
            <a:r>
              <a:rPr lang="ru-RU" sz="2700" smtClean="0">
                <a:solidFill>
                  <a:schemeClr val="tx1"/>
                </a:solidFill>
              </a:rPr>
              <a:t/>
            </a:r>
            <a:br>
              <a:rPr lang="ru-RU" sz="2700" smtClean="0">
                <a:solidFill>
                  <a:schemeClr val="tx1"/>
                </a:solidFill>
              </a:rPr>
            </a:br>
            <a:endParaRPr lang="ru-RU" sz="2000" b="1" i="1" smtClean="0">
              <a:solidFill>
                <a:schemeClr val="tx1"/>
              </a:solidFill>
            </a:endParaRPr>
          </a:p>
        </p:txBody>
      </p:sp>
      <p:pic>
        <p:nvPicPr>
          <p:cNvPr id="43011" name="Picture 5" descr="D:\ЛЕНА\Анимашки\АНИМАШКИ\зодиак\69145490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3929063"/>
            <a:ext cx="2786062" cy="264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9180513" cy="688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Прямоугольник 1"/>
          <p:cNvSpPr>
            <a:spLocks noChangeArrowheads="1"/>
          </p:cNvSpPr>
          <p:nvPr/>
        </p:nvSpPr>
        <p:spPr bwMode="auto">
          <a:xfrm>
            <a:off x="571500" y="785813"/>
            <a:ext cx="7215188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</a:rPr>
              <a:t>С давних времён человечество манило звёздное небо –загадочное и непонятное …</a:t>
            </a:r>
            <a:endParaRPr lang="ru-RU" sz="36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Источники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hlinkClick r:id="rId2"/>
              </a:rPr>
              <a:t>http://www.sunhome.ru/prose/15330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hlinkClick r:id="rId3"/>
              </a:rPr>
              <a:t>http://www.donbass.ua/news/technology/space/2009/08/06/zvezda-pljuetsja-v-nebo-foto.html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hlinkClick r:id="rId4"/>
              </a:rPr>
              <a:t>http://www.sunhome.ru/tags/publications/звезды+гиганты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hlinkClick r:id="rId5"/>
              </a:rPr>
              <a:t>http://sis.3dn.ru/load/31-3-2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hlinkClick r:id="rId6"/>
              </a:rPr>
              <a:t>http://www.astrogalaxy.ru/736.html</a:t>
            </a:r>
            <a:r>
              <a:rPr lang="ru-RU" sz="240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hlinkClick r:id="rId7"/>
              </a:rPr>
              <a:t>http://www.karaoke.ru/user/Nektokto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hlinkClick r:id="rId8"/>
              </a:rPr>
              <a:t>http://www.goodfon.ru/wallpaper/43024.html</a:t>
            </a:r>
            <a:r>
              <a:rPr lang="ru-RU" sz="2400" smtClean="0"/>
              <a:t> </a:t>
            </a:r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ru-RU" sz="2800" smtClean="0">
                <a:hlinkClick r:id="rId9"/>
              </a:rPr>
              <a:t>http://sovestilizator.bestpersons.ru/feed/post8413951/</a:t>
            </a:r>
            <a:endParaRPr lang="ru-RU" sz="28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hlinkClick r:id="rId10"/>
              </a:rPr>
              <a:t>http://planeta.rambler.ru/community/astrologica/47938398.html?par</a:t>
            </a:r>
            <a:endParaRPr lang="ru-RU" sz="2400" b="1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r>
              <a:rPr lang="en-US" sz="2400" smtClean="0">
                <a:hlinkClick r:id="rId10"/>
              </a:rPr>
              <a:t>ent_id=47941000</a:t>
            </a: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8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  <a:p>
            <a:pPr marL="609600" indent="-609600" eaLnBrk="1" hangingPunct="1">
              <a:lnSpc>
                <a:spcPct val="80000"/>
              </a:lnSpc>
              <a:buFontTx/>
              <a:buNone/>
            </a:pPr>
            <a:endParaRPr lang="ru-RU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subTitle" sz="quarter" idx="4294967295"/>
          </p:nvPr>
        </p:nvSpPr>
        <p:spPr>
          <a:xfrm>
            <a:off x="0" y="3886200"/>
            <a:ext cx="6400800" cy="17526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mtClean="0"/>
              <a:t>         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0" y="5572125"/>
            <a:ext cx="914400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Char char="-"/>
            </a:pPr>
            <a:r>
              <a:rPr lang="ru-RU" sz="3600">
                <a:solidFill>
                  <a:schemeClr val="accent2"/>
                </a:solidFill>
                <a:latin typeface="Monotype Corsiva" pitchFamily="66" charset="0"/>
              </a:rPr>
              <a:t>Помнишь, что ты прочитал(а) </a:t>
            </a:r>
          </a:p>
          <a:p>
            <a:pPr eaLnBrk="1" hangingPunct="1">
              <a:spcBef>
                <a:spcPct val="20000"/>
              </a:spcBef>
            </a:pPr>
            <a:r>
              <a:rPr lang="ru-RU" sz="3600">
                <a:solidFill>
                  <a:schemeClr val="accent2"/>
                </a:solidFill>
                <a:latin typeface="Monotype Corsiva" pitchFamily="66" charset="0"/>
              </a:rPr>
              <a:t>  о звёздах в СЛОВАРИКЕ?</a:t>
            </a:r>
            <a:endParaRPr lang="ru-RU" sz="3600">
              <a:latin typeface="Monotype Corsiva" pitchFamily="66" charset="0"/>
            </a:endParaRPr>
          </a:p>
        </p:txBody>
      </p:sp>
      <p:pic>
        <p:nvPicPr>
          <p:cNvPr id="2" name="Picture 4" descr="m5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643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2428875"/>
            <a:ext cx="2143125" cy="464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071938"/>
            <a:ext cx="8229600" cy="23098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</a:rPr>
              <a:t>ЗВЁЗДЫ – это огромные раскалённые светящиеся шары.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СОЛНЦЕ – ближайшая к Земле звезда..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220" name="Picture 4" descr="http://blender3d.org.ua/forum/animation/iwe/upload/su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85750"/>
            <a:ext cx="4714875" cy="4048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bo77.net/pics/5774e14545e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785938"/>
            <a:ext cx="2786062" cy="3557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2"/>
          <p:cNvSpPr txBox="1">
            <a:spLocks noChangeArrowheads="1"/>
          </p:cNvSpPr>
          <p:nvPr/>
        </p:nvSpPr>
        <p:spPr bwMode="auto">
          <a:xfrm>
            <a:off x="1785938" y="500063"/>
            <a:ext cx="65008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/>
              <a:t>Работа с учебником с. 23</a:t>
            </a:r>
          </a:p>
        </p:txBody>
      </p:sp>
      <p:pic>
        <p:nvPicPr>
          <p:cNvPr id="10244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43063"/>
            <a:ext cx="3000375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3211513"/>
            <a:ext cx="2571750" cy="3646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4" name="Picture 4" descr="http://img.inforico.com.ua/a/prodam-proso.--1835-1438767437843452-1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4572000"/>
            <a:ext cx="350043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img0.liveinternet.ru/images/attach/c/6/91/420/91420476_9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000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75" y="1214438"/>
            <a:ext cx="271462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/>
              <a:t>«СОЛНЦЕ»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429375" y="6072188"/>
            <a:ext cx="2714625" cy="646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3600" b="1"/>
              <a:t>«ЗЕМЛЯ»</a:t>
            </a:r>
          </a:p>
        </p:txBody>
      </p:sp>
      <p:sp>
        <p:nvSpPr>
          <p:cNvPr id="11270" name="TextBox 9"/>
          <p:cNvSpPr txBox="1">
            <a:spLocks noChangeArrowheads="1"/>
          </p:cNvSpPr>
          <p:nvPr/>
        </p:nvSpPr>
        <p:spPr bwMode="auto">
          <a:xfrm>
            <a:off x="5000625" y="0"/>
            <a:ext cx="41433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Если представить Землю в виде зёрнышка проса, то Солнце будет размером с крупный арбуз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subTitle" idx="1"/>
          </p:nvPr>
        </p:nvSpPr>
        <p:spPr>
          <a:xfrm>
            <a:off x="1071563" y="5286375"/>
            <a:ext cx="5857875" cy="1571625"/>
          </a:xfrm>
        </p:spPr>
        <p:txBody>
          <a:bodyPr/>
          <a:lstStyle/>
          <a:p>
            <a:pPr eaLnBrk="1" hangingPunct="1"/>
            <a:r>
              <a:rPr lang="ru-RU" smtClean="0"/>
              <a:t>Почему нельзя смотреть прямо на Солнце даже в тёмных очках?</a:t>
            </a:r>
          </a:p>
        </p:txBody>
      </p:sp>
      <p:pic>
        <p:nvPicPr>
          <p:cNvPr id="12291" name="Picture 2" descr="G:\анимашки\картинки\мальчик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3286125"/>
            <a:ext cx="2143125" cy="378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2" descr="http://pngimg.com/upload/sun_PNG134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0"/>
            <a:ext cx="4500562" cy="464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G:\анимашки\картинки\девочка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2286000" cy="450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768</Words>
  <Application>Microsoft Office PowerPoint</Application>
  <PresentationFormat>Экран (4:3)</PresentationFormat>
  <Paragraphs>149</Paragraphs>
  <Slides>40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Monotype Corsiva</vt:lpstr>
      <vt:lpstr>Courier New</vt:lpstr>
      <vt:lpstr>Times New Roman</vt:lpstr>
      <vt:lpstr>1_Оформление по умолчанию</vt:lpstr>
      <vt:lpstr> УРОК  9 «ЗВЁЗДЫ И СОЗВЕЗДИЯ» </vt:lpstr>
      <vt:lpstr>Отгадай загадки:</vt:lpstr>
      <vt:lpstr>Презентация PowerPoint</vt:lpstr>
      <vt:lpstr>Презентация PowerPoint</vt:lpstr>
      <vt:lpstr>Презентация PowerPoint</vt:lpstr>
      <vt:lpstr>ЗВЁЗДЫ – это огромные раскалённые светящиеся шары. СОЛНЦЕ – ближайшая к Земле звезда..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ЗНАЕТЕ ЛИ ВЫ:</vt:lpstr>
      <vt:lpstr>Вот созвездие ОВНА ! В нем порой гостит ЛУНА, Потому что этот знак возглавляет ЗОДИАК. И хотя барашек мал, его звездочка- ГАМАЛЬ  С давних пор  в морских походах помогает мореходам !</vt:lpstr>
      <vt:lpstr>Презентация PowerPoint</vt:lpstr>
      <vt:lpstr>                  Солнце – одна из звёзд космоса. Солнце не самая горячая ____________. Но это самая ___________ к Земле звезда.  Солнце находится очень ___________ от ____________.       Звёзды – это светящиеся раскалённые______. Звёзды сами излучают _________ и тепло. Самые горячие звёзды светят голубым и белым __________. Группы звёзд на небе люди объединили в ____________________. </vt:lpstr>
      <vt:lpstr>Интересные факты</vt:lpstr>
      <vt:lpstr>Интересные факты</vt:lpstr>
      <vt:lpstr>Презентация PowerPoint</vt:lpstr>
      <vt:lpstr>Презентация PowerPoint</vt:lpstr>
      <vt:lpstr>Домашнее задание:  Хр с.15-20 (текст по выбору)  р.т. с.10, № 15.      По желанию: узнать легенду одного из созвездий (приготовиться  ее рассказать)   </vt:lpstr>
      <vt:lpstr>Источники</vt:lpstr>
    </vt:vector>
  </TitlesOfParts>
  <Company>MoBIL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мама</dc:creator>
  <cp:lastModifiedBy>Admin</cp:lastModifiedBy>
  <cp:revision>6</cp:revision>
  <dcterms:created xsi:type="dcterms:W3CDTF">2010-09-16T13:44:07Z</dcterms:created>
  <dcterms:modified xsi:type="dcterms:W3CDTF">2016-09-25T10:47:08Z</dcterms:modified>
</cp:coreProperties>
</file>