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70" r:id="rId3"/>
    <p:sldId id="276" r:id="rId4"/>
    <p:sldId id="271" r:id="rId5"/>
    <p:sldId id="274" r:id="rId6"/>
    <p:sldId id="275" r:id="rId7"/>
    <p:sldId id="257" r:id="rId8"/>
    <p:sldId id="258" r:id="rId9"/>
    <p:sldId id="259" r:id="rId10"/>
    <p:sldId id="260" r:id="rId11"/>
    <p:sldId id="263" r:id="rId12"/>
    <p:sldId id="261" r:id="rId13"/>
    <p:sldId id="273" r:id="rId14"/>
    <p:sldId id="267" r:id="rId15"/>
    <p:sldId id="262" r:id="rId16"/>
    <p:sldId id="264" r:id="rId17"/>
    <p:sldId id="265" r:id="rId18"/>
    <p:sldId id="266" r:id="rId19"/>
    <p:sldId id="272" r:id="rId20"/>
    <p:sldId id="268" r:id="rId21"/>
    <p:sldId id="277" r:id="rId22"/>
    <p:sldId id="269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2D2BE1-0DFA-4083-9C18-DCAF6EB500E8}" type="datetimeFigureOut">
              <a:rPr lang="ru-RU" smtClean="0"/>
              <a:t>07.03.2016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E992AB-112D-4E8A-9442-56F7A08D7C2E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2D2BE1-0DFA-4083-9C18-DCAF6EB500E8}" type="datetimeFigureOut">
              <a:rPr lang="ru-RU" smtClean="0"/>
              <a:t>07.03.2016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E992AB-112D-4E8A-9442-56F7A08D7C2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2D2BE1-0DFA-4083-9C18-DCAF6EB500E8}" type="datetimeFigureOut">
              <a:rPr lang="ru-RU" smtClean="0"/>
              <a:t>07.03.2016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E992AB-112D-4E8A-9442-56F7A08D7C2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2D2BE1-0DFA-4083-9C18-DCAF6EB500E8}" type="datetimeFigureOut">
              <a:rPr lang="ru-RU" smtClean="0"/>
              <a:t>07.03.2016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E992AB-112D-4E8A-9442-56F7A08D7C2E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2D2BE1-0DFA-4083-9C18-DCAF6EB500E8}" type="datetimeFigureOut">
              <a:rPr lang="ru-RU" smtClean="0"/>
              <a:t>07.03.2016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E992AB-112D-4E8A-9442-56F7A08D7C2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2D2BE1-0DFA-4083-9C18-DCAF6EB500E8}" type="datetimeFigureOut">
              <a:rPr lang="ru-RU" smtClean="0"/>
              <a:t>07.03.2016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E992AB-112D-4E8A-9442-56F7A08D7C2E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2D2BE1-0DFA-4083-9C18-DCAF6EB500E8}" type="datetimeFigureOut">
              <a:rPr lang="ru-RU" smtClean="0"/>
              <a:t>07.03.2016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E992AB-112D-4E8A-9442-56F7A08D7C2E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2D2BE1-0DFA-4083-9C18-DCAF6EB500E8}" type="datetimeFigureOut">
              <a:rPr lang="ru-RU" smtClean="0"/>
              <a:t>07.03.2016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E992AB-112D-4E8A-9442-56F7A08D7C2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2D2BE1-0DFA-4083-9C18-DCAF6EB500E8}" type="datetimeFigureOut">
              <a:rPr lang="ru-RU" smtClean="0"/>
              <a:t>07.03.2016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E992AB-112D-4E8A-9442-56F7A08D7C2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2D2BE1-0DFA-4083-9C18-DCAF6EB500E8}" type="datetimeFigureOut">
              <a:rPr lang="ru-RU" smtClean="0"/>
              <a:t>07.03.2016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E992AB-112D-4E8A-9442-56F7A08D7C2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2D2BE1-0DFA-4083-9C18-DCAF6EB500E8}" type="datetimeFigureOut">
              <a:rPr lang="ru-RU" smtClean="0"/>
              <a:t>07.03.2016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E992AB-112D-4E8A-9442-56F7A08D7C2E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3B2D2BE1-0DFA-4083-9C18-DCAF6EB500E8}" type="datetimeFigureOut">
              <a:rPr lang="ru-RU" smtClean="0"/>
              <a:t>07.03.2016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7E992AB-112D-4E8A-9442-56F7A08D7C2E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7" Type="http://schemas.openxmlformats.org/officeDocument/2006/relationships/image" Target="../media/image30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1403648" y="4509120"/>
            <a:ext cx="6400800" cy="1752600"/>
          </a:xfrm>
        </p:spPr>
        <p:txBody>
          <a:bodyPr>
            <a:normAutofit/>
          </a:bodyPr>
          <a:lstStyle/>
          <a:p>
            <a:pPr lvl="0" algn="ctr">
              <a:spcBef>
                <a:spcPts val="600"/>
              </a:spcBef>
              <a:buClr>
                <a:srgbClr val="7598D9"/>
              </a:buClr>
              <a:buSzPct val="85000"/>
            </a:pPr>
            <a:r>
              <a:rPr lang="ru-RU" sz="1200" b="1" spc="100" dirty="0">
                <a:solidFill>
                  <a:srgbClr val="F5CD2D">
                    <a:lumMod val="60000"/>
                    <a:lumOff val="4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tang" pitchFamily="18" charset="-127"/>
                <a:ea typeface="Batang" pitchFamily="18" charset="-127"/>
              </a:rPr>
              <a:t>Презентацию подготовила </a:t>
            </a:r>
          </a:p>
          <a:p>
            <a:pPr lvl="0" algn="ctr">
              <a:spcBef>
                <a:spcPts val="600"/>
              </a:spcBef>
              <a:buClr>
                <a:srgbClr val="7598D9"/>
              </a:buClr>
              <a:buSzPct val="85000"/>
            </a:pPr>
            <a:r>
              <a:rPr lang="ru-RU" sz="1200" b="1" spc="100" dirty="0">
                <a:solidFill>
                  <a:srgbClr val="F5CD2D">
                    <a:lumMod val="60000"/>
                    <a:lumOff val="4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tang" pitchFamily="18" charset="-127"/>
                <a:ea typeface="Batang" pitchFamily="18" charset="-127"/>
              </a:rPr>
              <a:t>учитель начальных классов </a:t>
            </a:r>
          </a:p>
          <a:p>
            <a:pPr lvl="0" algn="ctr">
              <a:spcBef>
                <a:spcPts val="600"/>
              </a:spcBef>
              <a:buClr>
                <a:srgbClr val="7598D9"/>
              </a:buClr>
              <a:buSzPct val="85000"/>
            </a:pPr>
            <a:r>
              <a:rPr lang="ru-RU" sz="1200" b="1" spc="100" dirty="0">
                <a:solidFill>
                  <a:srgbClr val="F5CD2D">
                    <a:lumMod val="60000"/>
                    <a:lumOff val="4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tang" pitchFamily="18" charset="-127"/>
                <a:ea typeface="Batang" pitchFamily="18" charset="-127"/>
              </a:rPr>
              <a:t>Бобринёва Ирина Анатольевна </a:t>
            </a:r>
          </a:p>
          <a:p>
            <a:pPr lvl="0" algn="ctr">
              <a:spcBef>
                <a:spcPts val="600"/>
              </a:spcBef>
              <a:buClr>
                <a:srgbClr val="7598D9"/>
              </a:buClr>
              <a:buSzPct val="85000"/>
            </a:pPr>
            <a:r>
              <a:rPr lang="ru-RU" sz="1200" b="1" spc="100" dirty="0">
                <a:solidFill>
                  <a:srgbClr val="F5CD2D">
                    <a:lumMod val="60000"/>
                    <a:lumOff val="4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tang" pitchFamily="18" charset="-127"/>
                <a:ea typeface="Batang" pitchFamily="18" charset="-127"/>
              </a:rPr>
              <a:t>ГБОУ Школа № 1739 г. Зеленоград</a:t>
            </a:r>
          </a:p>
        </p:txBody>
      </p:sp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755576" y="836712"/>
            <a:ext cx="7175351" cy="1793167"/>
          </a:xfrm>
        </p:spPr>
        <p:txBody>
          <a:bodyPr/>
          <a:lstStyle/>
          <a:p>
            <a:pPr marL="182880" indent="0" algn="ctr">
              <a:buNone/>
            </a:pPr>
            <a:r>
              <a:rPr lang="ru-RU" dirty="0" smtClean="0"/>
              <a:t>Зимующие птицы в Подмосковье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199793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5616" y="116632"/>
            <a:ext cx="6512511" cy="1143000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 smtClean="0"/>
              <a:t>Серая ворона</a:t>
            </a:r>
            <a:endParaRPr lang="ru-RU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473" y="1369260"/>
            <a:ext cx="2988383" cy="19844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1340768"/>
            <a:ext cx="2696589" cy="20201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23528" y="3429000"/>
            <a:ext cx="8712968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dirty="0" smtClean="0"/>
              <a:t>Вороны всеядны, но предпочитают животную пищу. В природной среде едят падаль, ловят всевозможных беспозвоночных и мелких позвоночных, разоряют гнезда (характерной чертой в «почерке» вороны является то, что они, разоряя гнездо, обычно вытаскивают из него и подстилку), раскапывают норы грызунов, ондатровые хатки, т.е. ведут себя как мелкие хищники, причем очень умные и изобретательные в способах охоты. Рядом с человеком питаются в основном отбросами.</a:t>
            </a:r>
            <a:endParaRPr lang="ru-RU" sz="2200" dirty="0"/>
          </a:p>
        </p:txBody>
      </p:sp>
    </p:spTree>
    <p:extLst>
      <p:ext uri="{BB962C8B-B14F-4D97-AF65-F5344CB8AC3E}">
        <p14:creationId xmlns:p14="http://schemas.microsoft.com/office/powerpoint/2010/main" val="4371207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03648" y="0"/>
            <a:ext cx="6512511" cy="836712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 smtClean="0"/>
              <a:t>Галка</a:t>
            </a:r>
            <a:endParaRPr lang="ru-RU" dirty="0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2492896"/>
            <a:ext cx="3903680" cy="259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067944" y="1340768"/>
            <a:ext cx="4680520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dirty="0" smtClean="0"/>
              <a:t>Цвет оперения галки можно описать как «мокрый асфальт». Очень элегантный! Эта птица – самый настоящий дуплогнездник. Данное обстоятельство помогает ей с успехом пережить сильные морозы. В то время как вороны сидят и дрожат от холода на ветке дерева, галки забираются в какое-то безветренное, а повезет – так и теплое место. Более сильные и крупные птицы порой обижают галку, но она переносит это стоически.</a:t>
            </a:r>
            <a:endParaRPr lang="ru-RU" sz="2200" dirty="0"/>
          </a:p>
        </p:txBody>
      </p:sp>
    </p:spTree>
    <p:extLst>
      <p:ext uri="{BB962C8B-B14F-4D97-AF65-F5344CB8AC3E}">
        <p14:creationId xmlns:p14="http://schemas.microsoft.com/office/powerpoint/2010/main" val="30189488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4077520" y="1196752"/>
            <a:ext cx="5066480" cy="5112568"/>
          </a:xfrm>
        </p:spPr>
        <p:txBody>
          <a:bodyPr>
            <a:normAutofit fontScale="92500" lnSpcReduction="20000"/>
          </a:bodyPr>
          <a:lstStyle/>
          <a:p>
            <a:pPr marL="45720" indent="0">
              <a:buNone/>
            </a:pPr>
            <a:r>
              <a:rPr lang="ru-RU" dirty="0"/>
              <a:t>Благодаря голубому «зеркальцу» на крыле сойка </a:t>
            </a:r>
            <a:r>
              <a:rPr lang="ru-RU" dirty="0" smtClean="0"/>
              <a:t>выглядит </a:t>
            </a:r>
            <a:r>
              <a:rPr lang="ru-RU" dirty="0"/>
              <a:t>по-нездешнему нарядно. Пожалуй, это самая растительноядная среди врановых. Отсюда и непомерный интерес к желудям, рябине и мелким яблочкам. Зимой и ранней весной эта птица очень заметна. Она как бы говорит: «Смотрите, какая я красивая. Не чета вороне!» В зимнее время сойки в основном летают семьями. В составе – мама, папа и дети. Молодые птицы разбредаются только в конце зимы. Свои гнезда они делают лишь в возрасте неполных двух лет, а всё следующее после рождения лето только лоботрясничают. Ну и зимой, разумеется, посещают птичьи кормушки.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630" y="1628800"/>
            <a:ext cx="3970016" cy="26363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84630" y="260648"/>
            <a:ext cx="8807850" cy="1143000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 smtClean="0"/>
              <a:t>Сойка – семейство врановых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935889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14326" y="188640"/>
            <a:ext cx="8578154" cy="864096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 smtClean="0"/>
              <a:t>Свиристели – певчие птицы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3708552" y="1017110"/>
            <a:ext cx="5327945" cy="5724258"/>
          </a:xfrm>
        </p:spPr>
        <p:txBody>
          <a:bodyPr>
            <a:noAutofit/>
          </a:bodyPr>
          <a:lstStyle/>
          <a:p>
            <a:pPr marL="45720" indent="0">
              <a:buNone/>
            </a:pPr>
            <a:r>
              <a:rPr lang="ru-RU" sz="2000" dirty="0"/>
              <a:t>Прожорливость свиристелей так велика, что не вся пища, съеденная ими, усваивается организмом: часть ягод и плодов в не переваренном виде выделяется из кишечника птиц и, попав в почву, </a:t>
            </a:r>
            <a:r>
              <a:rPr lang="ru-RU" sz="2000" dirty="0" smtClean="0"/>
              <a:t>дают </a:t>
            </a:r>
            <a:r>
              <a:rPr lang="ru-RU" sz="2000" dirty="0"/>
              <a:t>полноценные всходы. Так свиристели способствуют распространению растений. </a:t>
            </a:r>
            <a:r>
              <a:rPr lang="ru-RU" sz="2000" dirty="0" smtClean="0"/>
              <a:t>Свиристели  </a:t>
            </a:r>
            <a:r>
              <a:rPr lang="ru-RU" sz="2000" dirty="0"/>
              <a:t>оседлы, а остальные виды совершают зимой масштабные кочевки. Именно в этот период их можно встретить </a:t>
            </a:r>
            <a:r>
              <a:rPr lang="ru-RU" sz="2000" dirty="0" smtClean="0"/>
              <a:t>и в городах. В </a:t>
            </a:r>
            <a:r>
              <a:rPr lang="ru-RU" sz="2000" dirty="0"/>
              <a:t>гнездовое время эти пернатые прячутся в лесных чащах и редко попадаются на глаза. Питаются свиристели насекомыми, </a:t>
            </a:r>
            <a:r>
              <a:rPr lang="ru-RU" sz="2000" dirty="0" smtClean="0"/>
              <a:t>ягодами, почками </a:t>
            </a:r>
            <a:r>
              <a:rPr lang="ru-RU" sz="2000" dirty="0"/>
              <a:t>и молодыми побегами. </a:t>
            </a:r>
            <a:r>
              <a:rPr lang="ru-RU" sz="2000" dirty="0" smtClean="0"/>
              <a:t>Зимой </a:t>
            </a:r>
            <a:r>
              <a:rPr lang="ru-RU" sz="2000" dirty="0"/>
              <a:t>свиристели охотно наведываются к </a:t>
            </a:r>
            <a:r>
              <a:rPr lang="ru-RU" sz="2000" dirty="0" smtClean="0"/>
              <a:t>кормушкам.</a:t>
            </a:r>
            <a:endParaRPr lang="ru-RU" sz="2000" dirty="0"/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4325" y="1484784"/>
            <a:ext cx="3321571" cy="18837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4325" y="3982819"/>
            <a:ext cx="3394227" cy="18944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199793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5616" y="0"/>
            <a:ext cx="6512511" cy="1143000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 smtClean="0"/>
              <a:t>Свиристель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4139952" y="1340769"/>
            <a:ext cx="5004048" cy="5536664"/>
          </a:xfrm>
        </p:spPr>
        <p:txBody>
          <a:bodyPr>
            <a:normAutofit/>
          </a:bodyPr>
          <a:lstStyle/>
          <a:p>
            <a:pPr marL="45720" indent="0">
              <a:buNone/>
            </a:pPr>
            <a:r>
              <a:rPr lang="ru-RU" dirty="0" smtClean="0"/>
              <a:t>Прямо </a:t>
            </a:r>
            <a:r>
              <a:rPr lang="ru-RU" dirty="0"/>
              <a:t>перед нами с высокой старой рябины, ветви которой сгибаются от множества ягод, слетела стая свиристелей. Эти крупные, яркие птицы с задорным хохолком и светящимися желтыми пятнышками на хвосте проводят лето в лесотундре, далеко на севере. Там же выводят потомство, выкармливая своих птенцов почти исключительно комарами и мошками. </a:t>
            </a: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443329"/>
            <a:ext cx="4023921" cy="26721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51520" y="5517232"/>
            <a:ext cx="856895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/>
              <a:t> </a:t>
            </a:r>
            <a:r>
              <a:rPr lang="ru-RU" sz="2000" dirty="0"/>
              <a:t>А вот во взрослом состоянии становятся исключительно </a:t>
            </a:r>
            <a:r>
              <a:rPr lang="ru-RU" sz="2000" dirty="0" err="1"/>
              <a:t>ягодоядными</a:t>
            </a:r>
            <a:r>
              <a:rPr lang="ru-RU" sz="2000" dirty="0"/>
              <a:t>. Их веселые стайки зимой часто встречаются в окрестностях дачных поселков, где есть чем </a:t>
            </a:r>
            <a:r>
              <a:rPr lang="ru-RU" sz="2000" dirty="0" smtClean="0"/>
              <a:t>поживиться.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7310647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9632" y="24013"/>
            <a:ext cx="6512511" cy="1143000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 smtClean="0"/>
              <a:t>Сорока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4211961" y="1484784"/>
            <a:ext cx="4824535" cy="5184576"/>
          </a:xfrm>
        </p:spPr>
        <p:txBody>
          <a:bodyPr>
            <a:normAutofit/>
          </a:bodyPr>
          <a:lstStyle/>
          <a:p>
            <a:pPr marL="45720" indent="0">
              <a:buNone/>
            </a:pPr>
            <a:r>
              <a:rPr lang="ru-RU" sz="2400" dirty="0" smtClean="0"/>
              <a:t>Сорока - самая </a:t>
            </a:r>
            <a:r>
              <a:rPr lang="ru-RU" sz="2400" dirty="0"/>
              <a:t>оседлая из </a:t>
            </a:r>
            <a:r>
              <a:rPr lang="ru-RU" sz="2400" dirty="0" smtClean="0"/>
              <a:t>семейства врановых. </a:t>
            </a:r>
            <a:r>
              <a:rPr lang="ru-RU" sz="2400" dirty="0"/>
              <a:t>Пара этих птиц может всю жизнь прожить дружно и счастливо на территории какого-нибудь небольшого садоводства. Причем отпрыски отлетают совсем недалеко – буквально все кровные родственники могут обитать на площади в несколько квадратных километров.</a:t>
            </a:r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074" y="1772816"/>
            <a:ext cx="4220141" cy="2808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522134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4624"/>
            <a:ext cx="8424936" cy="1512168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/>
              <a:t>ястреб-тетеревятник </a:t>
            </a:r>
            <a:r>
              <a:rPr lang="ru-RU" dirty="0" smtClean="0"/>
              <a:t>– «матрос в тельняшечке»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4067944" y="1876908"/>
            <a:ext cx="4916016" cy="4921620"/>
          </a:xfrm>
        </p:spPr>
        <p:txBody>
          <a:bodyPr>
            <a:normAutofit fontScale="92500" lnSpcReduction="10000"/>
          </a:bodyPr>
          <a:lstStyle/>
          <a:p>
            <a:pPr marL="45720" indent="0">
              <a:buNone/>
            </a:pPr>
            <a:r>
              <a:rPr lang="ru-RU" dirty="0"/>
              <a:t>Крупная, двухкилограммовая птица стремительно пронеслась на высоте какого-нибудь десятка метров. Можно было даже рассмотреть серую спину и щеголеватую белую в поперечную полоску грудку – словно тельняшка у бравого матроса.</a:t>
            </a:r>
          </a:p>
          <a:p>
            <a:pPr marL="45720" indent="0">
              <a:buNone/>
            </a:pPr>
            <a:endParaRPr lang="ru-RU" dirty="0"/>
          </a:p>
          <a:p>
            <a:pPr marL="45720" indent="0">
              <a:buNone/>
            </a:pPr>
            <a:r>
              <a:rPr lang="ru-RU" dirty="0"/>
              <a:t>Большинство хищных птиц – от мелких соколков до самых крупных орлов – перелетные. А вот ястребы часто остаются. Причем, как и в случае с другими видами пернатых, домоседами обычно оказываются взрослые, а вот молодые птицы широко кочуют. </a:t>
            </a: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876908"/>
            <a:ext cx="3590179" cy="23841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697886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116632"/>
            <a:ext cx="8784976" cy="1143000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 smtClean="0"/>
              <a:t>Совы – «ночные ведьмы»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3923928" y="1847920"/>
            <a:ext cx="5040560" cy="4821440"/>
          </a:xfrm>
        </p:spPr>
        <p:txBody>
          <a:bodyPr>
            <a:normAutofit fontScale="92500" lnSpcReduction="20000"/>
          </a:bodyPr>
          <a:lstStyle/>
          <a:p>
            <a:pPr marL="45720" indent="0">
              <a:buNone/>
            </a:pPr>
            <a:r>
              <a:rPr lang="ru-RU" dirty="0"/>
              <a:t>Опасность может подстерегать мелких зимующих пичуг не только днем, но и ночью, когда властвуют совы. Большинство ночных охотников улетают зимовать в более теплые регионы. Но некоторые из них остаются</a:t>
            </a:r>
            <a:r>
              <a:rPr lang="ru-RU" dirty="0" smtClean="0"/>
              <a:t>.</a:t>
            </a:r>
          </a:p>
          <a:p>
            <a:pPr marL="45720" indent="0">
              <a:buNone/>
            </a:pPr>
            <a:r>
              <a:rPr lang="ru-RU" dirty="0"/>
              <a:t>Довольно крупная неясыть длиннохвостая (</a:t>
            </a:r>
            <a:r>
              <a:rPr lang="ru-RU" dirty="0" err="1"/>
              <a:t>Strix</a:t>
            </a:r>
            <a:r>
              <a:rPr lang="ru-RU" dirty="0"/>
              <a:t> </a:t>
            </a:r>
            <a:r>
              <a:rPr lang="ru-RU" dirty="0" err="1"/>
              <a:t>aluco</a:t>
            </a:r>
            <a:r>
              <a:rPr lang="ru-RU" dirty="0"/>
              <a:t>) вполне может одолеть жертву размером с ворону. А самая маленькая наша сова – воробьиный </a:t>
            </a:r>
            <a:r>
              <a:rPr lang="ru-RU" dirty="0" err="1"/>
              <a:t>сычик</a:t>
            </a:r>
            <a:r>
              <a:rPr lang="ru-RU" dirty="0"/>
              <a:t> (</a:t>
            </a:r>
            <a:r>
              <a:rPr lang="ru-RU" dirty="0" err="1"/>
              <a:t>Glaucidium</a:t>
            </a:r>
            <a:r>
              <a:rPr lang="ru-RU" dirty="0"/>
              <a:t> </a:t>
            </a:r>
            <a:r>
              <a:rPr lang="ru-RU" dirty="0" err="1"/>
              <a:t>passerinum</a:t>
            </a:r>
            <a:r>
              <a:rPr lang="ru-RU" dirty="0"/>
              <a:t>) – настоящая гроза синичьих стаек. Интересно, что неясыть в иные годы начинает гнездиться еще зимой. Был зафиксирован факт обнаружения ее птенцов, причем вполне оперенных, уже в конце февраля.</a:t>
            </a: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847920"/>
            <a:ext cx="3590179" cy="23841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257851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116632"/>
            <a:ext cx="6512511" cy="1143000"/>
          </a:xfrm>
        </p:spPr>
        <p:txBody>
          <a:bodyPr/>
          <a:lstStyle/>
          <a:p>
            <a:pPr marL="0" indent="0" algn="ctr">
              <a:buNone/>
            </a:pPr>
            <a:r>
              <a:rPr lang="ru-RU" b="0" dirty="0" smtClean="0"/>
              <a:t>Дятел – «стукач»</a:t>
            </a:r>
            <a:endParaRPr lang="ru-RU" b="0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3851920" y="1484784"/>
            <a:ext cx="5176664" cy="5040560"/>
          </a:xfrm>
        </p:spPr>
        <p:txBody>
          <a:bodyPr/>
          <a:lstStyle/>
          <a:p>
            <a:r>
              <a:rPr lang="ru-RU" dirty="0"/>
              <a:t>Это самый распространенный у нас вид – он всегда на виду: и летом, и зимой</a:t>
            </a:r>
            <a:r>
              <a:rPr lang="ru-RU" dirty="0" smtClean="0"/>
              <a:t>!</a:t>
            </a:r>
          </a:p>
          <a:p>
            <a:r>
              <a:rPr lang="ru-RU" dirty="0"/>
              <a:t>Даже если вы никогда не видели саму птицу, то, скорее всего, обнаруживали следы его жизнедеятельности: огромные дыры в стволах толстых елок. Так он выискивает личинки древоточцев. </a:t>
            </a: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204864"/>
            <a:ext cx="3408040" cy="38606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096078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7624" y="14776"/>
            <a:ext cx="6512511" cy="1542015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 smtClean="0"/>
              <a:t>Почему не болит голова у дятла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3491880" y="1916832"/>
            <a:ext cx="5392688" cy="4320480"/>
          </a:xfrm>
        </p:spPr>
        <p:txBody>
          <a:bodyPr>
            <a:normAutofit/>
          </a:bodyPr>
          <a:lstStyle/>
          <a:p>
            <a:pPr marL="45720" indent="0">
              <a:buNone/>
            </a:pPr>
            <a:r>
              <a:rPr lang="ru-RU" sz="2400" dirty="0"/>
              <a:t>Дятел обладает устройством для успокоения колебаний. </a:t>
            </a:r>
            <a:r>
              <a:rPr lang="ru-RU" sz="2400" dirty="0" smtClean="0"/>
              <a:t>Спасают </a:t>
            </a:r>
            <a:r>
              <a:rPr lang="ru-RU" sz="2400" dirty="0"/>
              <a:t>дятла еще мышцы шеи. Они столь замечательно скоординированы, что, когда дятел наносит удар, его голова и клюв движутся по абсолютно прямой линии. Так же 99,7% энергии от ударных нагрузок распределяется по телу дятла и только 0,3% энергии удара остается на долю мозга.</a:t>
            </a:r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564905"/>
            <a:ext cx="3022519" cy="30024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656169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332656"/>
            <a:ext cx="7736647" cy="1728192"/>
          </a:xfrm>
        </p:spPr>
        <p:txBody>
          <a:bodyPr/>
          <a:lstStyle/>
          <a:p>
            <a:pPr marL="0" indent="0" algn="ctr">
              <a:buNone/>
            </a:pPr>
            <a:r>
              <a:rPr lang="ru-RU" sz="4000" dirty="0" smtClean="0"/>
              <a:t>Почему птицы улетают на юг, а потом возвращаются</a:t>
            </a:r>
            <a:endParaRPr lang="ru-RU" sz="4000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4281099" y="2132856"/>
            <a:ext cx="4836184" cy="4320480"/>
          </a:xfrm>
        </p:spPr>
        <p:txBody>
          <a:bodyPr>
            <a:noAutofit/>
          </a:bodyPr>
          <a:lstStyle/>
          <a:p>
            <a:pPr marL="45720" indent="0">
              <a:buNone/>
            </a:pPr>
            <a:r>
              <a:rPr lang="ru-RU" sz="2400" dirty="0" smtClean="0"/>
              <a:t>Птицы </a:t>
            </a:r>
            <a:r>
              <a:rPr lang="ru-RU" sz="2400" dirty="0"/>
              <a:t>улетают на зимовку, поскольку с наступлением холодов им начинает не хватать корма. </a:t>
            </a:r>
            <a:endParaRPr lang="ru-RU" sz="2400" dirty="0" smtClean="0"/>
          </a:p>
          <a:p>
            <a:pPr marL="45720" indent="0">
              <a:buNone/>
            </a:pPr>
            <a:r>
              <a:rPr lang="ru-RU" sz="2400" dirty="0" smtClean="0"/>
              <a:t>А </a:t>
            </a:r>
            <a:r>
              <a:rPr lang="ru-RU" sz="2400" dirty="0"/>
              <a:t>возвращаются, потому что весной и летом корма у нас становится, наоборот, гораздо больше, чем в южных странах. К тому же тут </a:t>
            </a:r>
            <a:r>
              <a:rPr lang="ru-RU" sz="2400" dirty="0" smtClean="0"/>
              <a:t>меньше конкуренции</a:t>
            </a:r>
            <a:r>
              <a:rPr lang="ru-RU" sz="2400" dirty="0"/>
              <a:t>. </a:t>
            </a: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565729"/>
            <a:ext cx="3796864" cy="2663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602953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-22169"/>
            <a:ext cx="6512511" cy="1143000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 smtClean="0"/>
              <a:t>Клесты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4572000" y="1268760"/>
            <a:ext cx="4392488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/>
              <a:t>Клесты могут гнездиться не только зимой. Их гнездовой сезон совершенно четко коррелируется с наличием шишек. Есть шишки – птенцы появляются с февраля по июль. А нет шишек – птенцов может совсем не быть</a:t>
            </a:r>
            <a:r>
              <a:rPr lang="ru-RU" sz="2000" dirty="0" smtClean="0"/>
              <a:t>. В образе жизни всех видов клестов есть интересная особенность. Поскольку клесты кормятся почти преимущественно хвойными семенами, урожай которых бывает не каждый год, в сезонных явлениях этих птиц можно заметить годовые колебания.</a:t>
            </a:r>
            <a:endParaRPr lang="ru-RU" sz="2000" dirty="0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674" y="2132856"/>
            <a:ext cx="4228988" cy="2808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833796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1640" y="332656"/>
            <a:ext cx="6512511" cy="1143000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/>
              <a:t>Дорогие ребята!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3131840" y="1340768"/>
            <a:ext cx="5904656" cy="5040560"/>
          </a:xfrm>
        </p:spPr>
        <p:txBody>
          <a:bodyPr>
            <a:normAutofit/>
          </a:bodyPr>
          <a:lstStyle/>
          <a:p>
            <a:pPr marL="45720" indent="0">
              <a:buNone/>
            </a:pPr>
            <a:r>
              <a:rPr lang="ru-RU" sz="2900" dirty="0"/>
              <a:t>Зимой очень трудно птицам. Они ждут нашей помощи. Сделайте и развесьте кормушки. Не забывайте подсыпать корм. Нерегулярное наполнение кормушки может вызвать гибель привыкших к подкормке пернатых. Птицы – наши друзья! Весной они нас отблагодарят.</a:t>
            </a:r>
            <a:r>
              <a:rPr lang="ru-RU" sz="2800" dirty="0"/>
              <a:t/>
            </a:r>
            <a:br>
              <a:rPr lang="ru-RU" sz="2800" dirty="0"/>
            </a:br>
            <a:endParaRPr lang="ru-RU" sz="2800" dirty="0"/>
          </a:p>
        </p:txBody>
      </p:sp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540" y="3679727"/>
            <a:ext cx="2304256" cy="30374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150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268760"/>
            <a:ext cx="2520280" cy="23835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035310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260648"/>
            <a:ext cx="8784976" cy="1800200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/>
              <a:t>Покормите птиц зимой</a:t>
            </a:r>
            <a:r>
              <a:rPr lang="ru-RU" dirty="0" smtClean="0"/>
              <a:t>! Сделайте кормушки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3371889" y="3501008"/>
            <a:ext cx="5772111" cy="3356992"/>
          </a:xfrm>
        </p:spPr>
        <p:txBody>
          <a:bodyPr>
            <a:normAutofit fontScale="92500" lnSpcReduction="20000"/>
          </a:bodyPr>
          <a:lstStyle/>
          <a:p>
            <a:pPr marL="45720" indent="0">
              <a:buNone/>
            </a:pPr>
            <a:r>
              <a:rPr lang="ru-RU" sz="2600" dirty="0">
                <a:solidFill>
                  <a:srgbClr val="000000"/>
                </a:solidFill>
                <a:latin typeface="Roboto"/>
              </a:rPr>
              <a:t>Кормушка «закрытого типа», т. е. домик с окошками, куда влетают птички, не по нраву многим пернатым. Снегирь, например, не станет даже пытаться протиснуться в узенькую «бойницу». Да и воробьи, являющиеся по своей ментальности дуплогнездниками, не спешат пролезать в отверстия кормушки-домика</a:t>
            </a:r>
            <a:r>
              <a:rPr lang="ru-RU" dirty="0">
                <a:solidFill>
                  <a:srgbClr val="000000"/>
                </a:solidFill>
                <a:latin typeface="Roboto"/>
              </a:rPr>
              <a:t>.</a:t>
            </a:r>
            <a:endParaRPr lang="ru-RU" dirty="0"/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916832"/>
            <a:ext cx="2209428" cy="14729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1941736"/>
            <a:ext cx="1656184" cy="14604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6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1294" y="3501008"/>
            <a:ext cx="1296144" cy="19512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7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4387" y="3519016"/>
            <a:ext cx="1787502" cy="19332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8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1941737"/>
            <a:ext cx="2167838" cy="14480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9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6256" y="1906673"/>
            <a:ext cx="1872208" cy="14375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27585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116632"/>
            <a:ext cx="8856984" cy="1440160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/>
              <a:t>Оседлые: </a:t>
            </a:r>
            <a:r>
              <a:rPr lang="ru-RU" dirty="0" smtClean="0"/>
              <a:t>зимующие  и кочующие птицы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3707904" y="2014100"/>
            <a:ext cx="5328592" cy="4032448"/>
          </a:xfrm>
        </p:spPr>
        <p:txBody>
          <a:bodyPr>
            <a:normAutofit lnSpcReduction="10000"/>
          </a:bodyPr>
          <a:lstStyle/>
          <a:p>
            <a:pPr marL="45720" indent="0">
              <a:buNone/>
            </a:pPr>
            <a:r>
              <a:rPr lang="ru-RU" b="1" dirty="0" smtClean="0"/>
              <a:t>Оседлые птицы </a:t>
            </a:r>
            <a:r>
              <a:rPr lang="ru-RU" dirty="0" smtClean="0"/>
              <a:t>– это птицы, </a:t>
            </a:r>
            <a:r>
              <a:rPr lang="ru-RU" dirty="0"/>
              <a:t>которым холод нипочем. Они круглый год находят на родине подходящие условия для существования и не совершают перелетов. В зимнем лесу можно услышать, как деловито стучит дятел, щебечут синички, </a:t>
            </a:r>
            <a:r>
              <a:rPr lang="ru-RU" dirty="0" smtClean="0"/>
              <a:t>поползни</a:t>
            </a:r>
            <a:r>
              <a:rPr lang="ru-RU" dirty="0"/>
              <a:t>, сойки</a:t>
            </a:r>
            <a:r>
              <a:rPr lang="ru-RU" dirty="0" smtClean="0"/>
              <a:t>.</a:t>
            </a:r>
          </a:p>
          <a:p>
            <a:pPr marL="45720" indent="0">
              <a:buNone/>
            </a:pPr>
            <a:r>
              <a:rPr lang="ru-RU" dirty="0" smtClean="0"/>
              <a:t> </a:t>
            </a:r>
            <a:r>
              <a:rPr lang="ru-RU" dirty="0"/>
              <a:t>Некоторые птицы при благоприятной зиме остаются на родине, а в суровые зимы кочуют с места на место. Это </a:t>
            </a:r>
            <a:r>
              <a:rPr lang="ru-RU" b="1" dirty="0"/>
              <a:t>кочующие птицы</a:t>
            </a:r>
            <a:r>
              <a:rPr lang="ru-RU" dirty="0"/>
              <a:t>. </a:t>
            </a:r>
          </a:p>
        </p:txBody>
      </p:sp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844824"/>
            <a:ext cx="2949480" cy="41764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324766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9632" y="188640"/>
            <a:ext cx="6512511" cy="1143000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 smtClean="0"/>
              <a:t>Синица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4355976" y="1196752"/>
            <a:ext cx="4644008" cy="5112568"/>
          </a:xfrm>
        </p:spPr>
        <p:txBody>
          <a:bodyPr>
            <a:noAutofit/>
          </a:bodyPr>
          <a:lstStyle/>
          <a:p>
            <a:pPr marL="45720" indent="0">
              <a:buNone/>
            </a:pPr>
            <a:r>
              <a:rPr lang="ru-RU" sz="2800" dirty="0" smtClean="0"/>
              <a:t>Синицы очень </a:t>
            </a:r>
            <a:r>
              <a:rPr lang="ru-RU" sz="2800" dirty="0"/>
              <a:t>полезны нашим лесам, они истребляют в гнездовой период гусениц, а также яички и куколки насекомых. Синица собирает 500-600 гусениц в день. Пара синичек, поселившись в саду, может сохранить от вредных насекомых до 40 плодовых деревьев.</a:t>
            </a:r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556792"/>
            <a:ext cx="3974597" cy="33677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06834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24013"/>
            <a:ext cx="8856984" cy="812699"/>
          </a:xfrm>
        </p:spPr>
        <p:txBody>
          <a:bodyPr/>
          <a:lstStyle/>
          <a:p>
            <a:pPr marL="0" indent="0" algn="ctr">
              <a:buNone/>
            </a:pPr>
            <a:r>
              <a:rPr lang="ru-RU" sz="3600" dirty="0" smtClean="0"/>
              <a:t>Синицы – верные друзья леса и сада</a:t>
            </a:r>
            <a:endParaRPr lang="ru-RU" sz="3600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2964261" y="908720"/>
            <a:ext cx="6179739" cy="5832648"/>
          </a:xfrm>
        </p:spPr>
        <p:txBody>
          <a:bodyPr>
            <a:noAutofit/>
          </a:bodyPr>
          <a:lstStyle/>
          <a:p>
            <a:pPr marL="45720" indent="0">
              <a:buNone/>
            </a:pPr>
            <a:r>
              <a:rPr lang="ru-RU" sz="2100" dirty="0" smtClean="0"/>
              <a:t>Они </a:t>
            </a:r>
            <a:r>
              <a:rPr lang="ru-RU" sz="2100" dirty="0"/>
              <a:t>целыми днями прыгают с ветки на ветку, ищут щели и трещинки в коре, где  спрятались насекомые. </a:t>
            </a:r>
            <a:r>
              <a:rPr lang="ru-RU" sz="2100" dirty="0" smtClean="0"/>
              <a:t>Синицы </a:t>
            </a:r>
            <a:r>
              <a:rPr lang="ru-RU" sz="2100" dirty="0"/>
              <a:t>всеядны, но их рацион сильно меняется по сезонам. Весной и летом они питаются в основном насекомыми. Их добычей становятся мелкие гусеницы, жуки, мухи, долгоносики, пауки, тли, щитовки. С приходом осени они переходят на питание ягодами, семенами деревьев. В это же время многие виды синиц делают запасы на зиму. Пойманных насекомых они засовывают в щели коры, но не запоминают точное положение кладовой. С приходом зимы они начинают искать любой корм, используя все возможные источники: вылущивают семена из шишек, тщательно обследуют тонкие веточки деревьев, долбят клювами кору, попутно отыскивая свои собственные запасы. </a:t>
            </a:r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039653"/>
            <a:ext cx="2707779" cy="18051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 rot="10800000" flipV="1">
            <a:off x="371973" y="2852936"/>
            <a:ext cx="2592288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dirty="0" smtClean="0"/>
              <a:t>Синицы - в числе самых заметных зимой птиц! В поисках пищи они устремляются к человеческому жилью, быстро привыкают пользоваться кормушками. </a:t>
            </a:r>
            <a:endParaRPr lang="ru-RU" sz="2200" dirty="0"/>
          </a:p>
        </p:txBody>
      </p:sp>
    </p:spTree>
    <p:extLst>
      <p:ext uri="{BB962C8B-B14F-4D97-AF65-F5344CB8AC3E}">
        <p14:creationId xmlns:p14="http://schemas.microsoft.com/office/powerpoint/2010/main" val="28407629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07704" y="404664"/>
            <a:ext cx="6512511" cy="1143000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 smtClean="0"/>
              <a:t>Снегирь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4283968" y="1484784"/>
            <a:ext cx="4600600" cy="2520280"/>
          </a:xfrm>
        </p:spPr>
        <p:txBody>
          <a:bodyPr/>
          <a:lstStyle/>
          <a:p>
            <a:pPr marL="45720" indent="0">
              <a:buNone/>
            </a:pPr>
            <a:r>
              <a:rPr lang="ru-RU" dirty="0" smtClean="0"/>
              <a:t>Самая </a:t>
            </a:r>
            <a:r>
              <a:rPr lang="ru-RU" dirty="0"/>
              <a:t>красивая наша зимняя птица - снегирь. Их можно найти везде, где есть рябина, а когда рябина заканчивается (</a:t>
            </a:r>
            <a:r>
              <a:rPr lang="ru-RU" dirty="0" smtClean="0"/>
              <a:t>ее также </a:t>
            </a:r>
            <a:r>
              <a:rPr lang="ru-RU" dirty="0"/>
              <a:t>поедают дрозды-рябинники и свиристели), снегири перелетают на клены и ясени.</a:t>
            </a:r>
          </a:p>
        </p:txBody>
      </p:sp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427" y="1556792"/>
            <a:ext cx="3690853" cy="2780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5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4130810"/>
            <a:ext cx="3310521" cy="25822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07504" y="4437112"/>
            <a:ext cx="468052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/>
              <a:t>Снегирь живёт в лесах с густым подлеском, также его можно встретить в садах и парках городов 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10641673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75656" y="260648"/>
            <a:ext cx="6512511" cy="1143000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 smtClean="0"/>
              <a:t>Поползень</a:t>
            </a:r>
            <a:endParaRPr lang="ru-RU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340768"/>
            <a:ext cx="3312368" cy="21996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364500" y="1464855"/>
            <a:ext cx="4608512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/>
              <a:t>Клюв у поползня длинный и острый. Им поползень может раздолбить даже лесной орех. Он почти всегда в гордом одиночестве – не то, что компанейские синицы. Взял семечку и отлетел на ветку ближайшего кустарника. Полное ощущение, что он точно знает, зачем явился: все по-деловому, без глупого чириканья и теньканья. Пришел – увидел – съел!</a:t>
            </a:r>
            <a:endParaRPr lang="ru-RU" sz="24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07504" y="3645024"/>
            <a:ext cx="4104456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/>
              <a:t>Живет в лесах, садах и парках со старыми деревьями. Часто посещает кормушки, в городских парках приучается брать корм с протянутой ладони.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9944835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60648"/>
            <a:ext cx="8496944" cy="720080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 smtClean="0"/>
              <a:t>Воробей – от «Вора бей» </a:t>
            </a:r>
            <a:endParaRPr lang="ru-RU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731" y="1362223"/>
            <a:ext cx="3469938" cy="23042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939805" y="1268760"/>
            <a:ext cx="4968552" cy="50937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500" dirty="0" smtClean="0"/>
              <a:t>Воробей – птица небольшого размера наиболее широко распространенная в городах. </a:t>
            </a:r>
            <a:r>
              <a:rPr lang="ru-RU" sz="2500" dirty="0"/>
              <a:t>В</a:t>
            </a:r>
            <a:r>
              <a:rPr lang="ru-RU" sz="2500" dirty="0" smtClean="0"/>
              <a:t>оробей принадлежит к отряду воробьинообразных, в который помимо него входят более 5000 видов птиц. Самым крупным представителем отряда является ворон. </a:t>
            </a:r>
          </a:p>
          <a:p>
            <a:r>
              <a:rPr lang="ru-RU" sz="2500" dirty="0" smtClean="0"/>
              <a:t>Сердце воробья делает до 850 ударов в минуту в состоянии покоя, а во время полета до 1000 ударов в минуту.</a:t>
            </a:r>
            <a:endParaRPr lang="ru-RU" sz="25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07504" y="3674933"/>
            <a:ext cx="3528392" cy="22621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/>
              <a:t>Воробей за день тратит очень много энергии и поэтому не может голодать более двух суток.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10048325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7624" y="33248"/>
            <a:ext cx="6984776" cy="1955591"/>
          </a:xfrm>
          <a:noFill/>
          <a:effectLst>
            <a:outerShdw sx="1000" sy="1000" algn="ctr" rotWithShape="0">
              <a:srgbClr val="000000"/>
            </a:outerShdw>
            <a:reflection endPos="0" dir="5400000" sy="-100000" algn="bl" rotWithShape="0"/>
          </a:effectLst>
          <a:scene3d>
            <a:camera prst="orthographicFront">
              <a:rot lat="0" lon="0" rev="0"/>
            </a:camera>
            <a:lightRig rig="threePt" dir="t"/>
          </a:scene3d>
        </p:spPr>
        <p:txBody>
          <a:bodyPr/>
          <a:lstStyle/>
          <a:p>
            <a:pPr marL="0" indent="0" algn="ctr">
              <a:buNone/>
            </a:pPr>
            <a:r>
              <a:rPr lang="ru-RU" dirty="0" smtClean="0"/>
              <a:t>Ворон – природный «санитар»</a:t>
            </a:r>
            <a:endParaRPr lang="ru-RU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2780928"/>
            <a:ext cx="4012116" cy="26642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355976" y="2132856"/>
            <a:ext cx="4536504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/>
              <a:t>Вороны уничтожают множество грызунов-вредителей полей и лесов, во втором – очищают леса от трупов умерших и погибших животных, которые могли бы стать источниками различных эпидемий, поэтому ворону называют природным санитаром.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27145600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316</TotalTime>
  <Words>1551</Words>
  <Application>Microsoft Office PowerPoint</Application>
  <PresentationFormat>Экран (4:3)</PresentationFormat>
  <Paragraphs>59</Paragraphs>
  <Slides>22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Воздушный поток</vt:lpstr>
      <vt:lpstr>Зимующие птицы в Подмосковье</vt:lpstr>
      <vt:lpstr>Почему птицы улетают на юг, а потом возвращаются</vt:lpstr>
      <vt:lpstr>Оседлые: зимующие  и кочующие птицы</vt:lpstr>
      <vt:lpstr>Синица</vt:lpstr>
      <vt:lpstr>Синицы – верные друзья леса и сада</vt:lpstr>
      <vt:lpstr>Снегирь </vt:lpstr>
      <vt:lpstr>Поползень</vt:lpstr>
      <vt:lpstr>Воробей – от «Вора бей» </vt:lpstr>
      <vt:lpstr>Ворон – природный «санитар»</vt:lpstr>
      <vt:lpstr>Серая ворона</vt:lpstr>
      <vt:lpstr>Галка</vt:lpstr>
      <vt:lpstr>Сойка – семейство врановых</vt:lpstr>
      <vt:lpstr>Свиристели – певчие птицы</vt:lpstr>
      <vt:lpstr>Свиристель</vt:lpstr>
      <vt:lpstr>Сорока</vt:lpstr>
      <vt:lpstr>ястреб-тетеревятник – «матрос в тельняшечке»</vt:lpstr>
      <vt:lpstr>Совы – «ночные ведьмы»</vt:lpstr>
      <vt:lpstr>Дятел – «стукач»</vt:lpstr>
      <vt:lpstr>Почему не болит голова у дятла</vt:lpstr>
      <vt:lpstr>Клесты</vt:lpstr>
      <vt:lpstr>Дорогие ребята!</vt:lpstr>
      <vt:lpstr>Покормите птиц зимой! Сделайте кормушки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Зимующие птицы в нашем городе</dc:title>
  <dc:creator>Пользователь</dc:creator>
  <cp:lastModifiedBy>Пользователь</cp:lastModifiedBy>
  <cp:revision>28</cp:revision>
  <dcterms:created xsi:type="dcterms:W3CDTF">2016-03-05T15:04:04Z</dcterms:created>
  <dcterms:modified xsi:type="dcterms:W3CDTF">2016-03-07T19:46:39Z</dcterms:modified>
</cp:coreProperties>
</file>