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81" r:id="rId2"/>
    <p:sldId id="258" r:id="rId3"/>
    <p:sldId id="256" r:id="rId4"/>
    <p:sldId id="259" r:id="rId5"/>
    <p:sldId id="257" r:id="rId6"/>
    <p:sldId id="260" r:id="rId7"/>
    <p:sldId id="272" r:id="rId8"/>
    <p:sldId id="261" r:id="rId9"/>
    <p:sldId id="262" r:id="rId10"/>
    <p:sldId id="263" r:id="rId11"/>
    <p:sldId id="264" r:id="rId12"/>
    <p:sldId id="265" r:id="rId13"/>
    <p:sldId id="273" r:id="rId14"/>
    <p:sldId id="268" r:id="rId15"/>
    <p:sldId id="278" r:id="rId16"/>
    <p:sldId id="279" r:id="rId17"/>
    <p:sldId id="280" r:id="rId18"/>
    <p:sldId id="269" r:id="rId19"/>
    <p:sldId id="266" r:id="rId20"/>
    <p:sldId id="271" r:id="rId21"/>
    <p:sldId id="277" r:id="rId22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FF"/>
    <a:srgbClr val="000066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7" autoAdjust="0"/>
    <p:restoredTop sz="94660"/>
  </p:normalViewPr>
  <p:slideViewPr>
    <p:cSldViewPr>
      <p:cViewPr varScale="1">
        <p:scale>
          <a:sx n="103" d="100"/>
          <a:sy n="103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5F1B2BF-8518-423D-BD24-00179630D694}" type="datetimeFigureOut">
              <a:rPr lang="ru-RU"/>
              <a:pPr>
                <a:defRPr/>
              </a:pPr>
              <a:t>17.12.2013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C428EA56-1A96-484D-B500-9CA540690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75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AFDDAF4-B7DC-4109-9D8F-5426464CB62C}" type="slidenum">
              <a:rPr lang="ru-RU" smtClean="0"/>
              <a:pPr eaLnBrk="1" hangingPunct="1"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D9453-21A2-4B90-B1AF-F076F5E2CE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13321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47B831-55E3-4028-AB8D-59D49F95D3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845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531E8-0D28-436B-B3B8-9F76CE4975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798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E985BF-B73D-4294-8153-FCEF20F4D0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402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1F00DC-9FBE-4AC7-9795-01B36DC3BB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65830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9DE1A2-6E7F-480B-B421-E93262C98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4547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23020-5B56-4592-9D86-63F3DF1F95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1743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C7F40-A97D-4A2F-A6FF-06018E703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16779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CDDDE-9D3E-443E-A786-70808D82DA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331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01F03B-CBE7-4CDE-B28A-BDDACB2250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6708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784489-4926-42BB-AAD7-B5F96664A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839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AC526-9F93-4953-8C7C-43CB19676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317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6CBE68-37EC-4C67-A5B1-4B1285BEB6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3622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C368E-A8AB-4609-B9D6-6B55C27BD7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6656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7FE3C-DE08-4174-833A-87737620A1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085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EBD76B17-0AA0-4058-9E50-900273B18A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image" Target="../media/image12.wmf"/><Relationship Id="rId7" Type="http://schemas.openxmlformats.org/officeDocument/2006/relationships/image" Target="../media/image16.wm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wmf"/><Relationship Id="rId5" Type="http://schemas.openxmlformats.org/officeDocument/2006/relationships/image" Target="../media/image14.wmf"/><Relationship Id="rId4" Type="http://schemas.openxmlformats.org/officeDocument/2006/relationships/image" Target="../media/image13.wmf"/><Relationship Id="rId9" Type="http://schemas.openxmlformats.org/officeDocument/2006/relationships/image" Target="../media/image18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 descr="G:\0_26bb9_ea249625_X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Заголовок 2"/>
          <p:cNvSpPr>
            <a:spLocks noGrp="1"/>
          </p:cNvSpPr>
          <p:nvPr>
            <p:ph type="title"/>
          </p:nvPr>
        </p:nvSpPr>
        <p:spPr>
          <a:xfrm>
            <a:off x="5257800" y="0"/>
            <a:ext cx="3886200" cy="2514600"/>
          </a:xfrm>
          <a:solidFill>
            <a:srgbClr val="33CCFF"/>
          </a:solidFill>
        </p:spPr>
        <p:txBody>
          <a:bodyPr/>
          <a:lstStyle/>
          <a:p>
            <a:pPr algn="r" eaLnBrk="1" hangingPunct="1"/>
            <a:r>
              <a:rPr lang="ru-RU" sz="3600" smtClean="0">
                <a:solidFill>
                  <a:srgbClr val="0033CC"/>
                </a:solidFill>
                <a:latin typeface="Monotype Corsiva" pitchFamily="66" charset="0"/>
              </a:rPr>
              <a:t/>
            </a:r>
            <a:br>
              <a:rPr lang="ru-RU" sz="3600" smtClean="0">
                <a:solidFill>
                  <a:srgbClr val="0033CC"/>
                </a:solidFill>
                <a:latin typeface="Monotype Corsiva" pitchFamily="66" charset="0"/>
              </a:rPr>
            </a:br>
            <a:r>
              <a:rPr lang="ru-RU" sz="3600" smtClean="0">
                <a:solidFill>
                  <a:srgbClr val="0033CC"/>
                </a:solidFill>
                <a:latin typeface="Monotype Corsiva" pitchFamily="66" charset="0"/>
              </a:rPr>
              <a:t/>
            </a:r>
            <a:br>
              <a:rPr lang="ru-RU" sz="3600" smtClean="0">
                <a:solidFill>
                  <a:srgbClr val="0033CC"/>
                </a:solidFill>
                <a:latin typeface="Monotype Corsiva" pitchFamily="66" charset="0"/>
              </a:rPr>
            </a:br>
            <a:r>
              <a:rPr lang="ru-RU" sz="3600" smtClean="0">
                <a:solidFill>
                  <a:srgbClr val="0033CC"/>
                </a:solidFill>
                <a:latin typeface="Monotype Corsiva" pitchFamily="66" charset="0"/>
              </a:rPr>
              <a:t/>
            </a:r>
            <a:br>
              <a:rPr lang="ru-RU" sz="3600" smtClean="0">
                <a:solidFill>
                  <a:srgbClr val="0033CC"/>
                </a:solidFill>
                <a:latin typeface="Monotype Corsiva" pitchFamily="66" charset="0"/>
              </a:rPr>
            </a:br>
            <a:r>
              <a:rPr lang="ru-RU" sz="3600" smtClean="0">
                <a:solidFill>
                  <a:srgbClr val="0033CC"/>
                </a:solidFill>
                <a:latin typeface="Monotype Corsiva" pitchFamily="66" charset="0"/>
              </a:rPr>
              <a:t/>
            </a:r>
            <a:br>
              <a:rPr lang="ru-RU" sz="3600" smtClean="0">
                <a:solidFill>
                  <a:srgbClr val="0033CC"/>
                </a:solidFill>
                <a:latin typeface="Monotype Corsiva" pitchFamily="66" charset="0"/>
              </a:rPr>
            </a:br>
            <a:r>
              <a:rPr lang="ru-RU" sz="2000" b="1" smtClean="0">
                <a:solidFill>
                  <a:srgbClr val="000066"/>
                </a:solidFill>
                <a:latin typeface="Monotype Corsiva" pitchFamily="66" charset="0"/>
              </a:rPr>
              <a:t>Урок окружающего мира </a:t>
            </a:r>
            <a:br>
              <a:rPr lang="ru-RU" sz="2000" b="1" smtClean="0">
                <a:solidFill>
                  <a:srgbClr val="000066"/>
                </a:solidFill>
                <a:latin typeface="Monotype Corsiva" pitchFamily="66" charset="0"/>
              </a:rPr>
            </a:br>
            <a:r>
              <a:rPr lang="ru-RU" sz="2000" b="1" smtClean="0">
                <a:solidFill>
                  <a:srgbClr val="000066"/>
                </a:solidFill>
                <a:latin typeface="Monotype Corsiva" pitchFamily="66" charset="0"/>
              </a:rPr>
              <a:t> в 1 классе по ОС «Школа 2100»</a:t>
            </a:r>
            <a:r>
              <a:rPr lang="ru-RU" sz="2000" smtClean="0">
                <a:solidFill>
                  <a:srgbClr val="0033CC"/>
                </a:solidFill>
                <a:latin typeface="Monotype Corsiva" pitchFamily="66" charset="0"/>
              </a:rPr>
              <a:t/>
            </a:r>
            <a:br>
              <a:rPr lang="ru-RU" sz="2000" smtClean="0">
                <a:solidFill>
                  <a:srgbClr val="0033CC"/>
                </a:solidFill>
                <a:latin typeface="Monotype Corsiva" pitchFamily="66" charset="0"/>
              </a:rPr>
            </a:br>
            <a:endParaRPr lang="ru-RU" sz="2000" b="1" smtClean="0">
              <a:solidFill>
                <a:srgbClr val="000066"/>
              </a:solidFill>
              <a:latin typeface="Monotype Corsiva" pitchFamily="66" charset="0"/>
            </a:endParaRPr>
          </a:p>
        </p:txBody>
      </p:sp>
      <p:sp>
        <p:nvSpPr>
          <p:cNvPr id="2052" name="Содержимое 3"/>
          <p:cNvSpPr>
            <a:spLocks noGrp="1"/>
          </p:cNvSpPr>
          <p:nvPr>
            <p:ph idx="1"/>
          </p:nvPr>
        </p:nvSpPr>
        <p:spPr>
          <a:xfrm>
            <a:off x="5410200" y="5105400"/>
            <a:ext cx="3733800" cy="1752600"/>
          </a:xfrm>
          <a:solidFill>
            <a:srgbClr val="0033CC"/>
          </a:solidFill>
        </p:spPr>
        <p:txBody>
          <a:bodyPr/>
          <a:lstStyle/>
          <a:p>
            <a:pPr algn="r" eaLnBrk="1" hangingPunct="1">
              <a:buFontTx/>
              <a:buNone/>
            </a:pPr>
            <a:r>
              <a:rPr lang="ru-RU" sz="1800" b="1" smtClean="0">
                <a:solidFill>
                  <a:srgbClr val="FFC000"/>
                </a:solidFill>
                <a:latin typeface="Comic Sans MS" pitchFamily="66" charset="0"/>
              </a:rPr>
              <a:t>Подготовила:</a:t>
            </a:r>
            <a:r>
              <a:rPr lang="ru-RU" sz="1800" smtClean="0">
                <a:solidFill>
                  <a:srgbClr val="FFC000"/>
                </a:solidFill>
                <a:latin typeface="Comic Sans MS" pitchFamily="66" charset="0"/>
              </a:rPr>
              <a:t> </a:t>
            </a:r>
            <a:r>
              <a:rPr lang="ru-RU" sz="1800" b="1" smtClean="0">
                <a:solidFill>
                  <a:srgbClr val="FFC000"/>
                </a:solidFill>
                <a:latin typeface="Comic Sans MS" pitchFamily="66" charset="0"/>
              </a:rPr>
              <a:t>Пенькова О.А.,</a:t>
            </a:r>
          </a:p>
          <a:p>
            <a:pPr algn="r" eaLnBrk="1" hangingPunct="1">
              <a:buFontTx/>
              <a:buNone/>
            </a:pPr>
            <a:r>
              <a:rPr lang="ru-RU" sz="1800" b="1" smtClean="0">
                <a:solidFill>
                  <a:srgbClr val="FFC000"/>
                </a:solidFill>
                <a:latin typeface="Comic Sans MS" pitchFamily="66" charset="0"/>
              </a:rPr>
              <a:t>учитель начальных классов</a:t>
            </a:r>
          </a:p>
          <a:p>
            <a:pPr algn="r" eaLnBrk="1" hangingPunct="1">
              <a:buFontTx/>
              <a:buNone/>
            </a:pPr>
            <a:r>
              <a:rPr lang="ru-RU" sz="1800" b="1" smtClean="0">
                <a:solidFill>
                  <a:srgbClr val="FFC000"/>
                </a:solidFill>
                <a:latin typeface="Comic Sans MS" pitchFamily="66" charset="0"/>
              </a:rPr>
              <a:t>МОУ СОШ №47 </a:t>
            </a:r>
          </a:p>
          <a:p>
            <a:pPr algn="r" eaLnBrk="1" hangingPunct="1">
              <a:buFontTx/>
              <a:buNone/>
            </a:pPr>
            <a:r>
              <a:rPr lang="ru-RU" sz="1800" b="1" smtClean="0">
                <a:solidFill>
                  <a:srgbClr val="FFC000"/>
                </a:solidFill>
                <a:latin typeface="Comic Sans MS" pitchFamily="66" charset="0"/>
              </a:rPr>
              <a:t>Барабинского района</a:t>
            </a:r>
          </a:p>
          <a:p>
            <a:pPr algn="r" eaLnBrk="1" hangingPunct="1">
              <a:buFontTx/>
              <a:buNone/>
            </a:pPr>
            <a:r>
              <a:rPr lang="ru-RU" sz="1800" b="1" smtClean="0">
                <a:solidFill>
                  <a:srgbClr val="FFC000"/>
                </a:solidFill>
                <a:latin typeface="Comic Sans MS" pitchFamily="66" charset="0"/>
              </a:rPr>
              <a:t>первой категории</a:t>
            </a:r>
            <a:endParaRPr lang="ru-RU" b="1" smtClean="0">
              <a:solidFill>
                <a:srgbClr val="FFC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52400" y="228600"/>
            <a:ext cx="8763000" cy="1446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Monotype Corsiva" pitchFamily="66" charset="0"/>
              </a:rPr>
              <a:t>«Зима – </a:t>
            </a:r>
          </a:p>
          <a:p>
            <a:pPr algn="r">
              <a:defRPr/>
            </a:pPr>
            <a:r>
              <a: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C000"/>
                </a:solidFill>
                <a:latin typeface="Monotype Corsiva" pitchFamily="66" charset="0"/>
              </a:rPr>
              <a:t>покой природы»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0" name="Picture 8" descr="лось в снегу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838200"/>
            <a:ext cx="3733800" cy="2667000"/>
          </a:xfrm>
          <a:noFill/>
        </p:spPr>
      </p:pic>
      <p:pic>
        <p:nvPicPr>
          <p:cNvPr id="28681" name="Picture 9" descr="лоси по насту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1676400"/>
            <a:ext cx="4495800" cy="3810000"/>
          </a:xfrm>
          <a:noFill/>
        </p:spPr>
      </p:pic>
      <p:pic>
        <p:nvPicPr>
          <p:cNvPr id="28684" name="Picture 12" descr="зайчик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62600" y="3733800"/>
            <a:ext cx="2819400" cy="21336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4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554162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«Подумай и расскажи»</a:t>
            </a:r>
            <a:br>
              <a:rPr lang="ru-RU" sz="3200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3200" i="1" smtClean="0">
                <a:solidFill>
                  <a:schemeClr val="tx1"/>
                </a:solidFill>
                <a:latin typeface="Times New Roman" pitchFamily="18" charset="0"/>
              </a:rPr>
              <a:t>Что случилось со снежной бабой?</a:t>
            </a:r>
          </a:p>
        </p:txBody>
      </p:sp>
      <p:pic>
        <p:nvPicPr>
          <p:cNvPr id="30727" name="Picture 7" descr="docu000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2185988"/>
            <a:ext cx="3886200" cy="3352800"/>
          </a:xfrm>
          <a:noFill/>
          <a:ln w="57150" cmpd="thinThick">
            <a:solidFill>
              <a:srgbClr val="969696"/>
            </a:solidFill>
            <a:miter lim="800000"/>
            <a:headEnd/>
            <a:tailEnd/>
          </a:ln>
        </p:spPr>
      </p:pic>
      <p:pic>
        <p:nvPicPr>
          <p:cNvPr id="30728" name="Picture 8" descr="docu000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2185988"/>
            <a:ext cx="3733800" cy="3352800"/>
          </a:xfrm>
          <a:noFill/>
          <a:ln w="57150" cmpd="thinThick">
            <a:solidFill>
              <a:srgbClr val="969696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i="1" smtClean="0">
                <a:solidFill>
                  <a:srgbClr val="0033CC"/>
                </a:solidFill>
                <a:latin typeface="Times New Roman" pitchFamily="18" charset="0"/>
              </a:rPr>
              <a:t>Каковы особенности жизни деревьев зимой?</a:t>
            </a:r>
          </a:p>
        </p:txBody>
      </p:sp>
      <p:pic>
        <p:nvPicPr>
          <p:cNvPr id="31752" name="Picture 8" descr="зим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05000"/>
            <a:ext cx="4038600" cy="3429000"/>
          </a:xfrm>
          <a:noFill/>
        </p:spPr>
      </p:pic>
      <p:pic>
        <p:nvPicPr>
          <p:cNvPr id="31753" name="Picture 9" descr="иней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1524000"/>
            <a:ext cx="3530600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0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3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74638"/>
            <a:ext cx="8686800" cy="944562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«Куда в зимнем лесу </a:t>
            </a:r>
            <a:br>
              <a:rPr lang="ru-RU" sz="3200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</a:br>
            <a:r>
              <a:rPr lang="ru-RU" sz="3200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спрятались звери и птицы?»</a:t>
            </a:r>
          </a:p>
        </p:txBody>
      </p:sp>
      <p:pic>
        <p:nvPicPr>
          <p:cNvPr id="54277" name="Picture 5" descr="docu000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3575" y="1600200"/>
            <a:ext cx="7816850" cy="4525963"/>
          </a:xfrm>
          <a:noFill/>
          <a:ln w="76200" cmpd="tri">
            <a:solidFill>
              <a:srgbClr val="99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4"/>
          <p:cNvSpPr>
            <a:spLocks noGrp="1" noChangeArrowheads="1"/>
          </p:cNvSpPr>
          <p:nvPr>
            <p:ph type="title" sz="quarter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Каких птиц мы можем встретить зимой?</a:t>
            </a:r>
          </a:p>
        </p:txBody>
      </p:sp>
      <p:pic>
        <p:nvPicPr>
          <p:cNvPr id="37900" name="Picture 12" descr="синичк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36750" y="2211388"/>
            <a:ext cx="1079500" cy="965200"/>
          </a:xfrm>
          <a:noFill/>
        </p:spPr>
      </p:pic>
      <p:pic>
        <p:nvPicPr>
          <p:cNvPr id="37903" name="Picture 15" descr="снегирь на рябине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742954">
            <a:off x="3581400" y="990600"/>
            <a:ext cx="2209800" cy="2133600"/>
          </a:xfrm>
          <a:noFill/>
        </p:spPr>
      </p:pic>
      <p:pic>
        <p:nvPicPr>
          <p:cNvPr id="37904" name="Picture 16" descr="сова зимой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5363" y="4003675"/>
            <a:ext cx="2962275" cy="2057400"/>
          </a:xfrm>
          <a:noFill/>
        </p:spPr>
      </p:pic>
      <p:pic>
        <p:nvPicPr>
          <p:cNvPr id="37906" name="Picture 18" descr="клест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581400"/>
            <a:ext cx="25908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9" name="Picture 21" descr="поползень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191000"/>
            <a:ext cx="23622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0" name="Picture 22" descr="снегирь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990600"/>
            <a:ext cx="27559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12" name="Picture 24" descr="дятел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914400"/>
            <a:ext cx="1676400" cy="208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9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9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9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79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79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Зимующие птицы ждут вашего угощения</a:t>
            </a:r>
          </a:p>
        </p:txBody>
      </p:sp>
      <p:pic>
        <p:nvPicPr>
          <p:cNvPr id="5122" name="Picture 2" descr="D:\Ирина\My Pictures\2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600200"/>
            <a:ext cx="3397250" cy="452596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pic>
        <p:nvPicPr>
          <p:cNvPr id="5123" name="Picture 3" descr="D:\Ирина\My Pictures\foto_18081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05400" y="2000250"/>
            <a:ext cx="4038600" cy="40227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999\Pictures\Новая папка (10)\8ppp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57188"/>
            <a:ext cx="3571875" cy="302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C:\Users\999\Pictures\Новая папка (10)\10[2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28625"/>
            <a:ext cx="2540000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 descr="C:\Users\999\Pictures\Новая папка (10)\74[1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643313"/>
            <a:ext cx="2928938" cy="269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 descr="C:\Users\999\Pictures\Новая папка (10)\1970282[1]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000375"/>
            <a:ext cx="2994025" cy="332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 descr="C:\Users\999\Pictures\Новая папка (10)\20070107_174156_%F1%E8%ED%E8%F6%FB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1714500"/>
            <a:ext cx="2282825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7" descr="C:\Users\999\Pictures\Новая папка (10)\ffeae10b8ae8[1]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3214688"/>
            <a:ext cx="3048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Покормите птиц зимой!</a:t>
            </a:r>
          </a:p>
        </p:txBody>
      </p:sp>
      <p:pic>
        <p:nvPicPr>
          <p:cNvPr id="7170" name="Picture 2" descr="D:\Ирина\My Pictures\b8ba9a70e2a9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85938" y="1357313"/>
            <a:ext cx="7358062" cy="500062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0"/>
            <a:ext cx="8686800" cy="1447800"/>
          </a:xfrm>
        </p:spPr>
        <p:txBody>
          <a:bodyPr/>
          <a:lstStyle/>
          <a:p>
            <a:pPr algn="l" eaLnBrk="1" hangingPunct="1"/>
            <a:r>
              <a:rPr lang="ru-RU" sz="2800" smtClean="0">
                <a:latin typeface="Times New Roman" pitchFamily="18" charset="0"/>
              </a:rPr>
              <a:t>Подбери к началу выражений их продолжение и получите народные пословицы о зимнем времени года.</a:t>
            </a:r>
          </a:p>
        </p:txBody>
      </p:sp>
      <p:sp>
        <p:nvSpPr>
          <p:cNvPr id="41989" name="Rectangle 5"/>
          <p:cNvSpPr>
            <a:spLocks noGrp="1" noChangeArrowheads="1"/>
          </p:cNvSpPr>
          <p:nvPr>
            <p:ph sz="half" idx="1"/>
          </p:nvPr>
        </p:nvSpPr>
        <p:spPr>
          <a:xfrm>
            <a:off x="0" y="1600200"/>
            <a:ext cx="48768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33CCFF"/>
              </a:buClr>
              <a:buFont typeface="Wingdings" pitchFamily="2" charset="2"/>
              <a:buChar char="T"/>
              <a:defRPr/>
            </a:pP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Мороз не велик, да</a:t>
            </a:r>
          </a:p>
          <a:p>
            <a:pPr eaLnBrk="1" hangingPunct="1">
              <a:lnSpc>
                <a:spcPct val="90000"/>
              </a:lnSpc>
              <a:buClr>
                <a:srgbClr val="33CCFF"/>
              </a:buClr>
              <a:buFont typeface="Wingdings" pitchFamily="2" charset="2"/>
              <a:buNone/>
              <a:defRPr/>
            </a:pPr>
            <a:endParaRPr lang="ru-RU" sz="32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33CCFF"/>
              </a:buClr>
              <a:buFont typeface="Wingdings" pitchFamily="2" charset="2"/>
              <a:buChar char="T"/>
              <a:defRPr/>
            </a:pP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Спасибо, мороз, что</a:t>
            </a:r>
          </a:p>
          <a:p>
            <a:pPr eaLnBrk="1" hangingPunct="1">
              <a:lnSpc>
                <a:spcPct val="90000"/>
              </a:lnSpc>
              <a:buClr>
                <a:srgbClr val="0033CC"/>
              </a:buClr>
              <a:buFont typeface="Wingdings" pitchFamily="2" charset="2"/>
              <a:buChar char="T"/>
              <a:defRPr/>
            </a:pPr>
            <a:endParaRPr lang="ru-RU" sz="32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33CCFF"/>
              </a:buClr>
              <a:buFont typeface="Wingdings" pitchFamily="2" charset="2"/>
              <a:buChar char="T"/>
              <a:defRPr/>
            </a:pP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Береги нос в </a:t>
            </a:r>
          </a:p>
          <a:p>
            <a:pPr eaLnBrk="1" hangingPunct="1">
              <a:lnSpc>
                <a:spcPct val="90000"/>
              </a:lnSpc>
              <a:buClr>
                <a:srgbClr val="0033CC"/>
              </a:buClr>
              <a:buFont typeface="Wingdings" pitchFamily="2" charset="2"/>
              <a:buChar char="T"/>
              <a:defRPr/>
            </a:pPr>
            <a:endParaRPr lang="ru-RU" sz="32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33CCFF"/>
              </a:buClr>
              <a:buFont typeface="Wingdings" pitchFamily="2" charset="2"/>
              <a:buChar char="T"/>
              <a:defRPr/>
            </a:pP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Солнце – на лето, зима -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5181600" y="1676400"/>
            <a:ext cx="39624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Clr>
                <a:srgbClr val="33CCFF"/>
              </a:buClr>
              <a:defRPr/>
            </a:pP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большой мороз.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32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33CCFF"/>
              </a:buClr>
              <a:defRPr/>
            </a:pP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стоять не велит.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32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33CCFF"/>
              </a:buClr>
              <a:defRPr/>
            </a:pP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 мороз.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3200" b="1" smtClean="0">
              <a:solidFill>
                <a:srgbClr val="00006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90000"/>
              </a:lnSpc>
              <a:buClr>
                <a:srgbClr val="33CCFF"/>
              </a:buClr>
              <a:defRPr/>
            </a:pPr>
            <a:r>
              <a:rPr lang="ru-RU" sz="3200" b="1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снегу нанес.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19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19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19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19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5" dur="500"/>
                                        <p:tgtEl>
                                          <p:spTgt spid="419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9" dur="500"/>
                                        <p:tgtEl>
                                          <p:spTgt spid="4199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3" dur="500"/>
                                        <p:tgtEl>
                                          <p:spTgt spid="4199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4199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 build="p"/>
      <p:bldP spid="41990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1" name="Picture 5" descr="после бурана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52400"/>
            <a:ext cx="6705600" cy="6400800"/>
          </a:xfrm>
          <a:noFill/>
          <a:ln w="76200">
            <a:solidFill>
              <a:srgbClr val="99CC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2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1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2" dur="2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чародейка зима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342900"/>
            <a:ext cx="8458200" cy="6134100"/>
          </a:xfrm>
          <a:noFill/>
          <a:ln w="76200">
            <a:solidFill>
              <a:srgbClr val="33CCC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763000" cy="1600200"/>
          </a:xfrm>
          <a:ln w="57150">
            <a:solidFill>
              <a:srgbClr val="FF0000"/>
            </a:solidFill>
          </a:ln>
        </p:spPr>
        <p:txBody>
          <a:bodyPr/>
          <a:lstStyle/>
          <a:p>
            <a:pPr algn="l" eaLnBrk="1" hangingPunct="1">
              <a:defRPr/>
            </a:pPr>
            <a:r>
              <a:rPr lang="ru-RU" sz="3200" smtClean="0">
                <a:solidFill>
                  <a:schemeClr val="tx1"/>
                </a:solidFill>
                <a:latin typeface="Times New Roman" pitchFamily="18" charset="0"/>
              </a:rPr>
              <a:t>	</a:t>
            </a:r>
            <a:r>
              <a:rPr lang="ru-RU" sz="3200" b="1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Зимой в природе наступает покой. Жизнь растений замирает. Для животных приходит трудная пора. Природа ждет весну.</a:t>
            </a:r>
          </a:p>
        </p:txBody>
      </p:sp>
      <p:pic>
        <p:nvPicPr>
          <p:cNvPr id="45080" name="Picture 24" descr="чародейка зима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54163" y="1600200"/>
            <a:ext cx="6035675" cy="4525963"/>
          </a:xfrm>
          <a:noFill/>
          <a:ln w="76200" cmpd="tri">
            <a:solidFill>
              <a:srgbClr val="0033C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5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3600" b="1" i="1" smtClean="0">
                <a:solidFill>
                  <a:srgbClr val="0033CC"/>
                </a:solidFill>
              </a:rPr>
              <a:t> Что нового вы открыли для себя на уроке?</a:t>
            </a:r>
            <a:br>
              <a:rPr lang="ru-RU" sz="3600" b="1" i="1" smtClean="0">
                <a:solidFill>
                  <a:srgbClr val="0033CC"/>
                </a:solidFill>
              </a:rPr>
            </a:br>
            <a:endParaRPr lang="ru-RU" sz="3600" b="1" i="1" smtClean="0">
              <a:solidFill>
                <a:srgbClr val="0033CC"/>
              </a:solidFill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33400" y="23622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Wingdings" pitchFamily="2" charset="2"/>
              <a:buChar char="Ø"/>
            </a:pPr>
            <a:r>
              <a:rPr lang="ru-RU" sz="3600" b="1" i="1">
                <a:solidFill>
                  <a:srgbClr val="0033CC"/>
                </a:solidFill>
              </a:rPr>
              <a:t> Что показалось наиболее интересным?</a:t>
            </a:r>
            <a:br>
              <a:rPr lang="ru-RU" sz="3600" b="1" i="1">
                <a:solidFill>
                  <a:srgbClr val="0033CC"/>
                </a:solidFill>
              </a:rPr>
            </a:br>
            <a:endParaRPr lang="ru-RU" sz="3600" b="1" i="1">
              <a:solidFill>
                <a:srgbClr val="0033CC"/>
              </a:solidFill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533400" y="4191000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Wingdings" pitchFamily="2" charset="2"/>
              <a:buChar char="Ø"/>
            </a:pPr>
            <a:r>
              <a:rPr lang="ru-RU" sz="3600" b="1" i="1">
                <a:solidFill>
                  <a:srgbClr val="0033CC"/>
                </a:solidFill>
              </a:rPr>
              <a:t> Как бы вы оценили свою работу на уроке?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8229600" cy="731838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«Зима – покой природы»</a:t>
            </a:r>
          </a:p>
        </p:txBody>
      </p:sp>
      <p:pic>
        <p:nvPicPr>
          <p:cNvPr id="6147" name="Picture 3" descr="зимой в лесу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219200"/>
            <a:ext cx="4114800" cy="5029200"/>
          </a:xfrm>
          <a:noFill/>
          <a:ln w="76200">
            <a:solidFill>
              <a:srgbClr val="3366FF"/>
            </a:solidFill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2057400"/>
            <a:ext cx="4267200" cy="3962400"/>
          </a:xfrm>
        </p:spPr>
        <p:txBody>
          <a:bodyPr/>
          <a:lstStyle/>
          <a:p>
            <a:pPr eaLnBrk="1" hangingPunct="1">
              <a:buClr>
                <a:srgbClr val="33CCFF"/>
              </a:buClr>
              <a:buFont typeface="Wingdings" pitchFamily="2" charset="2"/>
              <a:buChar char="v"/>
            </a:pPr>
            <a:r>
              <a:rPr lang="ru-RU" sz="2800" smtClean="0"/>
              <a:t>Становится холоднее.</a:t>
            </a:r>
          </a:p>
          <a:p>
            <a:pPr eaLnBrk="1" hangingPunct="1">
              <a:buClr>
                <a:srgbClr val="33CCFF"/>
              </a:buClr>
              <a:buFont typeface="Wingdings" pitchFamily="2" charset="2"/>
              <a:buChar char="v"/>
            </a:pPr>
            <a:r>
              <a:rPr lang="ru-RU" sz="2800" smtClean="0"/>
              <a:t>Небо чаще покрыто облаками.</a:t>
            </a:r>
          </a:p>
          <a:p>
            <a:pPr eaLnBrk="1" hangingPunct="1">
              <a:buClr>
                <a:srgbClr val="33CCFF"/>
              </a:buClr>
              <a:buFont typeface="Wingdings" pitchFamily="2" charset="2"/>
              <a:buChar char="v"/>
            </a:pPr>
            <a:r>
              <a:rPr lang="ru-RU" sz="2800" smtClean="0"/>
              <a:t>Осадки выпадают в виде снега.</a:t>
            </a:r>
          </a:p>
          <a:p>
            <a:pPr eaLnBrk="1" hangingPunct="1">
              <a:buClr>
                <a:srgbClr val="33CCFF"/>
              </a:buClr>
              <a:buFont typeface="Wingdings" pitchFamily="2" charset="2"/>
              <a:buChar char="v"/>
            </a:pPr>
            <a:r>
              <a:rPr lang="ru-RU" sz="2800" smtClean="0"/>
              <a:t>Дни становятся короче, а ночи длиннее.</a:t>
            </a:r>
          </a:p>
          <a:p>
            <a:pPr eaLnBrk="1" hangingPunct="1">
              <a:buClr>
                <a:srgbClr val="33CCFF"/>
              </a:buClr>
              <a:buFont typeface="Wingdings" pitchFamily="2" charset="2"/>
              <a:buChar char="v"/>
            </a:pPr>
            <a:endParaRPr lang="ru-RU" sz="280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382000" cy="6096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«Что встречаем – не встречаем зимой»</a:t>
            </a:r>
          </a:p>
        </p:txBody>
      </p:sp>
      <p:pic>
        <p:nvPicPr>
          <p:cNvPr id="12297" name="Picture 9" descr="снеговик машет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2286000"/>
            <a:ext cx="1752600" cy="1881188"/>
          </a:xfrm>
          <a:noFill/>
        </p:spPr>
      </p:pic>
      <p:pic>
        <p:nvPicPr>
          <p:cNvPr id="12298" name="Picture 10" descr="рукавицы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4408326">
            <a:off x="3890963" y="4414837"/>
            <a:ext cx="1608138" cy="1465263"/>
          </a:xfrm>
          <a:noFill/>
        </p:spPr>
      </p:pic>
      <p:pic>
        <p:nvPicPr>
          <p:cNvPr id="12302" name="Picture 14" descr="сосульки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1600200"/>
            <a:ext cx="2133600" cy="23622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Rectangle 6"/>
          <p:cNvSpPr>
            <a:spLocks noGrp="1" noChangeArrowheads="1"/>
          </p:cNvSpPr>
          <p:nvPr>
            <p:ph type="title"/>
          </p:nvPr>
        </p:nvSpPr>
        <p:spPr>
          <a:xfrm>
            <a:off x="1828800" y="228600"/>
            <a:ext cx="4267200" cy="334963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Звуки зимы</a:t>
            </a:r>
          </a:p>
        </p:txBody>
      </p:sp>
      <p:pic>
        <p:nvPicPr>
          <p:cNvPr id="7173" name="Picture 5" descr="зимо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990600"/>
            <a:ext cx="4038600" cy="5562600"/>
          </a:xfrm>
          <a:noFill/>
          <a:ln w="76200">
            <a:solidFill>
              <a:srgbClr val="00CCFF"/>
            </a:solidFill>
            <a:miter lim="800000"/>
            <a:headEnd/>
            <a:tailEnd/>
          </a:ln>
        </p:spPr>
      </p:pic>
      <p:pic>
        <p:nvPicPr>
          <p:cNvPr id="7177" name="Picture 9" descr="лось зимой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914400"/>
            <a:ext cx="4114800" cy="2438400"/>
          </a:xfrm>
          <a:noFill/>
          <a:ln w="38100">
            <a:solidFill>
              <a:srgbClr val="00CCFF"/>
            </a:solidFill>
            <a:miter lim="800000"/>
            <a:headEnd/>
            <a:tailEnd/>
          </a:ln>
        </p:spPr>
      </p:pic>
      <p:pic>
        <p:nvPicPr>
          <p:cNvPr id="7178" name="Picture 10" descr="дятел на дереве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5800" y="3581400"/>
            <a:ext cx="2209800" cy="2209800"/>
          </a:xfrm>
          <a:noFill/>
          <a:ln w="38100">
            <a:solidFill>
              <a:srgbClr val="00CCFF"/>
            </a:solidFill>
            <a:miter lim="800000"/>
            <a:headEnd/>
            <a:tailEnd/>
          </a:ln>
        </p:spPr>
      </p:pic>
      <p:pic>
        <p:nvPicPr>
          <p:cNvPr id="7181" name="Picture 13" descr="синичка на снегу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648200"/>
            <a:ext cx="2057400" cy="1676400"/>
          </a:xfrm>
          <a:prstGeom prst="rect">
            <a:avLst/>
          </a:prstGeom>
          <a:noFill/>
          <a:ln w="38100">
            <a:solidFill>
              <a:srgbClr val="00CC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274638"/>
            <a:ext cx="4343400" cy="334962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Снежинки</a:t>
            </a:r>
          </a:p>
        </p:txBody>
      </p:sp>
      <p:pic>
        <p:nvPicPr>
          <p:cNvPr id="14346" name="Picture 10" descr="снежинк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1600200"/>
            <a:ext cx="2846388" cy="2895600"/>
          </a:xfrm>
          <a:noFill/>
          <a:ln w="57150" cmpd="thinThick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14353" name="Picture 17" descr="снежинки серые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1675004">
            <a:off x="5943600" y="762000"/>
            <a:ext cx="2449513" cy="1576388"/>
          </a:xfrm>
          <a:noFill/>
        </p:spPr>
      </p:pic>
      <p:pic>
        <p:nvPicPr>
          <p:cNvPr id="14350" name="Picture 14" descr="снежинки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67413" y="4132263"/>
            <a:ext cx="1400175" cy="1800225"/>
          </a:xfrm>
          <a:noFill/>
        </p:spPr>
      </p:pic>
      <p:pic>
        <p:nvPicPr>
          <p:cNvPr id="14351" name="Picture 15" descr="зел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066800"/>
            <a:ext cx="1827213" cy="170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18" descr="снежинки серы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7200"/>
            <a:ext cx="2449513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5" name="Picture 19" descr="снежинки серы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953000"/>
            <a:ext cx="2449513" cy="157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6" name="Picture 20" descr="снежиночка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2743200"/>
            <a:ext cx="868363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7" name="Picture 21" descr="снеж=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962400"/>
            <a:ext cx="8747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22" descr="снеж=ка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304800"/>
            <a:ext cx="874713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23" descr="снежиночка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038600"/>
            <a:ext cx="868363" cy="839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0" name="Picture 24" descr="зел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4572000"/>
            <a:ext cx="1447800" cy="134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1" name="Picture 25" descr="снежина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378814">
            <a:off x="3886200" y="2286000"/>
            <a:ext cx="182562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2" name="Picture 26" descr="снежина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4876800"/>
            <a:ext cx="1825625" cy="146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64" name="Picture 28" descr="снежиночка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895600"/>
            <a:ext cx="160337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4" dur="2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8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2" dur="1000"/>
                                        <p:tgtEl>
                                          <p:spTgt spid="14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6" dur="2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29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3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8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36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8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40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4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4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9" dur="500"/>
                                        <p:tgtEl>
                                          <p:spTgt spid="14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3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4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8763000" cy="8382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«Найди настоящую снежинку»</a:t>
            </a:r>
          </a:p>
        </p:txBody>
      </p:sp>
      <p:pic>
        <p:nvPicPr>
          <p:cNvPr id="51206" name="Picture 6" descr="docu000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000" y="1905000"/>
            <a:ext cx="8534400" cy="2895600"/>
          </a:xfrm>
          <a:noFill/>
          <a:ln w="76200" cmpd="tri">
            <a:solidFill>
              <a:srgbClr val="3366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0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914400" y="304800"/>
            <a:ext cx="7543800" cy="533400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b="1" i="1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Летят снежные пушинки</a:t>
            </a:r>
          </a:p>
        </p:txBody>
      </p:sp>
      <p:pic>
        <p:nvPicPr>
          <p:cNvPr id="17416" name="Picture 8" descr="снег идет"/>
          <p:cNvPicPr>
            <a:picLocks noGrp="1" noChangeAspect="1" noChangeArrowheads="1" noCrop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" y="1371600"/>
            <a:ext cx="4572000" cy="4800600"/>
          </a:xfrm>
          <a:noFill/>
        </p:spPr>
      </p:pic>
      <p:pic>
        <p:nvPicPr>
          <p:cNvPr id="17417" name="Picture 9" descr="снег идет2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219200"/>
            <a:ext cx="4572000" cy="49530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2" name="Picture 8" descr="лес зимо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914400"/>
            <a:ext cx="3657600" cy="5029200"/>
          </a:xfrm>
          <a:noFill/>
          <a:ln w="38100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26638" name="Picture 14" descr="волк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609600"/>
            <a:ext cx="3810000" cy="2438400"/>
          </a:xfrm>
          <a:noFill/>
          <a:ln w="38100">
            <a:solidFill>
              <a:srgbClr val="00FFFF"/>
            </a:solidFill>
            <a:miter lim="800000"/>
            <a:headEnd/>
            <a:tailEnd/>
          </a:ln>
        </p:spPr>
      </p:pic>
      <p:pic>
        <p:nvPicPr>
          <p:cNvPr id="26644" name="Picture 20" descr="лисичка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76800" y="3429000"/>
            <a:ext cx="3810000" cy="2743200"/>
          </a:xfrm>
          <a:noFill/>
          <a:ln w="38100">
            <a:solidFill>
              <a:srgbClr val="00FF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40f7f13c571af28a1be581885b27ee41481a84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247</TotalTime>
  <Words>176</Words>
  <Application>Microsoft Office PowerPoint</Application>
  <PresentationFormat>Экран (4:3)</PresentationFormat>
  <Paragraphs>44</Paragraphs>
  <Slides>21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Monotype Corsiva</vt:lpstr>
      <vt:lpstr>Comic Sans MS</vt:lpstr>
      <vt:lpstr>Times New Roman</vt:lpstr>
      <vt:lpstr>Wingdings</vt:lpstr>
      <vt:lpstr>Оформление по умолчанию</vt:lpstr>
      <vt:lpstr>    Урок окружающего мира   в 1 классе по ОС «Школа 2100» </vt:lpstr>
      <vt:lpstr>Презентация PowerPoint</vt:lpstr>
      <vt:lpstr>«Зима – покой природы»</vt:lpstr>
      <vt:lpstr>«Что встречаем – не встречаем зимой»</vt:lpstr>
      <vt:lpstr>Звуки зимы</vt:lpstr>
      <vt:lpstr>Снежинки</vt:lpstr>
      <vt:lpstr>«Найди настоящую снежинку»</vt:lpstr>
      <vt:lpstr>Летят снежные пушинки</vt:lpstr>
      <vt:lpstr>Презентация PowerPoint</vt:lpstr>
      <vt:lpstr>Презентация PowerPoint</vt:lpstr>
      <vt:lpstr>«Подумай и расскажи» Что случилось со снежной бабой?</vt:lpstr>
      <vt:lpstr>Каковы особенности жизни деревьев зимой?</vt:lpstr>
      <vt:lpstr>«Куда в зимнем лесу  спрятались звери и птицы?»</vt:lpstr>
      <vt:lpstr>Каких птиц мы можем встретить зимой?</vt:lpstr>
      <vt:lpstr>Зимующие птицы ждут вашего угощения</vt:lpstr>
      <vt:lpstr>Презентация PowerPoint</vt:lpstr>
      <vt:lpstr>Покормите птиц зимой!</vt:lpstr>
      <vt:lpstr>Подбери к началу выражений их продолжение и получите народные пословицы о зимнем времени года.</vt:lpstr>
      <vt:lpstr>Презентация PowerPoint</vt:lpstr>
      <vt:lpstr> Зимой в природе наступает покой. Жизнь растений замирает. Для животных приходит трудная пора. Природа ждет весну.</vt:lpstr>
      <vt:lpstr> Что нового вы открыли для себя на уроке?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23</cp:revision>
  <cp:lastPrinted>1601-01-01T00:00:00Z</cp:lastPrinted>
  <dcterms:created xsi:type="dcterms:W3CDTF">1601-01-01T00:00:00Z</dcterms:created>
  <dcterms:modified xsi:type="dcterms:W3CDTF">2013-12-17T19:04:06Z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