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58" r:id="rId5"/>
    <p:sldId id="259" r:id="rId6"/>
    <p:sldId id="262" r:id="rId7"/>
    <p:sldId id="265" r:id="rId8"/>
    <p:sldId id="260" r:id="rId9"/>
    <p:sldId id="261" r:id="rId10"/>
    <p:sldId id="266" r:id="rId11"/>
    <p:sldId id="263" r:id="rId12"/>
    <p:sldId id="264" r:id="rId13"/>
    <p:sldId id="267" r:id="rId14"/>
    <p:sldId id="27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C23BA3F-A47D-437F-92BA-D0DAB90EC2B7}" type="datetimeFigureOut">
              <a:rPr lang="ru-RU" smtClean="0"/>
              <a:pPr/>
              <a:t>03.11.2012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95196A-6419-422E-B826-BA688147D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_%D1%81%D0%B5%D0%BD%D1%82%D1%8F%D0%B1%D1%80%D1%8F" TargetMode="External"/><Relationship Id="rId3" Type="http://schemas.openxmlformats.org/officeDocument/2006/relationships/hyperlink" Target="http://ru.wikipedia.org/wiki/1839" TargetMode="External"/><Relationship Id="rId7" Type="http://schemas.openxmlformats.org/officeDocument/2006/relationships/hyperlink" Target="http://ru.wikipedia.org/wiki/%D0%9B%D0%BE%D0%BD%D0%B4%D0%BE%D0%BD" TargetMode="External"/><Relationship Id="rId2" Type="http://schemas.openxmlformats.org/officeDocument/2006/relationships/hyperlink" Target="http://ru.wikipedia.org/wiki/29_%D1%8F%D0%BD%D0%B2%D0%B0%D1%80%D1%8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3%D0%BD%D0%B8%D1%82%D0%B0%D1%80%D0%B8%D0%B0%D0%BD%D1%81%D0%BA%D0%B0%D1%8F_%D1%86%D0%B5%D1%80%D0%BA%D0%BE%D0%B2%D1%8C" TargetMode="External"/><Relationship Id="rId5" Type="http://schemas.openxmlformats.org/officeDocument/2006/relationships/hyperlink" Target="http://ru.wikipedia.org/wiki/%D0%90%D0%BD%D0%B3%D0%BB%D0%B8%D0%BA%D0%B0%D0%BD%D1%81%D0%BA%D0%B0%D1%8F_%D1%86%D0%B5%D1%80%D0%BA%D0%BE%D0%B2%D1%8C" TargetMode="External"/><Relationship Id="rId4" Type="http://schemas.openxmlformats.org/officeDocument/2006/relationships/hyperlink" Target="http://ru.wikipedia.org/wiki/%D0%94%D0%B0%D1%80%D0%B2%D0%B8%D0%BD,_%D0%AD%D0%BC%D0%BC%D0%B0" TargetMode="External"/><Relationship Id="rId9" Type="http://schemas.openxmlformats.org/officeDocument/2006/relationships/hyperlink" Target="http://ru.wikipedia.org/wiki/184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8%D0%B3%D0%BB_(%D0%B1%D1%80%D0%B8%D0%B3)" TargetMode="External"/><Relationship Id="rId2" Type="http://schemas.openxmlformats.org/officeDocument/2006/relationships/hyperlink" Target="http://ru.wikipedia.org/wiki/183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ru.wikipedia.org/wiki/1836" TargetMode="External"/><Relationship Id="rId4" Type="http://schemas.openxmlformats.org/officeDocument/2006/relationships/hyperlink" Target="http://ru.wikipedia.org/wiki/2_%D0%BE%D0%BA%D1%82%D1%8F%D0%B1%D1%80%D1%8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71934" y="2214554"/>
            <a:ext cx="5072066" cy="2402277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Жизнь</a:t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err="1" smtClean="0">
                <a:solidFill>
                  <a:srgbClr val="FF0000"/>
                </a:solidFill>
              </a:rPr>
              <a:t>ЧарльзА</a:t>
            </a:r>
            <a:r>
              <a:rPr lang="ru-RU" sz="9600" b="1" dirty="0" smtClean="0">
                <a:solidFill>
                  <a:srgbClr val="FF0000"/>
                </a:solidFill>
              </a:rPr>
              <a:t> </a:t>
            </a:r>
            <a:r>
              <a:rPr lang="ru-RU" sz="9600" b="1" dirty="0" err="1" smtClean="0">
                <a:solidFill>
                  <a:srgbClr val="FF0000"/>
                </a:solidFill>
              </a:rPr>
              <a:t>дарвинА</a:t>
            </a:r>
            <a:endParaRPr lang="ru-RU" sz="9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2200" y="5812781"/>
            <a:ext cx="6705600" cy="6589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Charles_Darwin_18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960888"/>
            <a:ext cx="2905591" cy="3779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4572008"/>
            <a:ext cx="7339034" cy="264320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+mn-lt"/>
              </a:rPr>
              <a:t>В 1838–1841 Дарвин был секретарем Лондонского геологического общества. В 1839 женился, а в 1842 супруги переехали из Лондона в Даун (графство Кент), где стали жить постоянно. Здесь Дарвин вел уединенную и размеренную жизнь ученого и писателя.</a:t>
            </a:r>
            <a:r>
              <a:rPr lang="ru-RU" sz="3600" dirty="0" smtClean="0">
                <a:latin typeface="+mn-lt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+mn-lt"/>
              </a:rPr>
              <a:t>У Дарвинов было десять детей, трое из которых умерли в раннем возрасте. Многие из детей и внуков сами достигли значительных успехов.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dirty="0" smtClean="0">
                <a:solidFill>
                  <a:srgbClr val="CC3300"/>
                </a:solidFill>
              </a:rPr>
              <a:t/>
            </a:r>
            <a:br>
              <a:rPr lang="ru-RU" dirty="0" smtClean="0">
                <a:solidFill>
                  <a:srgbClr val="CC330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038600"/>
            <a:ext cx="8339166" cy="18288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alibri" pitchFamily="34" charset="0"/>
                <a:cs typeface="Calibri" pitchFamily="34" charset="0"/>
              </a:rPr>
              <a:t>Второе обобщение Дарвина относится к проблеме вековых движений земной коры. На протяжении геологических периодов громадной длительности материк Южная Америка испытывал неоднократные поднятия и опускания, которые чередовались с периодами относительного покоя. Дарвин широкими мазками нарисовал происхождение </a:t>
            </a:r>
            <a:r>
              <a:rPr lang="ru-RU" sz="3200" dirty="0" err="1" smtClean="0">
                <a:latin typeface="Calibri" pitchFamily="34" charset="0"/>
                <a:cs typeface="Calibri" pitchFamily="34" charset="0"/>
              </a:rPr>
              <a:t>Патагонской</a:t>
            </a:r>
            <a:r>
              <a:rPr lang="ru-RU" sz="3200" dirty="0" smtClean="0">
                <a:latin typeface="Calibri" pitchFamily="34" charset="0"/>
                <a:cs typeface="Calibri" pitchFamily="34" charset="0"/>
              </a:rPr>
              <a:t> равнины и постепенного выветривания (денудации) КОРДИЛЬЕР</a:t>
            </a:r>
            <a:endParaRPr lang="ru-RU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4038600"/>
            <a:ext cx="7767662" cy="18288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 1846 Дарвин закончил свою последнюю монографию по геологии и планировал вплотную заняться вопросами эволюции. Несколько месяцев он хотел посвятить изучению усоногих раков. Но работа эта растянулась вплоть до 1854 г</a:t>
            </a:r>
            <a:endParaRPr lang="ru-RU" sz="3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038600"/>
            <a:ext cx="8267728" cy="18288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В 1868 Дарвин опубликовал свой второй труд – Изменение домашних животных и культурных растений (</a:t>
            </a:r>
            <a:r>
              <a:rPr lang="ru-RU" sz="3200" dirty="0" err="1" smtClean="0">
                <a:solidFill>
                  <a:schemeClr val="tx1"/>
                </a:solidFill>
              </a:rPr>
              <a:t>The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Variation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of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Animals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and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Plant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under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Domestification</a:t>
            </a:r>
            <a:r>
              <a:rPr lang="ru-RU" sz="3200" dirty="0" smtClean="0">
                <a:solidFill>
                  <a:schemeClr val="tx1"/>
                </a:solidFill>
              </a:rPr>
              <a:t>), в который вошло множество примеров эволюции организмов. В 1871 появился еще один важный труд Дарвина – Происхождение человека и половой отбор (</a:t>
            </a:r>
            <a:r>
              <a:rPr lang="ru-RU" sz="3200" dirty="0" err="1" smtClean="0">
                <a:solidFill>
                  <a:schemeClr val="tx1"/>
                </a:solidFill>
              </a:rPr>
              <a:t>The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Descent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of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Man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and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Selection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in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Relation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to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err="1" smtClean="0">
                <a:solidFill>
                  <a:schemeClr val="tx1"/>
                </a:solidFill>
              </a:rPr>
              <a:t>Sex</a:t>
            </a:r>
            <a:r>
              <a:rPr lang="ru-RU" sz="3200" dirty="0" smtClean="0">
                <a:solidFill>
                  <a:schemeClr val="tx1"/>
                </a:solidFill>
              </a:rPr>
              <a:t>),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339166" cy="4867292"/>
          </a:xfrm>
        </p:spPr>
        <p:txBody>
          <a:bodyPr/>
          <a:lstStyle/>
          <a:p>
            <a:pPr algn="ctr"/>
            <a:r>
              <a:rPr lang="ru-RU" dirty="0" smtClean="0"/>
              <a:t>Умер Чарльз Дарвин в 1882году в возрасте 73 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Ядерщик\Мои документы\Каталог SnagIt\44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71736" y="428604"/>
            <a:ext cx="3648730" cy="388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Теория Дарвина  была разработана так тщательно, опиралась на такую громаду фактов, объясняла столько загадочных явлений, наконец указывала столько новых путей для исследования, что утвердилась в науке с замечательною быстротой, несмотря на ожесточенные нападки противников трансформизма.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038600"/>
            <a:ext cx="8339166" cy="18288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Термины «дарвинист», «дарвинизм», «борьба за существование» сделались ходячими;</a:t>
            </a:r>
            <a:r>
              <a:rPr lang="ru-RU" sz="3600" b="1" dirty="0" smtClean="0"/>
              <a:t> </a:t>
            </a:r>
            <a:r>
              <a:rPr lang="ru-RU" sz="3600" dirty="0" smtClean="0"/>
              <a:t>имя Д. приобрело такую популярность, какой не доставалось ни одному ученому; вообще его теория произвела беспримерное в истории науки впечатление.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038600"/>
            <a:ext cx="8553480" cy="18288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Однако еще при жизни Дарвина, наряду с широким признанием его теории, в биологии возникли различные течения антидарвинизма, отрицавшие или резко ограничивавшие роль естественного отбора в эволюции и выдвигавшие в качестве главных сил, приводящих к видообразованию, другие факторы.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642918"/>
            <a:ext cx="8553480" cy="2571768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КОГДА И ГДЕ РОДИЛСЯ Чарльз </a:t>
            </a:r>
            <a:r>
              <a:rPr lang="ru-RU" sz="6600" dirty="0" err="1" smtClean="0"/>
              <a:t>дарвин</a:t>
            </a:r>
            <a:r>
              <a:rPr lang="ru-RU" sz="6600" dirty="0" smtClean="0"/>
              <a:t>?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000504"/>
            <a:ext cx="8639204" cy="2735333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Чарльз Дарвин родился 12 февраля 1809 года в Шрусбери графство Шропшир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8839200" cy="3286148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Где обучался </a:t>
            </a:r>
            <a:r>
              <a:rPr lang="ru-RU" sz="8800" dirty="0" err="1" smtClean="0"/>
              <a:t>чарльз</a:t>
            </a:r>
            <a:r>
              <a:rPr lang="ru-RU" sz="8800" dirty="0" smtClean="0"/>
              <a:t>  </a:t>
            </a:r>
            <a:r>
              <a:rPr lang="ru-RU" sz="8800" dirty="0" err="1" smtClean="0"/>
              <a:t>дарвин</a:t>
            </a:r>
            <a:r>
              <a:rPr lang="ru-RU" sz="8800" dirty="0" smtClean="0"/>
              <a:t>?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86257"/>
            <a:ext cx="9067800" cy="1857388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</a:rPr>
              <a:t>Кембридж</a:t>
            </a:r>
            <a:endParaRPr lang="ru-RU" sz="9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428604"/>
            <a:ext cx="5124456" cy="542928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Чарльз Дарвин родился 12 февраля 1809 года в Шрусбери графство Шропшир, в родовом имении </a:t>
            </a:r>
            <a:r>
              <a:rPr lang="ru-RU" sz="3600" dirty="0" err="1" smtClean="0"/>
              <a:t>Маунт</a:t>
            </a:r>
            <a:r>
              <a:rPr lang="ru-RU" sz="3600" dirty="0" smtClean="0"/>
              <a:t> Хаус . Пятый из шести детей состоятельного врача и финансиста Роберта Дарвина и </a:t>
            </a:r>
            <a:r>
              <a:rPr lang="ru-RU" sz="3600" dirty="0" err="1" smtClean="0"/>
              <a:t>Сьюзанн</a:t>
            </a:r>
            <a:r>
              <a:rPr lang="ru-RU" sz="3600" dirty="0" smtClean="0"/>
              <a:t> Дарвин</a:t>
            </a:r>
            <a:r>
              <a:rPr lang="ru-RU" dirty="0" smtClean="0"/>
              <a:t>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harles_Darwin_18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57158" y="428604"/>
            <a:ext cx="2701925" cy="3867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8553480" cy="5295920"/>
          </a:xfrm>
        </p:spPr>
        <p:txBody>
          <a:bodyPr>
            <a:normAutofit/>
          </a:bodyPr>
          <a:lstStyle/>
          <a:p>
            <a:pPr algn="ctr"/>
            <a:r>
              <a:rPr lang="ru-RU" sz="9600" b="1" dirty="0" smtClean="0"/>
              <a:t>Что знаете о путешествии </a:t>
            </a:r>
            <a:r>
              <a:rPr lang="ru-RU" sz="9600" b="1" dirty="0" err="1" smtClean="0"/>
              <a:t>дарвина</a:t>
            </a:r>
            <a:r>
              <a:rPr lang="ru-RU" sz="9600" b="1" dirty="0" smtClean="0"/>
              <a:t>?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9144000" cy="5510234"/>
          </a:xfrm>
        </p:spPr>
        <p:txBody>
          <a:bodyPr>
            <a:normAutofit/>
          </a:bodyPr>
          <a:lstStyle/>
          <a:p>
            <a:r>
              <a:rPr lang="ru-RU" dirty="0" smtClean="0"/>
              <a:t>Расположи в хронологическом порядке: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Zoology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of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the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Voyage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on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the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Beagle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The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Journal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of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a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Naturalist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err="1" smtClean="0">
                <a:solidFill>
                  <a:schemeClr val="tx1"/>
                </a:solidFill>
              </a:rPr>
              <a:t>The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Structure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and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Distribution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of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Coral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Reefs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53480" cy="5581672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chemeClr val="tx1"/>
                </a:solidFill>
              </a:rPr>
              <a:t>The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Journal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of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a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Naturalist</a:t>
            </a:r>
            <a:r>
              <a:rPr lang="ru-RU" sz="4800" dirty="0" smtClean="0">
                <a:solidFill>
                  <a:schemeClr val="tx1"/>
                </a:solidFill>
              </a:rPr>
              <a:t>, 1839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err="1" smtClean="0">
                <a:solidFill>
                  <a:schemeClr val="tx1"/>
                </a:solidFill>
              </a:rPr>
              <a:t>Zoology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of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the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Voyage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on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the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Beagle</a:t>
            </a:r>
            <a:r>
              <a:rPr lang="ru-RU" sz="4800" dirty="0" smtClean="0">
                <a:solidFill>
                  <a:schemeClr val="tx1"/>
                </a:solidFill>
              </a:rPr>
              <a:t>, 1840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err="1" smtClean="0">
                <a:solidFill>
                  <a:schemeClr val="tx1"/>
                </a:solidFill>
              </a:rPr>
              <a:t>The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Structure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and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Distribution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of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Coral</a:t>
            </a:r>
            <a:r>
              <a:rPr lang="ru-RU" sz="4800" dirty="0" smtClean="0">
                <a:solidFill>
                  <a:schemeClr val="tx1"/>
                </a:solidFill>
              </a:rPr>
              <a:t> </a:t>
            </a:r>
            <a:r>
              <a:rPr lang="ru-RU" sz="4800" dirty="0" err="1" smtClean="0">
                <a:solidFill>
                  <a:schemeClr val="tx1"/>
                </a:solidFill>
              </a:rPr>
              <a:t>Reefs</a:t>
            </a:r>
            <a:r>
              <a:rPr lang="ru-RU" sz="4800" dirty="0" smtClean="0">
                <a:solidFill>
                  <a:schemeClr val="tx1"/>
                </a:solidFill>
              </a:rPr>
              <a:t>, 1842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410604" cy="3071834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В каком году умер </a:t>
            </a:r>
            <a:r>
              <a:rPr lang="ru-RU" sz="8800" dirty="0" err="1" smtClean="0"/>
              <a:t>дарвин</a:t>
            </a:r>
            <a:r>
              <a:rPr lang="ru-RU" sz="8800" dirty="0" smtClean="0"/>
              <a:t>?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429133"/>
            <a:ext cx="8353452" cy="1643074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1882</a:t>
            </a:r>
            <a:endParaRPr lang="ru-RU" sz="96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007350" cy="100806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Чарльз Дарвин (1809-1882)</a:t>
            </a:r>
            <a:r>
              <a:rPr lang="ru-RU" sz="4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44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3" name="Picture 5" descr="3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341438"/>
            <a:ext cx="244951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3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268413"/>
            <a:ext cx="1995488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3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196975"/>
            <a:ext cx="32781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8" descr="39545517_Charles_Darwin_18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275" y="3860800"/>
            <a:ext cx="17541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455613" y="4365625"/>
            <a:ext cx="2816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Отец Ч. Дарвина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Роберт </a:t>
            </a:r>
            <a:r>
              <a:rPr lang="ru-RU" b="1" dirty="0" err="1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Уоринг</a:t>
            </a: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Дарвин 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588125" y="4365625"/>
            <a:ext cx="20653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Мать Ч. Дарвина</a:t>
            </a:r>
          </a:p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Сусанна Дарвин</a:t>
            </a:r>
            <a:endParaRPr lang="ru-RU" dirty="0">
              <a:cs typeface="Arial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132138" y="3213100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Дом в Шрусбери (Англия), где родился Ч. Дарвин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038600"/>
            <a:ext cx="7553348" cy="217648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hlinkClick r:id="rId2" tooltip="29 января"/>
              </a:rPr>
              <a:t>29 января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3" tooltip="1839"/>
              </a:rPr>
              <a:t>1839 года</a:t>
            </a:r>
            <a:r>
              <a:rPr lang="ru-RU" sz="2800" b="1" dirty="0" smtClean="0"/>
              <a:t>, Чарльз Дарвин женился на своей кузине, </a:t>
            </a:r>
            <a:r>
              <a:rPr lang="ru-RU" sz="2800" b="1" dirty="0" smtClean="0">
                <a:hlinkClick r:id="rId4" tooltip="Дарвин, Эмма"/>
              </a:rPr>
              <a:t>Эмме </a:t>
            </a:r>
            <a:r>
              <a:rPr lang="ru-RU" sz="2800" b="1" dirty="0" err="1" smtClean="0">
                <a:hlinkClick r:id="rId4" tooltip="Дарвин, Эмма"/>
              </a:rPr>
              <a:t>Вэджвуд</a:t>
            </a:r>
            <a:r>
              <a:rPr lang="ru-RU" sz="2800" b="1" dirty="0" smtClean="0"/>
              <a:t>. Церемония бракосочетания была проведена в традициях </a:t>
            </a:r>
            <a:r>
              <a:rPr lang="ru-RU" sz="2800" b="1" dirty="0" smtClean="0">
                <a:hlinkClick r:id="rId5" tooltip="Англиканская церковь"/>
              </a:rPr>
              <a:t>Англиканской церкви</a:t>
            </a:r>
            <a:r>
              <a:rPr lang="ru-RU" sz="2800" b="1" dirty="0" smtClean="0"/>
              <a:t> и в соответствии с </a:t>
            </a:r>
            <a:r>
              <a:rPr lang="ru-RU" sz="2800" b="1" dirty="0" err="1" smtClean="0">
                <a:hlinkClick r:id="rId6" tooltip="Унитарианская церковь"/>
              </a:rPr>
              <a:t>унитарианскими</a:t>
            </a:r>
            <a:r>
              <a:rPr lang="ru-RU" sz="2800" b="1" dirty="0" smtClean="0"/>
              <a:t> традициями. Сначала пара жила на </a:t>
            </a:r>
            <a:r>
              <a:rPr lang="ru-RU" sz="2800" b="1" dirty="0" err="1" smtClean="0"/>
              <a:t>Gower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Street</a:t>
            </a:r>
            <a:r>
              <a:rPr lang="ru-RU" sz="2800" b="1" dirty="0" smtClean="0"/>
              <a:t> в </a:t>
            </a:r>
            <a:r>
              <a:rPr lang="ru-RU" sz="2800" b="1" dirty="0" smtClean="0">
                <a:hlinkClick r:id="rId7" tooltip="Лондон"/>
              </a:rPr>
              <a:t>Лондоне</a:t>
            </a:r>
            <a:r>
              <a:rPr lang="ru-RU" sz="2800" b="1" dirty="0" smtClean="0"/>
              <a:t>, затем </a:t>
            </a:r>
            <a:r>
              <a:rPr lang="ru-RU" sz="2800" b="1" dirty="0" smtClean="0">
                <a:hlinkClick r:id="rId8" tooltip="17 сентября"/>
              </a:rPr>
              <a:t>17 сентября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9" tooltip="1842"/>
              </a:rPr>
              <a:t>1842 года</a:t>
            </a:r>
            <a:r>
              <a:rPr lang="ru-RU" sz="2800" b="1" dirty="0" smtClean="0"/>
              <a:t>, переехала в Даун (графство Кент). У Дарвинов было десять детей, трое из которых умерли в раннем возрасте. Многие из детей и внуков сами достигли значительных успехов.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В </a:t>
            </a:r>
            <a:r>
              <a:rPr lang="ru-RU" sz="2800" b="1" dirty="0" smtClean="0">
                <a:hlinkClick r:id="rId2" tooltip="1831"/>
              </a:rPr>
              <a:t>1831 году</a:t>
            </a:r>
            <a:r>
              <a:rPr lang="ru-RU" sz="2800" b="1" dirty="0" smtClean="0"/>
              <a:t> по окончании  кембриджского университета Дарвин в качестве натуралиста отправился в кругосветное путешествие на экспедиционном судне королевского флота </a:t>
            </a:r>
            <a:r>
              <a:rPr lang="ru-RU" sz="2800" b="1" dirty="0" smtClean="0">
                <a:hlinkClick r:id="rId3" tooltip="Бигл (бриг)"/>
              </a:rPr>
              <a:t>«</a:t>
            </a:r>
            <a:r>
              <a:rPr lang="ru-RU" sz="2800" b="1" dirty="0" err="1" smtClean="0">
                <a:hlinkClick r:id="rId3" tooltip="Бигл (бриг)"/>
              </a:rPr>
              <a:t>Бигль</a:t>
            </a:r>
            <a:r>
              <a:rPr lang="ru-RU" sz="2800" b="1" dirty="0" smtClean="0">
                <a:hlinkClick r:id="rId3" tooltip="Бигл (бриг)"/>
              </a:rPr>
              <a:t>»</a:t>
            </a:r>
            <a:r>
              <a:rPr lang="ru-RU" sz="2800" b="1" dirty="0" smtClean="0"/>
              <a:t>, откуда вернулся в Англию лишь </a:t>
            </a:r>
            <a:r>
              <a:rPr lang="ru-RU" sz="2800" b="1" dirty="0" smtClean="0">
                <a:hlinkClick r:id="rId4" tooltip="2 октября"/>
              </a:rPr>
              <a:t>2 октября</a:t>
            </a:r>
            <a:r>
              <a:rPr lang="ru-RU" sz="2800" b="1" dirty="0" smtClean="0"/>
              <a:t> </a:t>
            </a:r>
            <a:r>
              <a:rPr lang="ru-RU" sz="2800" b="1" dirty="0" smtClean="0">
                <a:hlinkClick r:id="rId5" tooltip="1836"/>
              </a:rPr>
              <a:t>1836 года</a:t>
            </a:r>
            <a:r>
              <a:rPr lang="ru-RU" sz="2800" b="1" dirty="0" smtClean="0"/>
              <a:t>. Путешествие продолжалось без малого пять лет. Большую часть времени Дарвин проводит на берегу, изучая геологию и собирая коллекции по естественной истории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Дарвин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513561"/>
            <a:ext cx="2357422" cy="3655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333375"/>
            <a:ext cx="7924800" cy="1223963"/>
          </a:xfrm>
        </p:spPr>
        <p:txBody>
          <a:bodyPr/>
          <a:lstStyle/>
          <a:p>
            <a:pPr eaLnBrk="1" hangingPunct="1"/>
            <a:r>
              <a:rPr lang="ru-RU" dirty="0" smtClean="0"/>
              <a:t>      Вояж корабля «</a:t>
            </a:r>
            <a:r>
              <a:rPr lang="ru-RU" dirty="0" err="1" smtClean="0"/>
              <a:t>Бигль</a:t>
            </a:r>
            <a:r>
              <a:rPr lang="ru-RU" dirty="0" smtClean="0"/>
              <a:t>» </a:t>
            </a:r>
          </a:p>
        </p:txBody>
      </p:sp>
      <p:pic>
        <p:nvPicPr>
          <p:cNvPr id="11267" name="Picture 5" descr="800px-Voyage_of_the_Beagle-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00213"/>
            <a:ext cx="8569325" cy="42481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После путешествия Дарвин начал вести систематические записи по эволюции. С 1837 по 1839 годы он создал серию записных книжек, в которых набросал в кратком и отрывочном виде мысли об эволюции. В 1842 и 1844 гг. он в два приема изложил в кратком виде набросок и очерк по происхождению видов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-357214"/>
            <a:ext cx="7481910" cy="6715172"/>
          </a:xfrm>
        </p:spPr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tx1"/>
                </a:solidFill>
              </a:rPr>
              <a:t>РезультатОМ</a:t>
            </a:r>
            <a:r>
              <a:rPr lang="ru-RU" sz="3600" dirty="0" smtClean="0">
                <a:solidFill>
                  <a:schemeClr val="tx1"/>
                </a:solidFill>
              </a:rPr>
              <a:t>  ЯВИЛИСЬ: Дневник изысканий натуралиста (</a:t>
            </a:r>
            <a:r>
              <a:rPr lang="ru-RU" sz="3600" dirty="0" err="1" smtClean="0">
                <a:solidFill>
                  <a:schemeClr val="tx1"/>
                </a:solidFill>
              </a:rPr>
              <a:t>The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Journal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of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a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Naturalist</a:t>
            </a:r>
            <a:r>
              <a:rPr lang="ru-RU" sz="3600" dirty="0" smtClean="0">
                <a:solidFill>
                  <a:schemeClr val="tx1"/>
                </a:solidFill>
              </a:rPr>
              <a:t>, 1839), Зоология путешествия на корабле «</a:t>
            </a:r>
            <a:r>
              <a:rPr lang="ru-RU" sz="3600" dirty="0" err="1" smtClean="0">
                <a:solidFill>
                  <a:schemeClr val="tx1"/>
                </a:solidFill>
              </a:rPr>
              <a:t>Бигл</a:t>
            </a:r>
            <a:r>
              <a:rPr lang="ru-RU" sz="3600" dirty="0" smtClean="0">
                <a:solidFill>
                  <a:schemeClr val="tx1"/>
                </a:solidFill>
              </a:rPr>
              <a:t>» (</a:t>
            </a:r>
            <a:r>
              <a:rPr lang="ru-RU" sz="3600" dirty="0" err="1" smtClean="0">
                <a:solidFill>
                  <a:schemeClr val="tx1"/>
                </a:solidFill>
              </a:rPr>
              <a:t>Zoology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of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the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Voyage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on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the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Beagle</a:t>
            </a:r>
            <a:r>
              <a:rPr lang="ru-RU" sz="3600" dirty="0" smtClean="0">
                <a:solidFill>
                  <a:schemeClr val="tx1"/>
                </a:solidFill>
              </a:rPr>
              <a:t>, 1840), Строение и распределение коралловых рифов (</a:t>
            </a:r>
            <a:r>
              <a:rPr lang="ru-RU" sz="3600" dirty="0" err="1" smtClean="0">
                <a:solidFill>
                  <a:schemeClr val="tx1"/>
                </a:solidFill>
              </a:rPr>
              <a:t>The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Structure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and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Distribution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of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Coral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</a:rPr>
              <a:t>Reefs</a:t>
            </a:r>
            <a:r>
              <a:rPr lang="ru-RU" sz="3600" dirty="0" smtClean="0">
                <a:solidFill>
                  <a:schemeClr val="tx1"/>
                </a:solidFill>
              </a:rPr>
              <a:t>, 1842) и др.</a:t>
            </a:r>
            <a:r>
              <a:rPr lang="ru-RU" dirty="0" smtClean="0">
                <a:solidFill>
                  <a:srgbClr val="9E3E2E"/>
                </a:solidFill>
              </a:rPr>
              <a:t/>
            </a:r>
            <a:br>
              <a:rPr lang="ru-RU" dirty="0" smtClean="0">
                <a:solidFill>
                  <a:srgbClr val="9E3E2E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8" name="Picture 4" descr="155008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39000" cy="6705600"/>
          </a:xfrm>
          <a:prstGeom prst="rect">
            <a:avLst/>
          </a:prstGeom>
          <a:noFill/>
        </p:spPr>
      </p:pic>
      <p:sp>
        <p:nvSpPr>
          <p:cNvPr id="31749" name="WordArt 5"/>
          <p:cNvSpPr>
            <a:spLocks noChangeArrowheads="1" noChangeShapeType="1" noTextEdit="1"/>
          </p:cNvSpPr>
          <p:nvPr/>
        </p:nvSpPr>
        <p:spPr bwMode="auto">
          <a:xfrm>
            <a:off x="4762500" y="5334000"/>
            <a:ext cx="438150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ЭВОЛЮЦИОННОЕ ДРЕВО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173</TotalTime>
  <Words>693</Words>
  <Application>Microsoft Office PowerPoint</Application>
  <PresentationFormat>Экран (4:3)</PresentationFormat>
  <Paragraphs>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Обычная</vt:lpstr>
      <vt:lpstr>Жизнь ЧарльзА дарвинА</vt:lpstr>
      <vt:lpstr>Чарльз Дарвин родился 12 февраля 1809 года в Шрусбери графство Шропшир, в родовом имении Маунт Хаус . Пятый из шести детей состоятельного врача и финансиста Роберта Дарвина и Сьюзанн Дарвин.  </vt:lpstr>
      <vt:lpstr>Чарльз Дарвин (1809-1882) </vt:lpstr>
      <vt:lpstr>29 января 1839 года, Чарльз Дарвин женился на своей кузине, Эмме Вэджвуд. Церемония бракосочетания была проведена в традициях Англиканской церкви и в соответствии с унитарианскими традициями. Сначала пара жила на Gower Street в Лондоне, затем 17 сентября 1842 года, переехала в Даун (графство Кент). У Дарвинов было десять детей, трое из которых умерли в раннем возрасте. Многие из детей и внуков сами достигли значительных успехов. </vt:lpstr>
      <vt:lpstr>В 1831 году по окончании  кембриджского университета Дарвин в качестве натуралиста отправился в кругосветное путешествие на экспедиционном судне королевского флота «Бигль», откуда вернулся в Англию лишь 2 октября 1836 года. Путешествие продолжалось без малого пять лет. Большую часть времени Дарвин проводит на берегу, изучая геологию и собирая коллекции по естественной истории</vt:lpstr>
      <vt:lpstr>      Вояж корабля «Бигль» </vt:lpstr>
      <vt:lpstr>После путешествия Дарвин начал вести систематические записи по эволюции. С 1837 по 1839 годы он создал серию записных книжек, в которых набросал в кратком и отрывочном виде мысли об эволюции. В 1842 и 1844 гг. он в два приема изложил в кратком виде набросок и очерк по происхождению видов</vt:lpstr>
      <vt:lpstr>РезультатОМ  ЯВИЛИСЬ: Дневник изысканий натуралиста (The Journal of a Naturalist, 1839), Зоология путешествия на корабле «Бигл» (Zoology of the Voyage on the Beagle, 1840), Строение и распределение коралловых рифов (The Structure and Distribution of Coral Reefs, 1842) и др. </vt:lpstr>
      <vt:lpstr>Слайд 9</vt:lpstr>
      <vt:lpstr>В 1838–1841 Дарвин был секретарем Лондонского геологического общества. В 1839 женился, а в 1842 супруги переехали из Лондона в Даун (графство Кент), где стали жить постоянно. Здесь Дарвин вел уединенную и размеренную жизнь ученого и писателя. У Дарвинов было десять детей, трое из которых умерли в раннем возрасте. Многие из детей и внуков сами достигли значительных успехов.  </vt:lpstr>
      <vt:lpstr>Второе обобщение Дарвина относится к проблеме вековых движений земной коры. На протяжении геологических периодов громадной длительности материк Южная Америка испытывал неоднократные поднятия и опускания, которые чередовались с периодами относительного покоя. Дарвин широкими мазками нарисовал происхождение Патагонской равнины и постепенного выветривания (денудации) КОРДИЛЬЕР</vt:lpstr>
      <vt:lpstr>В 1846 Дарвин закончил свою последнюю монографию по геологии и планировал вплотную заняться вопросами эволюции. Несколько месяцев он хотел посвятить изучению усоногих раков. Но работа эта растянулась вплоть до 1854 г</vt:lpstr>
      <vt:lpstr>В 1868 Дарвин опубликовал свой второй труд – Изменение домашних животных и культурных растений (The Variation of Animals and Plant under Domestification), в который вошло множество примеров эволюции организмов. В 1871 появился еще один важный труд Дарвина – Происхождение человека и половой отбор (The Descent of Man, and Selection in Relation to Sex),</vt:lpstr>
      <vt:lpstr>Умер Чарльз Дарвин в 1882году в возрасте 73 лет</vt:lpstr>
      <vt:lpstr>Теория Дарвина  была разработана так тщательно, опиралась на такую громаду фактов, объясняла столько загадочных явлений, наконец указывала столько новых путей для исследования, что утвердилась в науке с замечательною быстротой, несмотря на ожесточенные нападки противников трансформизма.</vt:lpstr>
      <vt:lpstr>Термины «дарвинист», «дарвинизм», «борьба за существование» сделались ходячими; имя Д. приобрело такую популярность, какой не доставалось ни одному ученому; вообще его теория произвела беспримерное в истории науки впечатление.</vt:lpstr>
      <vt:lpstr>Однако еще при жизни Дарвина, наряду с широким признанием его теории, в биологии возникли различные течения антидарвинизма, отрицавшие или резко ограничивавшие роль естественного отбора в эволюции и выдвигавшие в качестве главных сил, приводящих к видообразованию, другие факторы.</vt:lpstr>
      <vt:lpstr>КОГДА И ГДЕ РОДИЛСЯ Чарльз дарвин?</vt:lpstr>
      <vt:lpstr>Где обучался чарльз  дарвин?</vt:lpstr>
      <vt:lpstr>Что знаете о путешествии дарвина?</vt:lpstr>
      <vt:lpstr>Расположи в хронологическом порядке:  Zoology of the Voyage on the Beagle  The Journal of a Naturalist The Structure and Distribution of Coral Reefs</vt:lpstr>
      <vt:lpstr>The Journal of a Naturalist, 1839 Zoology of the Voyage on the Beagle, 1840 The Structure and Distribution of Coral Reefs, 1842</vt:lpstr>
      <vt:lpstr>В каком году умер дарвин?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Николай</cp:lastModifiedBy>
  <cp:revision>19</cp:revision>
  <dcterms:created xsi:type="dcterms:W3CDTF">2011-10-26T15:09:09Z</dcterms:created>
  <dcterms:modified xsi:type="dcterms:W3CDTF">2012-11-03T10:01:21Z</dcterms:modified>
</cp:coreProperties>
</file>