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63" r:id="rId5"/>
    <p:sldId id="259" r:id="rId6"/>
    <p:sldId id="260" r:id="rId7"/>
    <p:sldId id="265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EFAAC"/>
    <a:srgbClr val="009900"/>
    <a:srgbClr val="006600"/>
    <a:srgbClr val="0000FF"/>
    <a:srgbClr val="FF9999"/>
    <a:srgbClr val="FFCCCC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46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B61A2-271B-41B6-9C40-5BD02297B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28297-3400-4D50-B663-8BD5DC759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0A88D-BA80-4B09-BA27-7AA1EBE1F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4FF48-AD83-4DB7-BEFC-649F517F0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978FA-47D7-43A0-9AB4-1F3D304C3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8F025-1121-4127-951F-CB64403CB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2579B-18FA-4C14-90BC-01079F7EC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D84A-A33E-46E4-A6B5-6C41BF52A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FCD7-4EA0-4FFE-B7A7-4065D821E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7E8CA-5881-4E5E-A9CA-C9AA5FD2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0DF4B-01C0-490E-B344-3FFB9E7C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97E46-1E2E-4B4C-9B4C-B68EA6A3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90C5-E026-4BE2-AF84-B0A6AD434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1F1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55EA92B-C2AB-4999-B7D9-82C49ED98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H:\Биология презентации\переделать\на конкурс ботаника\p79_spi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15000" y="1428750"/>
            <a:ext cx="12144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с двумя скругленными противолежащими углами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3425" y="1189038"/>
            <a:ext cx="3706813" cy="1931987"/>
          </a:xfrm>
          <a:prstGeom prst="rect">
            <a:avLst/>
          </a:prstGeom>
          <a:noFill/>
        </p:spPr>
      </p:pic>
      <p:pic>
        <p:nvPicPr>
          <p:cNvPr id="15364" name="Picture 8" descr="H:\Биология презентации\переделать\на конкурс ботаника\GJK48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69923">
            <a:off x="5308600" y="2238375"/>
            <a:ext cx="1865313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:\Биология презентации\переделать\на конкурс ботаника\c55eb0ed996e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H:\Биология презентации\переделать\на конкурс ботаника\Рисунок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62130">
            <a:off x="6118225" y="3205163"/>
            <a:ext cx="63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4" descr="H:\Биология презентации\переделать\на конкурс ботаника\AG00130_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3135454">
            <a:off x="5042694" y="3602832"/>
            <a:ext cx="70008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0" y="0"/>
            <a:ext cx="36925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Лесная аптека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МОУ Щаповская СОШ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Автор: учитель биологии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Мудрецов Игорь Вячеславович</a:t>
            </a:r>
          </a:p>
          <a:p>
            <a:pPr>
              <a:lnSpc>
                <a:spcPts val="2200"/>
              </a:lnSpc>
            </a:pPr>
            <a:endParaRPr lang="ru-RU">
              <a:latin typeface="Monotype Corsiva" pitchFamily="66" charset="0"/>
            </a:endParaRPr>
          </a:p>
        </p:txBody>
      </p:sp>
      <p:pic>
        <p:nvPicPr>
          <p:cNvPr id="15369" name="Picture 10" descr="E:\Картинки\Рисунок19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533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2286000" y="11668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00125" y="214313"/>
            <a:ext cx="7143750" cy="928687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Мы с совой прочитали…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571500" y="1357313"/>
            <a:ext cx="7858125" cy="5143500"/>
            <a:chOff x="571472" y="1357298"/>
            <a:chExt cx="7858180" cy="5143536"/>
          </a:xfrm>
        </p:grpSpPr>
        <p:grpSp>
          <p:nvGrpSpPr>
            <p:cNvPr id="24581" name="Группа 10"/>
            <p:cNvGrpSpPr>
              <a:grpSpLocks/>
            </p:cNvGrpSpPr>
            <p:nvPr/>
          </p:nvGrpSpPr>
          <p:grpSpPr bwMode="auto">
            <a:xfrm>
              <a:off x="571472" y="1357298"/>
              <a:ext cx="7858180" cy="5143536"/>
              <a:chOff x="571472" y="1357298"/>
              <a:chExt cx="7858180" cy="5143536"/>
            </a:xfrm>
          </p:grpSpPr>
          <p:sp>
            <p:nvSpPr>
              <p:cNvPr id="8" name="Вертикальный свиток 7"/>
              <p:cNvSpPr/>
              <p:nvPr/>
            </p:nvSpPr>
            <p:spPr>
              <a:xfrm>
                <a:off x="571472" y="1357298"/>
                <a:ext cx="7858180" cy="5143536"/>
              </a:xfrm>
              <a:prstGeom prst="verticalScroll">
                <a:avLst>
                  <a:gd name="adj" fmla="val 509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Ctr="1"/>
              <a:lstStyle/>
              <a:p>
                <a:pPr>
                  <a:defRPr/>
                </a:pPr>
                <a:r>
                  <a:rPr lang="ru-RU" dirty="0"/>
                  <a:t>	</a:t>
                </a:r>
                <a:r>
                  <a:rPr lang="ru-RU" b="1" dirty="0"/>
                  <a:t>1.Гаммерман А.Ф., и др., Лекарственные 	растения М., «Высшая школа»., 1975</a:t>
                </a:r>
              </a:p>
              <a:p>
                <a:pPr>
                  <a:defRPr/>
                </a:pPr>
                <a:r>
                  <a:rPr lang="ru-RU" b="1" dirty="0"/>
                  <a:t>   	2.Иванова И.В. Что растет вокруг тебя</a:t>
                </a:r>
              </a:p>
              <a:p>
                <a:pPr>
                  <a:defRPr/>
                </a:pPr>
                <a:r>
                  <a:rPr lang="ru-RU" b="1" dirty="0"/>
                  <a:t>  	 М.,1962</a:t>
                </a:r>
              </a:p>
              <a:p>
                <a:pPr>
                  <a:defRPr/>
                </a:pPr>
                <a:r>
                  <a:rPr lang="ru-RU" b="1" dirty="0"/>
                  <a:t>   	3.Ковалева Н.Г. Лечение растениями. </a:t>
                </a:r>
              </a:p>
              <a:p>
                <a:pPr>
                  <a:defRPr/>
                </a:pPr>
                <a:r>
                  <a:rPr lang="ru-RU" b="1" dirty="0"/>
                  <a:t>	М., 1971</a:t>
                </a:r>
              </a:p>
              <a:p>
                <a:pPr>
                  <a:defRPr/>
                </a:pPr>
                <a:r>
                  <a:rPr lang="ru-RU" b="1" dirty="0"/>
                  <a:t>   	4.Седов А.Е., Второе слово. </a:t>
                </a:r>
              </a:p>
              <a:p>
                <a:pPr>
                  <a:defRPr/>
                </a:pPr>
                <a:r>
                  <a:rPr lang="ru-RU" b="1" dirty="0"/>
                  <a:t>	М. ЛИБР.,  1995  </a:t>
                </a:r>
              </a:p>
              <a:p>
                <a:pPr>
                  <a:defRPr/>
                </a:pPr>
                <a:r>
                  <a:rPr lang="ru-RU" b="1" dirty="0"/>
                  <a:t>	5. </a:t>
                </a:r>
                <a:r>
                  <a:rPr lang="en-US" b="1" dirty="0"/>
                  <a:t>www.officinalis-plants.com/fragaria-vesca</a:t>
                </a:r>
                <a:endParaRPr lang="ru-RU" b="1" dirty="0"/>
              </a:p>
              <a:p>
                <a:pPr>
                  <a:defRPr/>
                </a:pPr>
                <a:r>
                  <a:rPr lang="ru-RU" b="1" dirty="0"/>
                  <a:t>	6. </a:t>
                </a:r>
                <a:r>
                  <a:rPr lang="en-US" b="1" dirty="0"/>
                  <a:t>www.vitaminov.net</a:t>
                </a:r>
                <a:endParaRPr lang="ru-RU" b="1" dirty="0"/>
              </a:p>
              <a:p>
                <a:pPr>
                  <a:defRPr/>
                </a:pPr>
                <a:endParaRPr lang="ru-RU" b="1" dirty="0"/>
              </a:p>
            </p:txBody>
          </p:sp>
          <p:pic>
            <p:nvPicPr>
              <p:cNvPr id="24584" name="Picture 4" descr="H:\Биология презентации\переделать\на конкурс ботаника\frukty06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57225" y="1643050"/>
                <a:ext cx="3857652" cy="4710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4582" name="Picture 5" descr="H:\Биология презентации\переделать\HH00546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0110" y="5143523"/>
              <a:ext cx="1153348" cy="1179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:\Биология презентации\переделать\на конкурс ботаника\antn027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6104">
            <a:off x="4930775" y="766763"/>
            <a:ext cx="44481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 rot="20678455">
            <a:off x="-52388" y="427038"/>
            <a:ext cx="5300663" cy="3479800"/>
          </a:xfrm>
          <a:prstGeom prst="cloudCallout">
            <a:avLst>
              <a:gd name="adj1" fmla="val 78721"/>
              <a:gd name="adj2" fmla="val 4601"/>
            </a:avLst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Земляника лесная  </a:t>
            </a:r>
          </a:p>
          <a:p>
            <a:pPr algn="ctr">
              <a:defRPr/>
            </a:pPr>
            <a:r>
              <a:rPr lang="ru-RU" sz="2800" b="1" dirty="0"/>
              <a:t>(</a:t>
            </a:r>
            <a:r>
              <a:rPr lang="en-US" sz="2800" b="1" dirty="0" err="1"/>
              <a:t>Fragaria</a:t>
            </a:r>
            <a:r>
              <a:rPr lang="en-US" sz="2800" b="1" dirty="0"/>
              <a:t> </a:t>
            </a:r>
            <a:r>
              <a:rPr lang="en-US" sz="2800" b="1" dirty="0" err="1"/>
              <a:t>vesca</a:t>
            </a:r>
            <a:r>
              <a:rPr lang="en-US" sz="2800" b="1" dirty="0"/>
              <a:t> L.</a:t>
            </a:r>
            <a:r>
              <a:rPr lang="ru-RU" sz="2800" b="1" dirty="0"/>
              <a:t>)…</a:t>
            </a:r>
          </a:p>
          <a:p>
            <a:pPr algn="ctr">
              <a:defRPr/>
            </a:pPr>
            <a:r>
              <a:rPr lang="ru-RU" sz="2800" b="1" dirty="0"/>
              <a:t>Задачка…</a:t>
            </a:r>
          </a:p>
          <a:p>
            <a:pPr algn="ctr">
              <a:defRPr/>
            </a:pPr>
            <a:r>
              <a:rPr lang="ru-RU" sz="2800" b="1" dirty="0"/>
              <a:t>Попробуем </a:t>
            </a:r>
            <a:r>
              <a:rPr lang="ru-RU" sz="2800" b="1" dirty="0" err="1"/>
              <a:t>розабраться</a:t>
            </a:r>
            <a:r>
              <a:rPr lang="ru-RU" sz="2800" b="1" dirty="0"/>
              <a:t>!</a:t>
            </a:r>
          </a:p>
        </p:txBody>
      </p:sp>
      <p:sp>
        <p:nvSpPr>
          <p:cNvPr id="7" name="Круглая лента лицом вверх 6"/>
          <p:cNvSpPr/>
          <p:nvPr/>
        </p:nvSpPr>
        <p:spPr>
          <a:xfrm>
            <a:off x="285750" y="5143500"/>
            <a:ext cx="8572500" cy="1357313"/>
          </a:xfrm>
          <a:prstGeom prst="ellipseRibbon2">
            <a:avLst/>
          </a:prstGeom>
          <a:solidFill>
            <a:srgbClr val="33CC33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Днем ранее…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CCCC"/>
            </a:gs>
            <a:gs pos="50000">
              <a:srgbClr val="FFF1F1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8"/>
          <p:cNvGrpSpPr>
            <a:grpSpLocks/>
          </p:cNvGrpSpPr>
          <p:nvPr/>
        </p:nvGrpSpPr>
        <p:grpSpPr bwMode="auto">
          <a:xfrm>
            <a:off x="-114300" y="0"/>
            <a:ext cx="9258300" cy="6858000"/>
            <a:chOff x="0" y="0"/>
            <a:chExt cx="9258152" cy="6858000"/>
          </a:xfrm>
        </p:grpSpPr>
        <p:pic>
          <p:nvPicPr>
            <p:cNvPr id="17414" name="Picture 4" descr="H:\Биология презентации\переделать\на конкурс ботаника\719509d4b5da копия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258152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6" descr="E:\Картинки\sova копия.gif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714348" y="1643050"/>
              <a:ext cx="2000264" cy="2200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2286000" y="428625"/>
            <a:ext cx="6858000" cy="5929313"/>
            <a:chOff x="2285984" y="428604"/>
            <a:chExt cx="6858016" cy="5929354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2285984" y="428604"/>
              <a:ext cx="6858016" cy="5929354"/>
            </a:xfrm>
            <a:prstGeom prst="verticalScroll">
              <a:avLst>
                <a:gd name="adj" fmla="val 64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3200" b="1" dirty="0"/>
                <a:t>Земляника лесная  </a:t>
              </a:r>
            </a:p>
            <a:p>
              <a:pPr algn="ctr">
                <a:defRPr/>
              </a:pPr>
              <a:r>
                <a:rPr lang="ru-RU" sz="3200" b="1" dirty="0"/>
                <a:t>    (</a:t>
              </a:r>
              <a:r>
                <a:rPr lang="en-US" sz="3200" b="1" dirty="0" err="1"/>
                <a:t>Fragaria</a:t>
              </a:r>
              <a:r>
                <a:rPr lang="en-US" sz="3200" b="1" dirty="0"/>
                <a:t> </a:t>
              </a:r>
              <a:r>
                <a:rPr lang="en-US" sz="3200" b="1" dirty="0" err="1"/>
                <a:t>vesca</a:t>
              </a:r>
              <a:r>
                <a:rPr lang="en-US" sz="3200" b="1" dirty="0"/>
                <a:t> L.</a:t>
              </a:r>
              <a:r>
                <a:rPr lang="ru-RU" sz="3200" b="1" dirty="0"/>
                <a:t>),</a:t>
              </a:r>
            </a:p>
            <a:p>
              <a:pPr>
                <a:defRPr/>
              </a:pPr>
              <a:r>
                <a:rPr lang="ru-RU" sz="3200" dirty="0"/>
                <a:t>род многолетних </a:t>
              </a:r>
            </a:p>
            <a:p>
              <a:pPr>
                <a:defRPr/>
              </a:pPr>
              <a:r>
                <a:rPr lang="ru-RU" sz="3200" dirty="0"/>
                <a:t>травянистых </a:t>
              </a:r>
            </a:p>
            <a:p>
              <a:pPr>
                <a:defRPr/>
              </a:pPr>
              <a:r>
                <a:rPr lang="ru-RU" sz="3200" dirty="0"/>
                <a:t>растений </a:t>
              </a:r>
            </a:p>
            <a:p>
              <a:pPr>
                <a:defRPr/>
              </a:pPr>
              <a:r>
                <a:rPr lang="ru-RU" sz="3200" dirty="0"/>
                <a:t>семейства </a:t>
              </a:r>
            </a:p>
            <a:p>
              <a:pPr>
                <a:defRPr/>
              </a:pPr>
              <a:r>
                <a:rPr lang="ru-RU" sz="3200" dirty="0"/>
                <a:t>Розоцветных. </a:t>
              </a:r>
            </a:p>
            <a:p>
              <a:pPr>
                <a:defRPr/>
              </a:pPr>
              <a:r>
                <a:rPr lang="ru-RU" sz="3200" dirty="0"/>
                <a:t>Известно </a:t>
              </a:r>
            </a:p>
            <a:p>
              <a:pPr>
                <a:defRPr/>
              </a:pPr>
              <a:r>
                <a:rPr lang="ru-RU" sz="3200" dirty="0"/>
                <a:t>около </a:t>
              </a:r>
            </a:p>
            <a:p>
              <a:pPr>
                <a:defRPr/>
              </a:pPr>
              <a:r>
                <a:rPr lang="ru-RU" sz="3200" dirty="0"/>
                <a:t>50 видов.</a:t>
              </a:r>
            </a:p>
            <a:p>
              <a:pPr>
                <a:defRPr/>
              </a:pPr>
              <a:r>
                <a:rPr lang="ru-RU" sz="3200" dirty="0"/>
                <a:t>  </a:t>
              </a:r>
            </a:p>
          </p:txBody>
        </p:sp>
        <p:pic>
          <p:nvPicPr>
            <p:cNvPr id="17413" name="Picture 7" descr="H:\Биология презентации\переделать\на конкурс ботаника\2008-12-14_22334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14942" y="2310609"/>
              <a:ext cx="3268661" cy="3845706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Группа 6"/>
          <p:cNvGrpSpPr>
            <a:grpSpLocks/>
          </p:cNvGrpSpPr>
          <p:nvPr/>
        </p:nvGrpSpPr>
        <p:grpSpPr bwMode="auto">
          <a:xfrm>
            <a:off x="0" y="0"/>
            <a:ext cx="9258300" cy="6858000"/>
            <a:chOff x="0" y="0"/>
            <a:chExt cx="9258152" cy="6858000"/>
          </a:xfrm>
        </p:grpSpPr>
        <p:pic>
          <p:nvPicPr>
            <p:cNvPr id="18437" name="Picture 4" descr="H:\Биология презентации\переделать\на конкурс ботаника\719509d4b5da копия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258152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6" descr="E:\Картинки\sova копия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6572264" y="2000240"/>
              <a:ext cx="2000264" cy="2200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357563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Ареал обитания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14313" y="1285875"/>
            <a:ext cx="6429375" cy="5572125"/>
          </a:xfrm>
          <a:prstGeom prst="horizontalScroll">
            <a:avLst>
              <a:gd name="adj" fmla="val 4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Произрастает в светлых сосновых и берёзовых лесах, по опушкам и лесным лугам,  по сухим травянистым склонам и среди кустарников на большой территории в лесной и лесостепной зонах европейской части России, Западной и Восточной Сибири, на Кавказе, в Средней Азии.</a:t>
            </a:r>
            <a:endParaRPr lang="en-US" sz="26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Обычна в Западной Европе и Северной Африке, а как заносное и одичавшее – в Северной и Южной Америке.</a:t>
            </a:r>
            <a:endParaRPr lang="en-US" sz="26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В Подмосковье растет повсеместно… </a:t>
            </a:r>
          </a:p>
        </p:txBody>
      </p:sp>
      <p:sp>
        <p:nvSpPr>
          <p:cNvPr id="9" name="Выноска-облако 8"/>
          <p:cNvSpPr/>
          <p:nvPr/>
        </p:nvSpPr>
        <p:spPr>
          <a:xfrm rot="20427864">
            <a:off x="5632450" y="4133850"/>
            <a:ext cx="3614738" cy="2078038"/>
          </a:xfrm>
          <a:prstGeom prst="cloudCallout">
            <a:avLst>
              <a:gd name="adj1" fmla="val 29570"/>
              <a:gd name="adj2" fmla="val -78828"/>
            </a:avLst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Во как! </a:t>
            </a:r>
          </a:p>
          <a:p>
            <a:pPr algn="ctr">
              <a:defRPr/>
            </a:pPr>
            <a:r>
              <a:rPr lang="ru-RU" sz="2800" b="1" dirty="0"/>
              <a:t>Я то думала - только у нас в лесу…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000250"/>
            <a:ext cx="22082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2286000" y="1428750"/>
            <a:ext cx="6858000" cy="5143500"/>
            <a:chOff x="2285984" y="1428736"/>
            <a:chExt cx="6858016" cy="5143536"/>
          </a:xfrm>
        </p:grpSpPr>
        <p:sp>
          <p:nvSpPr>
            <p:cNvPr id="9" name="Вертикальный свиток 8"/>
            <p:cNvSpPr/>
            <p:nvPr/>
          </p:nvSpPr>
          <p:spPr>
            <a:xfrm>
              <a:off x="2285984" y="1428736"/>
              <a:ext cx="6858016" cy="5143536"/>
            </a:xfrm>
            <a:prstGeom prst="verticalScroll">
              <a:avLst>
                <a:gd name="adj" fmla="val 74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Наземная часть состоит из прикорневых листьев и цветоносных тонких стеблей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 1-2недоразвитыми мелкими простыми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листьями.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dirty="0"/>
                <a:t>    </a:t>
              </a:r>
            </a:p>
          </p:txBody>
        </p:sp>
        <p:pic>
          <p:nvPicPr>
            <p:cNvPr id="19465" name="Picture 6" descr="земляника3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30000"/>
            </a:blip>
            <a:srcRect/>
            <a:stretch>
              <a:fillRect/>
            </a:stretch>
          </p:blipFill>
          <p:spPr bwMode="auto">
            <a:xfrm>
              <a:off x="4945064" y="3429000"/>
              <a:ext cx="3632221" cy="2971817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14688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Строение листа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2000250" y="1357313"/>
            <a:ext cx="7143750" cy="5143500"/>
            <a:chOff x="2000232" y="1428736"/>
            <a:chExt cx="7143768" cy="5143536"/>
          </a:xfrm>
        </p:grpSpPr>
        <p:sp>
          <p:nvSpPr>
            <p:cNvPr id="13" name="Вертикальный свиток 12"/>
            <p:cNvSpPr/>
            <p:nvPr/>
          </p:nvSpPr>
          <p:spPr>
            <a:xfrm>
              <a:off x="2000232" y="1428736"/>
              <a:ext cx="7143768" cy="5143536"/>
            </a:xfrm>
            <a:prstGeom prst="verticalScroll">
              <a:avLst>
                <a:gd name="adj" fmla="val 824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800" b="1" dirty="0"/>
                <a:t>  Прикорневые листья тройчатые с зубчатым краем, на длинных черешках образуют розетку. </a:t>
              </a:r>
            </a:p>
            <a:p>
              <a:pPr>
                <a:defRPr/>
              </a:pPr>
              <a:r>
                <a:rPr lang="ru-RU" sz="2800" b="1" dirty="0"/>
                <a:t>  Зелёные листья </a:t>
              </a:r>
            </a:p>
            <a:p>
              <a:pPr>
                <a:defRPr/>
              </a:pPr>
              <a:r>
                <a:rPr lang="ru-RU" sz="2800" b="1" dirty="0"/>
                <a:t>земляники можно </a:t>
              </a:r>
            </a:p>
            <a:p>
              <a:pPr>
                <a:defRPr/>
              </a:pPr>
              <a:r>
                <a:rPr lang="ru-RU" sz="2800" b="1" dirty="0"/>
                <a:t>найти круглый год,</a:t>
              </a:r>
              <a:r>
                <a:rPr lang="en-US" sz="2800" b="1" dirty="0"/>
                <a:t> </a:t>
              </a:r>
              <a:endParaRPr lang="ru-RU" sz="2800" b="1" dirty="0"/>
            </a:p>
            <a:p>
              <a:pPr>
                <a:defRPr/>
              </a:pPr>
              <a:r>
                <a:rPr lang="ru-RU" sz="2800" b="1" dirty="0"/>
                <a:t>но это </a:t>
              </a:r>
            </a:p>
            <a:p>
              <a:pPr>
                <a:defRPr/>
              </a:pPr>
              <a:r>
                <a:rPr lang="ru-RU" sz="2800" b="1" dirty="0"/>
                <a:t>не вечнозелёное </a:t>
              </a:r>
            </a:p>
            <a:p>
              <a:pPr>
                <a:defRPr/>
              </a:pPr>
              <a:r>
                <a:rPr lang="ru-RU" sz="2800" b="1" dirty="0"/>
                <a:t>растение.  </a:t>
              </a:r>
            </a:p>
          </p:txBody>
        </p:sp>
        <p:pic>
          <p:nvPicPr>
            <p:cNvPr id="19463" name="Picture 6" descr="земляника2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5786298" y="3357562"/>
              <a:ext cx="2647803" cy="2643206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2428875"/>
            <a:ext cx="23574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71500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dirty="0"/>
              <a:t>Цветок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285750" y="928688"/>
            <a:ext cx="6786563" cy="5929312"/>
            <a:chOff x="285720" y="928670"/>
            <a:chExt cx="6786610" cy="5929330"/>
          </a:xfrm>
        </p:grpSpPr>
        <p:grpSp>
          <p:nvGrpSpPr>
            <p:cNvPr id="20486" name="Группа 16"/>
            <p:cNvGrpSpPr>
              <a:grpSpLocks/>
            </p:cNvGrpSpPr>
            <p:nvPr/>
          </p:nvGrpSpPr>
          <p:grpSpPr bwMode="auto">
            <a:xfrm>
              <a:off x="285720" y="928670"/>
              <a:ext cx="6786610" cy="5929330"/>
              <a:chOff x="214282" y="928670"/>
              <a:chExt cx="6786610" cy="5929330"/>
            </a:xfrm>
          </p:grpSpPr>
          <p:sp>
            <p:nvSpPr>
              <p:cNvPr id="9" name="Горизонтальный свиток 8"/>
              <p:cNvSpPr/>
              <p:nvPr/>
            </p:nvSpPr>
            <p:spPr>
              <a:xfrm>
                <a:off x="214282" y="928670"/>
                <a:ext cx="6786610" cy="5929330"/>
              </a:xfrm>
              <a:prstGeom prst="horizontalScroll">
                <a:avLst>
                  <a:gd name="adj" fmla="val 581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ru-RU" sz="3200" b="1" i="1" dirty="0"/>
                  <a:t> </a:t>
                </a:r>
                <a:r>
                  <a:rPr lang="ru-RU" sz="3200" b="1" i="1" u="sng" dirty="0"/>
                  <a:t>Формула цветка: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dirty="0"/>
                  <a:t>    </a:t>
                </a:r>
                <a:r>
                  <a:rPr lang="ru-RU" b="1" dirty="0"/>
                  <a:t>* Ч5 Л5 Т </a:t>
                </a:r>
                <a:r>
                  <a:rPr lang="ru-RU" b="1" dirty="0">
                    <a:sym typeface="Symbol" pitchFamily="18" charset="2"/>
                  </a:rPr>
                  <a:t></a:t>
                </a:r>
                <a:r>
                  <a:rPr lang="ru-RU" b="1" dirty="0"/>
                  <a:t> П </a:t>
                </a:r>
                <a:r>
                  <a:rPr lang="ru-RU" b="1" dirty="0">
                    <a:sym typeface="Symbol" pitchFamily="18" charset="2"/>
                  </a:rPr>
                  <a:t>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   Цветки белые, крупные, 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расположены на длинных 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цветоножках,  образуя полузонтики. </a:t>
                </a:r>
                <a:endParaRPr lang="en-US" sz="2800" dirty="0"/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  Обладают нежным и тонким запахом.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Опыляются собственной пыльцой.</a:t>
                </a:r>
              </a:p>
            </p:txBody>
          </p:sp>
          <p:pic>
            <p:nvPicPr>
              <p:cNvPr id="20489" name="Picture 6" descr="земляника фото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 contrast="20000"/>
              </a:blip>
              <a:srcRect/>
              <a:stretch>
                <a:fillRect/>
              </a:stretch>
            </p:blipFill>
            <p:spPr bwMode="auto">
              <a:xfrm>
                <a:off x="1142976" y="4000504"/>
                <a:ext cx="4500594" cy="2385857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20490" name="Picture 8" descr="H:\Биология презентации\переделать\на конкурс ботаника\GJK48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14942" y="1428736"/>
                <a:ext cx="1455718" cy="1428760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pic>
          <p:nvPicPr>
            <p:cNvPr id="20487" name="Picture 9" descr="E:\Картинки\картинки\WB01296_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85984" y="4143380"/>
              <a:ext cx="4000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Выноска-облако 13"/>
          <p:cNvSpPr/>
          <p:nvPr/>
        </p:nvSpPr>
        <p:spPr>
          <a:xfrm rot="20738184">
            <a:off x="5732463" y="4506913"/>
            <a:ext cx="3240087" cy="2193925"/>
          </a:xfrm>
          <a:prstGeom prst="cloudCallout">
            <a:avLst>
              <a:gd name="adj1" fmla="val 42264"/>
              <a:gd name="adj2" fmla="val -67559"/>
            </a:avLst>
          </a:prstGeom>
          <a:solidFill>
            <a:srgbClr val="00B0F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И тут формулы… Математика – царица наук!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357438"/>
            <a:ext cx="20002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28750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dirty="0"/>
              <a:t>Корневище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2000250" y="1143000"/>
            <a:ext cx="6858000" cy="5715000"/>
            <a:chOff x="2071670" y="857232"/>
            <a:chExt cx="6858048" cy="5786478"/>
          </a:xfrm>
        </p:grpSpPr>
        <p:sp>
          <p:nvSpPr>
            <p:cNvPr id="11" name="Горизонтальный свиток 10"/>
            <p:cNvSpPr/>
            <p:nvPr/>
          </p:nvSpPr>
          <p:spPr>
            <a:xfrm>
              <a:off x="2071670" y="857232"/>
              <a:ext cx="6858048" cy="5786478"/>
            </a:xfrm>
            <a:prstGeom prst="horizontalScroll">
              <a:avLst>
                <a:gd name="adj" fmla="val 532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Короткое, толстое, с отходящими тонкими корнями и длинными тонкими надземными ползучими побегами (усами), укореняющееся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в узлах и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обеспечивающее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растению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вегетативное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размножение.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Корневая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система при этом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скорее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мочковатая .  </a:t>
              </a:r>
            </a:p>
            <a:p>
              <a:pPr>
                <a:lnSpc>
                  <a:spcPct val="90000"/>
                </a:lnSpc>
                <a:defRPr/>
              </a:pPr>
              <a:endParaRPr lang="ru-RU" sz="2800" b="1" dirty="0"/>
            </a:p>
          </p:txBody>
        </p:sp>
        <p:pic>
          <p:nvPicPr>
            <p:cNvPr id="21510" name="Picture 8" descr="H:\Биология презентации\переделать\на конкурс ботаника\Рисунок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89458" y="2954855"/>
              <a:ext cx="3355078" cy="2965570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24288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75" y="214313"/>
            <a:ext cx="6357938" cy="785812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Химический состав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14313" y="1071563"/>
            <a:ext cx="6858000" cy="5786437"/>
            <a:chOff x="214282" y="1071546"/>
            <a:chExt cx="6858048" cy="5786454"/>
          </a:xfrm>
        </p:grpSpPr>
        <p:sp>
          <p:nvSpPr>
            <p:cNvPr id="7" name="Горизонтальный свиток 6"/>
            <p:cNvSpPr/>
            <p:nvPr/>
          </p:nvSpPr>
          <p:spPr>
            <a:xfrm>
              <a:off x="214282" y="1071546"/>
              <a:ext cx="6858048" cy="5786454"/>
            </a:xfrm>
            <a:prstGeom prst="horizontalScroll">
              <a:avLst>
                <a:gd name="adj" fmla="val 519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Ягод: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сахара – до 9,5%,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органические кислоты,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пектиновые - 1,5%,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дубильные вещества – до 0,4%,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</a:t>
              </a:r>
              <a:r>
                <a:rPr lang="ru-RU" b="1" dirty="0" err="1"/>
                <a:t>флавоновые</a:t>
              </a:r>
              <a:r>
                <a:rPr lang="ru-RU" b="1" dirty="0"/>
                <a:t>, </a:t>
              </a:r>
              <a:r>
                <a:rPr lang="ru-RU" b="1" dirty="0" err="1"/>
                <a:t>антоциановые</a:t>
              </a:r>
              <a:r>
                <a:rPr lang="ru-RU" b="1" dirty="0"/>
                <a:t>  соединения,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витамины С, В, каротин (А),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 err="1"/>
                <a:t>фолиевая</a:t>
              </a:r>
              <a:r>
                <a:rPr lang="ru-RU" b="1" dirty="0"/>
                <a:t> кислота,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эфирные  масла,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микроэлементы: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железо, марганец,  медь, хром.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Листьев: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витамин С (250-280 мг %),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алкалоиды,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гликозид </a:t>
              </a:r>
              <a:r>
                <a:rPr lang="ru-RU" b="1" dirty="0" err="1"/>
                <a:t>фрагарин</a:t>
              </a:r>
              <a:r>
                <a:rPr lang="ru-RU" b="1" dirty="0"/>
                <a:t>.  </a:t>
              </a:r>
            </a:p>
          </p:txBody>
        </p:sp>
        <p:pic>
          <p:nvPicPr>
            <p:cNvPr id="22534" name="Picture 7" descr="H:\Биология презентации\переделать\на конкурс ботаника\4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0628" y="4214818"/>
              <a:ext cx="1858125" cy="2071702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2535" name="Picture 8" descr="E:\Картинки\картинки\J0287644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1045203">
              <a:off x="4918254" y="1414210"/>
              <a:ext cx="2068646" cy="1675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143125"/>
            <a:ext cx="1785938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75" y="214313"/>
            <a:ext cx="6357938" cy="785812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Применение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1643063" y="1143000"/>
            <a:ext cx="7500937" cy="5357813"/>
            <a:chOff x="1428728" y="1142984"/>
            <a:chExt cx="7715272" cy="535785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1428728" y="1142984"/>
              <a:ext cx="7715272" cy="5357850"/>
            </a:xfrm>
            <a:prstGeom prst="verticalScroll">
              <a:avLst>
                <a:gd name="adj" fmla="val 515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Листья</a:t>
              </a:r>
              <a:r>
                <a:rPr lang="ru-RU" sz="2800" b="1" u="sng" dirty="0"/>
                <a:t> </a:t>
              </a:r>
              <a:r>
                <a:rPr lang="ru-RU" sz="2600" dirty="0"/>
                <a:t>– </a:t>
              </a:r>
              <a:r>
                <a:rPr lang="ru-RU" sz="2600" b="1" dirty="0"/>
                <a:t>слабое мочегонное средство, применяют при подагре, камнях в печени и почках, авитаминозе, маточном кровотечении, простуде.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Плоды</a:t>
              </a:r>
              <a:r>
                <a:rPr lang="ru-RU" sz="2800" b="1" u="sng" dirty="0"/>
                <a:t> </a:t>
              </a:r>
              <a:r>
                <a:rPr lang="ru-RU" sz="2600" dirty="0"/>
                <a:t>- </a:t>
              </a:r>
              <a:r>
                <a:rPr lang="ru-RU" sz="2600" b="1" dirty="0"/>
                <a:t>при гипертонии, атеросклерозе, язве желудка и 12-перстной кишки, тонических запорах, подагре, нарушениях  солевого обмена, авитаминозе.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Корневища</a:t>
              </a:r>
              <a:r>
                <a:rPr lang="ru-RU" sz="2800" b="1" dirty="0"/>
                <a:t> </a:t>
              </a:r>
              <a:r>
                <a:rPr lang="ru-RU" sz="2600" dirty="0"/>
                <a:t>– </a:t>
              </a:r>
              <a:r>
                <a:rPr lang="ru-RU" sz="2600" b="1" dirty="0"/>
                <a:t>при поносах, камнях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 в почках и мочевом пузыре,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при кожных болезнях, как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кровоостанавливающее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средство.</a:t>
              </a:r>
              <a:endParaRPr lang="ru-RU" sz="2600" b="1" u="sng" dirty="0"/>
            </a:p>
          </p:txBody>
        </p:sp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89160" y="4071942"/>
              <a:ext cx="1473847" cy="231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Выноска-облако 11"/>
          <p:cNvSpPr/>
          <p:nvPr/>
        </p:nvSpPr>
        <p:spPr>
          <a:xfrm rot="18914661">
            <a:off x="-298450" y="4699000"/>
            <a:ext cx="2863850" cy="1346200"/>
          </a:xfrm>
          <a:prstGeom prst="cloudCallout">
            <a:avLst>
              <a:gd name="adj1" fmla="val 46749"/>
              <a:gd name="adj2" fmla="val -123154"/>
            </a:avLst>
          </a:prstGeom>
          <a:solidFill>
            <a:srgbClr val="00B0F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Ага! Источник витаминов..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422</Words>
  <Application>Microsoft Office PowerPoint</Application>
  <PresentationFormat>Экран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УВК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Земляника лесная  Fragaria vesca L.</dc:title>
  <dc:creator>11</dc:creator>
  <cp:lastModifiedBy>Николай</cp:lastModifiedBy>
  <cp:revision>67</cp:revision>
  <dcterms:created xsi:type="dcterms:W3CDTF">2001-06-19T12:06:25Z</dcterms:created>
  <dcterms:modified xsi:type="dcterms:W3CDTF">2013-01-08T09:55:30Z</dcterms:modified>
</cp:coreProperties>
</file>